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diagrams/colors1.xml" ContentType="application/vnd.openxmlformats-officedocument.drawingml.diagramColor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diagrams/data1.xml" ContentType="application/vnd.openxmlformats-officedocument.drawingml.diagramData+xml"/>
  <Override PartName="/ppt/tags/tag278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Default Extension="xls" ContentType="application/vnd.ms-exce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diagrams/drawing1.xml" ContentType="application/vnd.ms-office.drawingml.diagramDrawing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diagrams/quickStyle1.xml" ContentType="application/vnd.openxmlformats-officedocument.drawingml.diagramStyle+xml"/>
  <Override PartName="/ppt/tags/tag2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0" r:id="rId2"/>
    <p:sldId id="1077" r:id="rId3"/>
    <p:sldId id="1017" r:id="rId4"/>
    <p:sldId id="1018" r:id="rId5"/>
    <p:sldId id="1093" r:id="rId6"/>
    <p:sldId id="1038" r:id="rId7"/>
    <p:sldId id="1039" r:id="rId8"/>
    <p:sldId id="1108" r:id="rId9"/>
    <p:sldId id="1057" r:id="rId10"/>
    <p:sldId id="1094" r:id="rId11"/>
    <p:sldId id="1089" r:id="rId12"/>
    <p:sldId id="1049" r:id="rId13"/>
    <p:sldId id="1090" r:id="rId14"/>
    <p:sldId id="1087" r:id="rId15"/>
    <p:sldId id="1107" r:id="rId16"/>
    <p:sldId id="1106" r:id="rId17"/>
    <p:sldId id="1098" r:id="rId18"/>
  </p:sldIdLst>
  <p:sldSz cx="9144000" cy="6858000" type="screen4x3"/>
  <p:notesSz cx="6881813" cy="92964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99FF"/>
    <a:srgbClr val="6699FF"/>
    <a:srgbClr val="9966FF"/>
    <a:srgbClr val="99CCFF"/>
    <a:srgbClr val="FEFFFF"/>
    <a:srgbClr val="0000FF"/>
    <a:srgbClr val="008000"/>
    <a:srgbClr val="FF9900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647" autoAdjust="0"/>
    <p:restoredTop sz="90323" autoAdjust="0"/>
  </p:normalViewPr>
  <p:slideViewPr>
    <p:cSldViewPr snapToGrid="0">
      <p:cViewPr>
        <p:scale>
          <a:sx n="80" d="100"/>
          <a:sy n="80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634" y="-96"/>
      </p:cViewPr>
      <p:guideLst>
        <p:guide orient="horz" pos="2928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451DB-201E-4D85-9B84-3D1B626AF7FF}" type="doc">
      <dgm:prSet loTypeId="urn:microsoft.com/office/officeart/2005/8/layout/gear1" loCatId="cycle" qsTypeId="urn:microsoft.com/office/officeart/2005/8/quickstyle/3d3" qsCatId="3D" csTypeId="urn:microsoft.com/office/officeart/2005/8/colors/accent6_2" csCatId="accent6" phldr="1"/>
      <dgm:spPr/>
    </dgm:pt>
    <dgm:pt modelId="{0EDE50EB-DC98-4A46-9388-7CF67EB935DB}">
      <dgm:prSet phldrT="[Text]" custT="1"/>
      <dgm:spPr>
        <a:solidFill>
          <a:schemeClr val="bg2"/>
        </a:solidFill>
      </dgm:spPr>
      <dgm:t>
        <a:bodyPr/>
        <a:lstStyle/>
        <a:p>
          <a:r>
            <a:rPr lang="es-MX" sz="1400" b="1" dirty="0" smtClean="0">
              <a:solidFill>
                <a:srgbClr val="000000"/>
              </a:solidFill>
            </a:rPr>
            <a:t>Precios competitivos de electricidad y gas</a:t>
          </a:r>
        </a:p>
      </dgm:t>
    </dgm:pt>
    <dgm:pt modelId="{D371EAB4-5A9B-4C78-B9E1-2AF546159D63}" type="parTrans" cxnId="{693CED43-3B09-4564-BA36-8CFBF84735AA}">
      <dgm:prSet/>
      <dgm:spPr/>
      <dgm:t>
        <a:bodyPr/>
        <a:lstStyle/>
        <a:p>
          <a:endParaRPr lang="es-MX" sz="1200" b="1"/>
        </a:p>
      </dgm:t>
    </dgm:pt>
    <dgm:pt modelId="{AE393659-BA1B-45B6-86A4-3F600BE99AC7}" type="sibTrans" cxnId="{693CED43-3B09-4564-BA36-8CFBF84735AA}">
      <dgm:prSet/>
      <dgm:spPr>
        <a:solidFill>
          <a:srgbClr val="FF0000"/>
        </a:solidFill>
      </dgm:spPr>
      <dgm:t>
        <a:bodyPr/>
        <a:lstStyle/>
        <a:p>
          <a:endParaRPr lang="es-MX" sz="1200" b="1"/>
        </a:p>
      </dgm:t>
    </dgm:pt>
    <dgm:pt modelId="{163CDDB2-1BD4-4974-9E31-3BF4D9292B98}">
      <dgm:prSet phldrT="[Text]" custT="1"/>
      <dgm:spPr>
        <a:solidFill>
          <a:schemeClr val="bg2"/>
        </a:solidFill>
      </dgm:spPr>
      <dgm:t>
        <a:bodyPr/>
        <a:lstStyle/>
        <a:p>
          <a:r>
            <a:rPr lang="es-MX" sz="1400" b="1" dirty="0" smtClean="0">
              <a:solidFill>
                <a:srgbClr val="000000"/>
              </a:solidFill>
            </a:rPr>
            <a:t>Abasto de energía</a:t>
          </a:r>
          <a:endParaRPr lang="es-MX" sz="1400" b="1" dirty="0">
            <a:solidFill>
              <a:srgbClr val="000000"/>
            </a:solidFill>
          </a:endParaRPr>
        </a:p>
      </dgm:t>
    </dgm:pt>
    <dgm:pt modelId="{C45AE841-5873-46ED-9478-D6912DDF6D42}" type="parTrans" cxnId="{A09FD8AA-9788-4CE5-923C-94F1A82A2568}">
      <dgm:prSet/>
      <dgm:spPr/>
      <dgm:t>
        <a:bodyPr/>
        <a:lstStyle/>
        <a:p>
          <a:endParaRPr lang="es-MX" sz="1200" b="1"/>
        </a:p>
      </dgm:t>
    </dgm:pt>
    <dgm:pt modelId="{D3CD02E2-D81E-42AC-86D2-1FE5691DB224}" type="sibTrans" cxnId="{A09FD8AA-9788-4CE5-923C-94F1A82A2568}">
      <dgm:prSet/>
      <dgm:spPr>
        <a:solidFill>
          <a:srgbClr val="FF0000"/>
        </a:solidFill>
      </dgm:spPr>
      <dgm:t>
        <a:bodyPr/>
        <a:lstStyle/>
        <a:p>
          <a:endParaRPr lang="es-MX" sz="1200" b="1"/>
        </a:p>
      </dgm:t>
    </dgm:pt>
    <dgm:pt modelId="{FDF306A3-FFD0-42BB-8EA1-255123F10693}">
      <dgm:prSet phldrT="[Text]" custT="1"/>
      <dgm:spPr>
        <a:solidFill>
          <a:schemeClr val="bg2"/>
        </a:solidFill>
      </dgm:spPr>
      <dgm:t>
        <a:bodyPr/>
        <a:lstStyle/>
        <a:p>
          <a:r>
            <a:rPr lang="es-MX" sz="1400" b="1" dirty="0" smtClean="0">
              <a:solidFill>
                <a:srgbClr val="000000"/>
              </a:solidFill>
            </a:rPr>
            <a:t>Inversión y financiamiento  en infraestructura y tecnología</a:t>
          </a:r>
          <a:endParaRPr lang="es-MX" sz="1400" b="1" dirty="0">
            <a:solidFill>
              <a:srgbClr val="000000"/>
            </a:solidFill>
          </a:endParaRPr>
        </a:p>
      </dgm:t>
    </dgm:pt>
    <dgm:pt modelId="{D18CB605-8684-4D64-8160-4E858C37A2FC}" type="parTrans" cxnId="{C3421468-7A76-42D2-9C00-1F8E51355A7F}">
      <dgm:prSet/>
      <dgm:spPr/>
      <dgm:t>
        <a:bodyPr/>
        <a:lstStyle/>
        <a:p>
          <a:endParaRPr lang="es-MX" sz="1200" b="1"/>
        </a:p>
      </dgm:t>
    </dgm:pt>
    <dgm:pt modelId="{1CA2B4F4-A426-44F7-9A2D-340F94116887}" type="sibTrans" cxnId="{C3421468-7A76-42D2-9C00-1F8E51355A7F}">
      <dgm:prSet/>
      <dgm:spPr>
        <a:solidFill>
          <a:srgbClr val="FF0000"/>
        </a:solidFill>
      </dgm:spPr>
      <dgm:t>
        <a:bodyPr/>
        <a:lstStyle/>
        <a:p>
          <a:endParaRPr lang="es-MX" sz="1200" b="1"/>
        </a:p>
      </dgm:t>
    </dgm:pt>
    <dgm:pt modelId="{135AFA50-467A-4564-8DE9-A3B2769915F7}">
      <dgm:prSet phldrT="[Text]" custScaleX="121101" custScaleY="123298"/>
      <dgm:spPr/>
      <dgm:t>
        <a:bodyPr/>
        <a:lstStyle/>
        <a:p>
          <a:endParaRPr lang="es-MX" sz="1200" b="1" dirty="0"/>
        </a:p>
      </dgm:t>
    </dgm:pt>
    <dgm:pt modelId="{F5861149-F433-4E49-B6EF-9E5F268C33C9}" type="parTrans" cxnId="{399A66FB-1849-4D15-9D7D-91E2B0E3902B}">
      <dgm:prSet/>
      <dgm:spPr/>
      <dgm:t>
        <a:bodyPr/>
        <a:lstStyle/>
        <a:p>
          <a:endParaRPr lang="es-MX" sz="1200" b="1"/>
        </a:p>
      </dgm:t>
    </dgm:pt>
    <dgm:pt modelId="{3F3A4BEF-F04B-46C6-B0E6-204ADD73D931}" type="sibTrans" cxnId="{399A66FB-1849-4D15-9D7D-91E2B0E3902B}">
      <dgm:prSet/>
      <dgm:spPr/>
      <dgm:t>
        <a:bodyPr/>
        <a:lstStyle/>
        <a:p>
          <a:endParaRPr lang="es-MX" sz="1200" b="1"/>
        </a:p>
      </dgm:t>
    </dgm:pt>
    <dgm:pt modelId="{BE41160E-82E1-4D20-A648-5908096A108E}">
      <dgm:prSet phldrT="[Text]" custScaleX="121101" custScaleY="123298"/>
      <dgm:spPr/>
      <dgm:t>
        <a:bodyPr/>
        <a:lstStyle/>
        <a:p>
          <a:endParaRPr lang="es-MX" sz="1200" b="1" dirty="0"/>
        </a:p>
      </dgm:t>
    </dgm:pt>
    <dgm:pt modelId="{8622E634-A0BB-46EA-94AD-B0487A0A573A}" type="parTrans" cxnId="{F1E7C2C9-17CF-4C0E-9BC5-ED48EE5A0CBE}">
      <dgm:prSet/>
      <dgm:spPr/>
      <dgm:t>
        <a:bodyPr/>
        <a:lstStyle/>
        <a:p>
          <a:endParaRPr lang="es-MX" sz="1200" b="1"/>
        </a:p>
      </dgm:t>
    </dgm:pt>
    <dgm:pt modelId="{00CD5B81-4412-450D-B17B-1DF450717F41}" type="sibTrans" cxnId="{F1E7C2C9-17CF-4C0E-9BC5-ED48EE5A0CBE}">
      <dgm:prSet/>
      <dgm:spPr/>
      <dgm:t>
        <a:bodyPr/>
        <a:lstStyle/>
        <a:p>
          <a:endParaRPr lang="es-MX" sz="1200" b="1"/>
        </a:p>
      </dgm:t>
    </dgm:pt>
    <dgm:pt modelId="{2DBB95E7-1060-4753-9F73-870B6B0C7551}" type="pres">
      <dgm:prSet presAssocID="{8FD451DB-201E-4D85-9B84-3D1B626AF7F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DE6A6B0-D099-4FAD-BB7E-A1A49DBC9CBE}" type="pres">
      <dgm:prSet presAssocID="{0EDE50EB-DC98-4A46-9388-7CF67EB935DB}" presName="gear1" presStyleLbl="node1" presStyleIdx="0" presStyleCnt="3" custLinFactNeighborX="-3628" custLinFactNeighborY="1017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77D1C4-D92D-47B7-B591-15D030DC249B}" type="pres">
      <dgm:prSet presAssocID="{0EDE50EB-DC98-4A46-9388-7CF67EB935DB}" presName="gear1srcNode" presStyleLbl="node1" presStyleIdx="0" presStyleCnt="3"/>
      <dgm:spPr/>
      <dgm:t>
        <a:bodyPr/>
        <a:lstStyle/>
        <a:p>
          <a:endParaRPr lang="es-MX"/>
        </a:p>
      </dgm:t>
    </dgm:pt>
    <dgm:pt modelId="{41F65527-08D7-4F2C-866F-DF9676BA651C}" type="pres">
      <dgm:prSet presAssocID="{0EDE50EB-DC98-4A46-9388-7CF67EB935DB}" presName="gear1dstNode" presStyleLbl="node1" presStyleIdx="0" presStyleCnt="3"/>
      <dgm:spPr/>
      <dgm:t>
        <a:bodyPr/>
        <a:lstStyle/>
        <a:p>
          <a:endParaRPr lang="es-MX"/>
        </a:p>
      </dgm:t>
    </dgm:pt>
    <dgm:pt modelId="{062E25A5-65B3-45A4-818A-A7AC08FBBEF4}" type="pres">
      <dgm:prSet presAssocID="{163CDDB2-1BD4-4974-9E31-3BF4D9292B98}" presName="gear2" presStyleLbl="node1" presStyleIdx="1" presStyleCnt="3" custScaleX="107184" custScaleY="113905" custLinFactNeighborX="-7693" custLinFactNeighborY="912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64D5A2-8312-4865-B028-7940A31297A1}" type="pres">
      <dgm:prSet presAssocID="{163CDDB2-1BD4-4974-9E31-3BF4D9292B98}" presName="gear2srcNode" presStyleLbl="node1" presStyleIdx="1" presStyleCnt="3"/>
      <dgm:spPr/>
      <dgm:t>
        <a:bodyPr/>
        <a:lstStyle/>
        <a:p>
          <a:endParaRPr lang="es-MX"/>
        </a:p>
      </dgm:t>
    </dgm:pt>
    <dgm:pt modelId="{4D108EB3-DEB6-4AEB-86A2-D20E24649088}" type="pres">
      <dgm:prSet presAssocID="{163CDDB2-1BD4-4974-9E31-3BF4D9292B98}" presName="gear2dstNode" presStyleLbl="node1" presStyleIdx="1" presStyleCnt="3"/>
      <dgm:spPr/>
      <dgm:t>
        <a:bodyPr/>
        <a:lstStyle/>
        <a:p>
          <a:endParaRPr lang="es-MX"/>
        </a:p>
      </dgm:t>
    </dgm:pt>
    <dgm:pt modelId="{15953880-2B7B-4614-837F-80390CF3F1D3}" type="pres">
      <dgm:prSet presAssocID="{FDF306A3-FFD0-42BB-8EA1-255123F10693}" presName="gear3" presStyleLbl="node1" presStyleIdx="2" presStyleCnt="3" custScaleX="142579" custScaleY="141668" custLinFactNeighborX="2808" custLinFactNeighborY="-7722"/>
      <dgm:spPr/>
      <dgm:t>
        <a:bodyPr/>
        <a:lstStyle/>
        <a:p>
          <a:endParaRPr lang="es-MX"/>
        </a:p>
      </dgm:t>
    </dgm:pt>
    <dgm:pt modelId="{D4775264-BA14-41CA-958C-268378C7FF4C}" type="pres">
      <dgm:prSet presAssocID="{FDF306A3-FFD0-42BB-8EA1-255123F1069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B97241-3EBA-4635-B86A-F93E4DD9BDDD}" type="pres">
      <dgm:prSet presAssocID="{FDF306A3-FFD0-42BB-8EA1-255123F10693}" presName="gear3srcNode" presStyleLbl="node1" presStyleIdx="2" presStyleCnt="3"/>
      <dgm:spPr/>
      <dgm:t>
        <a:bodyPr/>
        <a:lstStyle/>
        <a:p>
          <a:endParaRPr lang="es-MX"/>
        </a:p>
      </dgm:t>
    </dgm:pt>
    <dgm:pt modelId="{BE220CF2-0FF1-4DCD-B059-A94ED72B09B2}" type="pres">
      <dgm:prSet presAssocID="{FDF306A3-FFD0-42BB-8EA1-255123F10693}" presName="gear3dstNode" presStyleLbl="node1" presStyleIdx="2" presStyleCnt="3"/>
      <dgm:spPr/>
      <dgm:t>
        <a:bodyPr/>
        <a:lstStyle/>
        <a:p>
          <a:endParaRPr lang="es-MX"/>
        </a:p>
      </dgm:t>
    </dgm:pt>
    <dgm:pt modelId="{FF37D376-DD5B-4048-A3A4-10B40E92C6D8}" type="pres">
      <dgm:prSet presAssocID="{AE393659-BA1B-45B6-86A4-3F600BE99AC7}" presName="connector1" presStyleLbl="sibTrans2D1" presStyleIdx="0" presStyleCnt="3" custLinFactNeighborX="-7716" custLinFactNeighborY="4967"/>
      <dgm:spPr/>
      <dgm:t>
        <a:bodyPr/>
        <a:lstStyle/>
        <a:p>
          <a:endParaRPr lang="es-MX"/>
        </a:p>
      </dgm:t>
    </dgm:pt>
    <dgm:pt modelId="{516E77CC-34FF-4EF7-939A-A5EE2321F31D}" type="pres">
      <dgm:prSet presAssocID="{D3CD02E2-D81E-42AC-86D2-1FE5691DB224}" presName="connector2" presStyleLbl="sibTrans2D1" presStyleIdx="1" presStyleCnt="3" custLinFactNeighborX="-3368" custLinFactNeighborY="2432"/>
      <dgm:spPr/>
      <dgm:t>
        <a:bodyPr/>
        <a:lstStyle/>
        <a:p>
          <a:endParaRPr lang="es-MX"/>
        </a:p>
      </dgm:t>
    </dgm:pt>
    <dgm:pt modelId="{BB69C0CF-72CC-432F-A452-A9CCD4319E99}" type="pres">
      <dgm:prSet presAssocID="{1CA2B4F4-A426-44F7-9A2D-340F94116887}" presName="connector3" presStyleLbl="sibTrans2D1" presStyleIdx="2" presStyleCnt="3" custAng="0" custLinFactNeighborX="-2738" custLinFactNeighborY="-2435"/>
      <dgm:spPr/>
      <dgm:t>
        <a:bodyPr/>
        <a:lstStyle/>
        <a:p>
          <a:endParaRPr lang="es-MX"/>
        </a:p>
      </dgm:t>
    </dgm:pt>
  </dgm:ptLst>
  <dgm:cxnLst>
    <dgm:cxn modelId="{A09FD8AA-9788-4CE5-923C-94F1A82A2568}" srcId="{8FD451DB-201E-4D85-9B84-3D1B626AF7FF}" destId="{163CDDB2-1BD4-4974-9E31-3BF4D9292B98}" srcOrd="1" destOrd="0" parTransId="{C45AE841-5873-46ED-9478-D6912DDF6D42}" sibTransId="{D3CD02E2-D81E-42AC-86D2-1FE5691DB224}"/>
    <dgm:cxn modelId="{2F8F17BB-9D3B-438A-9793-E575AC1985AE}" type="presOf" srcId="{FDF306A3-FFD0-42BB-8EA1-255123F10693}" destId="{9BB97241-3EBA-4635-B86A-F93E4DD9BDDD}" srcOrd="2" destOrd="0" presId="urn:microsoft.com/office/officeart/2005/8/layout/gear1"/>
    <dgm:cxn modelId="{C64154A5-8284-484E-A7BB-03F653F8BDB4}" type="presOf" srcId="{8FD451DB-201E-4D85-9B84-3D1B626AF7FF}" destId="{2DBB95E7-1060-4753-9F73-870B6B0C7551}" srcOrd="0" destOrd="0" presId="urn:microsoft.com/office/officeart/2005/8/layout/gear1"/>
    <dgm:cxn modelId="{2AF80121-77D4-4B17-A990-4738A0B0E163}" type="presOf" srcId="{0EDE50EB-DC98-4A46-9388-7CF67EB935DB}" destId="{FDE6A6B0-D099-4FAD-BB7E-A1A49DBC9CBE}" srcOrd="0" destOrd="0" presId="urn:microsoft.com/office/officeart/2005/8/layout/gear1"/>
    <dgm:cxn modelId="{6595468D-C4D4-4426-B0AC-9EC85E3E4A96}" type="presOf" srcId="{0EDE50EB-DC98-4A46-9388-7CF67EB935DB}" destId="{FC77D1C4-D92D-47B7-B591-15D030DC249B}" srcOrd="1" destOrd="0" presId="urn:microsoft.com/office/officeart/2005/8/layout/gear1"/>
    <dgm:cxn modelId="{8A5B87E7-F277-4659-B3ED-753B2A4EB650}" type="presOf" srcId="{0EDE50EB-DC98-4A46-9388-7CF67EB935DB}" destId="{41F65527-08D7-4F2C-866F-DF9676BA651C}" srcOrd="2" destOrd="0" presId="urn:microsoft.com/office/officeart/2005/8/layout/gear1"/>
    <dgm:cxn modelId="{74686950-E01F-4B93-8D87-4C689C9E0D0F}" type="presOf" srcId="{163CDDB2-1BD4-4974-9E31-3BF4D9292B98}" destId="{062E25A5-65B3-45A4-818A-A7AC08FBBEF4}" srcOrd="0" destOrd="0" presId="urn:microsoft.com/office/officeart/2005/8/layout/gear1"/>
    <dgm:cxn modelId="{C3421468-7A76-42D2-9C00-1F8E51355A7F}" srcId="{8FD451DB-201E-4D85-9B84-3D1B626AF7FF}" destId="{FDF306A3-FFD0-42BB-8EA1-255123F10693}" srcOrd="2" destOrd="0" parTransId="{D18CB605-8684-4D64-8160-4E858C37A2FC}" sibTransId="{1CA2B4F4-A426-44F7-9A2D-340F94116887}"/>
    <dgm:cxn modelId="{C5AD2BAD-3581-478F-99A4-A11FC0B85D30}" type="presOf" srcId="{1CA2B4F4-A426-44F7-9A2D-340F94116887}" destId="{BB69C0CF-72CC-432F-A452-A9CCD4319E99}" srcOrd="0" destOrd="0" presId="urn:microsoft.com/office/officeart/2005/8/layout/gear1"/>
    <dgm:cxn modelId="{3BCD7437-A12E-4701-990C-8D7AA0240A54}" type="presOf" srcId="{163CDDB2-1BD4-4974-9E31-3BF4D9292B98}" destId="{CB64D5A2-8312-4865-B028-7940A31297A1}" srcOrd="1" destOrd="0" presId="urn:microsoft.com/office/officeart/2005/8/layout/gear1"/>
    <dgm:cxn modelId="{F1E7C2C9-17CF-4C0E-9BC5-ED48EE5A0CBE}" srcId="{8FD451DB-201E-4D85-9B84-3D1B626AF7FF}" destId="{BE41160E-82E1-4D20-A648-5908096A108E}" srcOrd="3" destOrd="0" parTransId="{8622E634-A0BB-46EA-94AD-B0487A0A573A}" sibTransId="{00CD5B81-4412-450D-B17B-1DF450717F41}"/>
    <dgm:cxn modelId="{4C635388-CE3A-4569-B3A3-EE8970DB90A2}" type="presOf" srcId="{FDF306A3-FFD0-42BB-8EA1-255123F10693}" destId="{BE220CF2-0FF1-4DCD-B059-A94ED72B09B2}" srcOrd="3" destOrd="0" presId="urn:microsoft.com/office/officeart/2005/8/layout/gear1"/>
    <dgm:cxn modelId="{ADC7D8D5-E5E3-4036-BA82-5B21798612CD}" type="presOf" srcId="{D3CD02E2-D81E-42AC-86D2-1FE5691DB224}" destId="{516E77CC-34FF-4EF7-939A-A5EE2321F31D}" srcOrd="0" destOrd="0" presId="urn:microsoft.com/office/officeart/2005/8/layout/gear1"/>
    <dgm:cxn modelId="{693CED43-3B09-4564-BA36-8CFBF84735AA}" srcId="{8FD451DB-201E-4D85-9B84-3D1B626AF7FF}" destId="{0EDE50EB-DC98-4A46-9388-7CF67EB935DB}" srcOrd="0" destOrd="0" parTransId="{D371EAB4-5A9B-4C78-B9E1-2AF546159D63}" sibTransId="{AE393659-BA1B-45B6-86A4-3F600BE99AC7}"/>
    <dgm:cxn modelId="{65B046F8-FB64-4A5A-AC26-C35012048052}" type="presOf" srcId="{FDF306A3-FFD0-42BB-8EA1-255123F10693}" destId="{15953880-2B7B-4614-837F-80390CF3F1D3}" srcOrd="0" destOrd="0" presId="urn:microsoft.com/office/officeart/2005/8/layout/gear1"/>
    <dgm:cxn modelId="{398F9C71-57F6-4EA0-B0E5-F15ECD5F81BF}" type="presOf" srcId="{AE393659-BA1B-45B6-86A4-3F600BE99AC7}" destId="{FF37D376-DD5B-4048-A3A4-10B40E92C6D8}" srcOrd="0" destOrd="0" presId="urn:microsoft.com/office/officeart/2005/8/layout/gear1"/>
    <dgm:cxn modelId="{FF4CFF72-53D9-4E50-B775-1E400857CD06}" type="presOf" srcId="{163CDDB2-1BD4-4974-9E31-3BF4D9292B98}" destId="{4D108EB3-DEB6-4AEB-86A2-D20E24649088}" srcOrd="2" destOrd="0" presId="urn:microsoft.com/office/officeart/2005/8/layout/gear1"/>
    <dgm:cxn modelId="{9117C0DB-26DF-47D0-BF69-C2C5D6018DEE}" type="presOf" srcId="{FDF306A3-FFD0-42BB-8EA1-255123F10693}" destId="{D4775264-BA14-41CA-958C-268378C7FF4C}" srcOrd="1" destOrd="0" presId="urn:microsoft.com/office/officeart/2005/8/layout/gear1"/>
    <dgm:cxn modelId="{399A66FB-1849-4D15-9D7D-91E2B0E3902B}" srcId="{BE41160E-82E1-4D20-A648-5908096A108E}" destId="{135AFA50-467A-4564-8DE9-A3B2769915F7}" srcOrd="0" destOrd="0" parTransId="{F5861149-F433-4E49-B6EF-9E5F268C33C9}" sibTransId="{3F3A4BEF-F04B-46C6-B0E6-204ADD73D931}"/>
    <dgm:cxn modelId="{502DEF23-73A7-4557-9B26-F815DA9B5E39}" type="presParOf" srcId="{2DBB95E7-1060-4753-9F73-870B6B0C7551}" destId="{FDE6A6B0-D099-4FAD-BB7E-A1A49DBC9CBE}" srcOrd="0" destOrd="0" presId="urn:microsoft.com/office/officeart/2005/8/layout/gear1"/>
    <dgm:cxn modelId="{01147460-32AF-4C8F-BE8E-628195C0FF3B}" type="presParOf" srcId="{2DBB95E7-1060-4753-9F73-870B6B0C7551}" destId="{FC77D1C4-D92D-47B7-B591-15D030DC249B}" srcOrd="1" destOrd="0" presId="urn:microsoft.com/office/officeart/2005/8/layout/gear1"/>
    <dgm:cxn modelId="{96158A82-4521-4CFD-A779-F66CF2D05E36}" type="presParOf" srcId="{2DBB95E7-1060-4753-9F73-870B6B0C7551}" destId="{41F65527-08D7-4F2C-866F-DF9676BA651C}" srcOrd="2" destOrd="0" presId="urn:microsoft.com/office/officeart/2005/8/layout/gear1"/>
    <dgm:cxn modelId="{798BB4B0-9E45-475A-B687-B83CB961EEF9}" type="presParOf" srcId="{2DBB95E7-1060-4753-9F73-870B6B0C7551}" destId="{062E25A5-65B3-45A4-818A-A7AC08FBBEF4}" srcOrd="3" destOrd="0" presId="urn:microsoft.com/office/officeart/2005/8/layout/gear1"/>
    <dgm:cxn modelId="{27C63740-161F-48A2-98D6-B192E952DDC4}" type="presParOf" srcId="{2DBB95E7-1060-4753-9F73-870B6B0C7551}" destId="{CB64D5A2-8312-4865-B028-7940A31297A1}" srcOrd="4" destOrd="0" presId="urn:microsoft.com/office/officeart/2005/8/layout/gear1"/>
    <dgm:cxn modelId="{660DA425-BC1A-41AD-BA5B-A01F2AC672D6}" type="presParOf" srcId="{2DBB95E7-1060-4753-9F73-870B6B0C7551}" destId="{4D108EB3-DEB6-4AEB-86A2-D20E24649088}" srcOrd="5" destOrd="0" presId="urn:microsoft.com/office/officeart/2005/8/layout/gear1"/>
    <dgm:cxn modelId="{8B87F0CF-1AE4-4A06-8CDA-76909E029922}" type="presParOf" srcId="{2DBB95E7-1060-4753-9F73-870B6B0C7551}" destId="{15953880-2B7B-4614-837F-80390CF3F1D3}" srcOrd="6" destOrd="0" presId="urn:microsoft.com/office/officeart/2005/8/layout/gear1"/>
    <dgm:cxn modelId="{5237AA37-F211-47B0-9994-B5E13D52145F}" type="presParOf" srcId="{2DBB95E7-1060-4753-9F73-870B6B0C7551}" destId="{D4775264-BA14-41CA-958C-268378C7FF4C}" srcOrd="7" destOrd="0" presId="urn:microsoft.com/office/officeart/2005/8/layout/gear1"/>
    <dgm:cxn modelId="{8EF5C47C-F812-4729-AF06-A3C133042009}" type="presParOf" srcId="{2DBB95E7-1060-4753-9F73-870B6B0C7551}" destId="{9BB97241-3EBA-4635-B86A-F93E4DD9BDDD}" srcOrd="8" destOrd="0" presId="urn:microsoft.com/office/officeart/2005/8/layout/gear1"/>
    <dgm:cxn modelId="{64F4A41F-21C5-43A1-BAD9-BF8D72F190C0}" type="presParOf" srcId="{2DBB95E7-1060-4753-9F73-870B6B0C7551}" destId="{BE220CF2-0FF1-4DCD-B059-A94ED72B09B2}" srcOrd="9" destOrd="0" presId="urn:microsoft.com/office/officeart/2005/8/layout/gear1"/>
    <dgm:cxn modelId="{03C164B6-5622-46BB-B1CC-30FE3BFEACAA}" type="presParOf" srcId="{2DBB95E7-1060-4753-9F73-870B6B0C7551}" destId="{FF37D376-DD5B-4048-A3A4-10B40E92C6D8}" srcOrd="10" destOrd="0" presId="urn:microsoft.com/office/officeart/2005/8/layout/gear1"/>
    <dgm:cxn modelId="{98B00001-85AD-4CA7-8322-9BE1FC3D13B8}" type="presParOf" srcId="{2DBB95E7-1060-4753-9F73-870B6B0C7551}" destId="{516E77CC-34FF-4EF7-939A-A5EE2321F31D}" srcOrd="11" destOrd="0" presId="urn:microsoft.com/office/officeart/2005/8/layout/gear1"/>
    <dgm:cxn modelId="{F5A12371-0D62-4C92-8CD2-A1A6AFFAC36D}" type="presParOf" srcId="{2DBB95E7-1060-4753-9F73-870B6B0C7551}" destId="{BB69C0CF-72CC-432F-A452-A9CCD4319E9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E6A6B0-D099-4FAD-BB7E-A1A49DBC9CBE}">
      <dsp:nvSpPr>
        <dsp:cNvPr id="0" name=""/>
        <dsp:cNvSpPr/>
      </dsp:nvSpPr>
      <dsp:spPr>
        <a:xfrm>
          <a:off x="1769400" y="2887570"/>
          <a:ext cx="2262944" cy="2262944"/>
        </a:xfrm>
        <a:prstGeom prst="gear9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rgbClr val="000000"/>
              </a:solidFill>
            </a:rPr>
            <a:t>Precios competitivos de electricidad y gas</a:t>
          </a:r>
        </a:p>
      </dsp:txBody>
      <dsp:txXfrm>
        <a:off x="1769400" y="2887570"/>
        <a:ext cx="2262944" cy="2262944"/>
      </dsp:txXfrm>
    </dsp:sp>
    <dsp:sp modelId="{062E25A5-65B3-45A4-818A-A7AC08FBBEF4}">
      <dsp:nvSpPr>
        <dsp:cNvPr id="0" name=""/>
        <dsp:cNvSpPr/>
      </dsp:nvSpPr>
      <dsp:spPr>
        <a:xfrm>
          <a:off x="349151" y="2158147"/>
          <a:ext cx="1764010" cy="1874622"/>
        </a:xfrm>
        <a:prstGeom prst="gear6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rgbClr val="000000"/>
              </a:solidFill>
            </a:rPr>
            <a:t>Abasto de energía</a:t>
          </a:r>
          <a:endParaRPr lang="es-MX" sz="1400" b="1" kern="1200" dirty="0">
            <a:solidFill>
              <a:srgbClr val="000000"/>
            </a:solidFill>
          </a:endParaRPr>
        </a:p>
      </dsp:txBody>
      <dsp:txXfrm>
        <a:off x="349151" y="2158147"/>
        <a:ext cx="1764010" cy="1874622"/>
      </dsp:txXfrm>
    </dsp:sp>
    <dsp:sp modelId="{15953880-2B7B-4614-837F-80390CF3F1D3}">
      <dsp:nvSpPr>
        <dsp:cNvPr id="0" name=""/>
        <dsp:cNvSpPr/>
      </dsp:nvSpPr>
      <dsp:spPr>
        <a:xfrm rot="20700000">
          <a:off x="1166150" y="501204"/>
          <a:ext cx="2304500" cy="2279056"/>
        </a:xfrm>
        <a:prstGeom prst="gear6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rgbClr val="000000"/>
              </a:solidFill>
            </a:rPr>
            <a:t>Inversión y financiamiento  en infraestructura y tecnología</a:t>
          </a:r>
          <a:endParaRPr lang="es-MX" sz="1400" b="1" kern="1200" dirty="0">
            <a:solidFill>
              <a:srgbClr val="000000"/>
            </a:solidFill>
          </a:endParaRPr>
        </a:p>
      </dsp:txBody>
      <dsp:txXfrm>
        <a:off x="1673103" y="999559"/>
        <a:ext cx="1290593" cy="1282347"/>
      </dsp:txXfrm>
    </dsp:sp>
    <dsp:sp modelId="{FF37D376-DD5B-4048-A3A4-10B40E92C6D8}">
      <dsp:nvSpPr>
        <dsp:cNvPr id="0" name=""/>
        <dsp:cNvSpPr/>
      </dsp:nvSpPr>
      <dsp:spPr>
        <a:xfrm>
          <a:off x="1453122" y="2460165"/>
          <a:ext cx="2896568" cy="2896568"/>
        </a:xfrm>
        <a:prstGeom prst="circularArrow">
          <a:avLst>
            <a:gd name="adj1" fmla="val 4687"/>
            <a:gd name="adj2" fmla="val 299029"/>
            <a:gd name="adj3" fmla="val 2514328"/>
            <a:gd name="adj4" fmla="val 15865241"/>
            <a:gd name="adj5" fmla="val 5469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E77CC-34FF-4EF7-939A-A5EE2321F31D}">
      <dsp:nvSpPr>
        <dsp:cNvPr id="0" name=""/>
        <dsp:cNvSpPr/>
      </dsp:nvSpPr>
      <dsp:spPr>
        <a:xfrm>
          <a:off x="172532" y="1809769"/>
          <a:ext cx="2104538" cy="21045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9C0CF-72CC-432F-A452-A9CCD4319E99}">
      <dsp:nvSpPr>
        <dsp:cNvPr id="0" name=""/>
        <dsp:cNvSpPr/>
      </dsp:nvSpPr>
      <dsp:spPr>
        <a:xfrm>
          <a:off x="1021558" y="578860"/>
          <a:ext cx="2269115" cy="22691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0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9" tIns="45745" rIns="91489" bIns="45745" numCol="1" anchor="t" anchorCtr="0" compatLnSpc="1">
            <a:prstTxWarp prst="textNoShape">
              <a:avLst/>
            </a:prstTxWarp>
          </a:bodyPr>
          <a:lstStyle>
            <a:lvl1pPr algn="l" defTabSz="909638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608" y="0"/>
            <a:ext cx="298260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9" tIns="45745" rIns="91489" bIns="45745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170"/>
            <a:ext cx="2982600" cy="4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9" tIns="45745" rIns="91489" bIns="45745" numCol="1" anchor="b" anchorCtr="0" compatLnSpc="1">
            <a:prstTxWarp prst="textNoShape">
              <a:avLst/>
            </a:prstTxWarp>
          </a:bodyPr>
          <a:lstStyle>
            <a:lvl1pPr algn="l" defTabSz="909638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608" y="8830170"/>
            <a:ext cx="2982600" cy="4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9" tIns="45745" rIns="91489" bIns="45745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1FA3346-2FDF-42AB-BEAA-D978C77AB9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0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5" rIns="91489" bIns="45745" numCol="1" anchor="t" anchorCtr="0" compatLnSpc="1">
            <a:prstTxWarp prst="textNoShape">
              <a:avLst/>
            </a:prstTxWarp>
          </a:bodyPr>
          <a:lstStyle>
            <a:lvl1pPr algn="l" defTabSz="909638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213" y="0"/>
            <a:ext cx="298260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5" rIns="91489" bIns="45745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2363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613" y="4415827"/>
            <a:ext cx="5048588" cy="41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5" rIns="91489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654"/>
            <a:ext cx="298260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5" rIns="91489" bIns="45745" numCol="1" anchor="b" anchorCtr="0" compatLnSpc="1">
            <a:prstTxWarp prst="textNoShape">
              <a:avLst/>
            </a:prstTxWarp>
          </a:bodyPr>
          <a:lstStyle>
            <a:lvl1pPr algn="l" defTabSz="909638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213" y="8831654"/>
            <a:ext cx="298260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5" rIns="91489" bIns="45745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451F5E1-3B94-4D73-8CD1-36B2DCDCBF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E2921-0960-4FF8-BDD5-B60ED3171E9B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00088"/>
            <a:ext cx="4643437" cy="34829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6672" indent="-346672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MX" dirty="0" smtClean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A2AA-0621-4B41-9535-5405F5ABCA37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42FC0-366E-4C17-BC0C-E29C456A5B9F}" type="slidenum">
              <a:rPr lang="en-US" smtClean="0">
                <a:ea typeface="MS PGothic"/>
                <a:cs typeface="MS PGothic"/>
              </a:rPr>
              <a:pPr>
                <a:defRPr/>
              </a:pPr>
              <a:t>2</a:t>
            </a:fld>
            <a:endParaRPr lang="en-US" smtClean="0">
              <a:ea typeface="MS PGothic"/>
              <a:cs typeface="MS PGothic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8500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683" y="345388"/>
            <a:ext cx="5334998" cy="1872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fr-FR" sz="7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51776-70FF-42F0-B128-453DA3F468B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4" y="4417404"/>
            <a:ext cx="5049849" cy="418176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965718-FCE4-4C59-AD0B-74E34DEAFE12}" type="slidenum">
              <a:rPr lang="es-ES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003E3-E37E-4E3C-AE69-D6961F24DE0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599362" name="Rectangle 7"/>
          <p:cNvSpPr txBox="1">
            <a:spLocks noGrp="1" noChangeArrowheads="1"/>
          </p:cNvSpPr>
          <p:nvPr/>
        </p:nvSpPr>
        <p:spPr bwMode="auto">
          <a:xfrm>
            <a:off x="3898765" y="8831060"/>
            <a:ext cx="2983048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4" tIns="45657" rIns="91314" bIns="45657" anchor="b"/>
          <a:lstStyle/>
          <a:p>
            <a:pPr algn="r" defTabSz="912813" eaLnBrk="0" hangingPunct="0">
              <a:spcBef>
                <a:spcPct val="50000"/>
              </a:spcBef>
            </a:pPr>
            <a:fld id="{B9FE40AF-5CF1-431A-A8E9-502039AFEF43}" type="slidenum">
              <a:rPr lang="en-US" sz="1200"/>
              <a:pPr algn="r" defTabSz="912813" eaLnBrk="0" hangingPunct="0">
                <a:spcBef>
                  <a:spcPct val="50000"/>
                </a:spcBef>
              </a:pPr>
              <a:t>6</a:t>
            </a:fld>
            <a:endParaRPr lang="en-US" sz="1200" dirty="0"/>
          </a:p>
        </p:txBody>
      </p:sp>
      <p:sp>
        <p:nvSpPr>
          <p:cNvPr id="35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5025" cy="3484563"/>
          </a:xfrm>
          <a:ln/>
        </p:spPr>
      </p:sp>
      <p:sp>
        <p:nvSpPr>
          <p:cNvPr id="35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14" tIns="45657" rIns="91314" bIns="45657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A69-5F49-4A70-A647-E9012E1A806F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22656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A69-5F49-4A70-A647-E9012E1A806F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4586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7A53F-33B0-40C8-B53C-64747073429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887413"/>
            <a:ext cx="5233988" cy="39243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421" y="5105581"/>
            <a:ext cx="5654337" cy="2472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5652" name="McK Separator"/>
          <p:cNvSpPr>
            <a:spLocks noChangeShapeType="1"/>
          </p:cNvSpPr>
          <p:nvPr/>
        </p:nvSpPr>
        <p:spPr bwMode="auto">
          <a:xfrm>
            <a:off x="824936" y="1411531"/>
            <a:ext cx="52628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948D6-3BCE-469F-A161-04564E10A6A5}" type="slidenum">
              <a:rPr lang="en-US"/>
              <a:pPr/>
              <a:t>14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889000"/>
            <a:ext cx="5227638" cy="3922713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422" y="5105581"/>
            <a:ext cx="5654336" cy="247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6500" name="McK Separator"/>
          <p:cNvSpPr>
            <a:spLocks noChangeShapeType="1"/>
          </p:cNvSpPr>
          <p:nvPr/>
        </p:nvSpPr>
        <p:spPr bwMode="auto">
          <a:xfrm>
            <a:off x="824935" y="1411530"/>
            <a:ext cx="52628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4975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5" y="4003675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38150" y="6324600"/>
            <a:ext cx="2281238" cy="26987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881799-5531-4625-BD84-FD9664DCFE88}" type="datetime1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228975" y="6324600"/>
            <a:ext cx="2895600" cy="26987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600"/>
            <a:ext cx="1905000" cy="26987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8DF9A5-FF51-44A2-8F14-B5F7076E95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10768-23D4-4863-825A-F28B8FA451D0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D2194-7196-432B-88E1-BB1C5EF4B8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549275"/>
            <a:ext cx="2058988" cy="5526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549275"/>
            <a:ext cx="6026150" cy="5526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B9F3-844E-47BC-9693-131A052F38BB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FAB5E-E327-45D4-AE3A-9D22102EE0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549275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39738" y="1960563"/>
            <a:ext cx="823595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D9150-E7EE-4FC1-A6DD-80238B59AC41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9FF7-15FF-4B67-A0D9-9B490C2631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0" y="549275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9605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9605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40941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40941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D3161-AA5C-4DD6-905E-D478DB9F4BA6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E9D7-10D7-418A-8615-AFAB745799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549275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9738" y="1960563"/>
            <a:ext cx="823595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6F86-7DEC-402A-BEC8-B7834B56FE59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4799F-FA40-4E3B-9E73-4F1A4F883B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1199-2911-48AC-943B-7A46A9818EBD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45D9-2302-4D39-9A9F-CB2E97A014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0BED-5D65-4144-845D-BC179E7A905B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6642-57A5-4184-9D4C-2BFE552793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053A-D91E-4DF0-8FEE-DD6A75DE67EE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90953-2800-4E2F-A810-87F5A9F8F3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E044-682B-43C6-8530-CC8F8C5F7484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46A4-B42C-4BD8-86F1-D4A436B3E6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6A9EE-0658-4E5C-BB3D-9097529ACB02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FD56-D391-4628-B8F9-F4BCC2DC0A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6BE7-85CB-4392-BBC3-8423A8D4AA8E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7F46-D9FA-449C-8DCE-3C5A64A0F2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9974D-2ADA-4950-82AC-5226735223D5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2EDBA-B98B-46AE-A6C8-592FD24167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427F-CCF9-456F-9786-659D197BEBFE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5FB67-8844-4267-AAEF-910AC8BA67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8673" name="think-cell Slide" r:id="rId18" imgW="360" imgH="360" progId="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549275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960563"/>
            <a:ext cx="8235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5750" y="6657975"/>
            <a:ext cx="22812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6D99F08-A834-46B4-96CD-DD9E1C7F7A68}" type="datetime1">
              <a:rPr lang="en-US" smtClean="0"/>
              <a:pPr>
                <a:defRPr/>
              </a:pPr>
              <a:t>9/11/2013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8975" y="6661150"/>
            <a:ext cx="28956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Highly Restricted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8813" y="6651625"/>
            <a:ext cx="1905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52B15C0-E61F-4DD3-B8D6-090AD055F3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tags" Target="../tags/tag245.xml"/><Relationship Id="rId3" Type="http://schemas.openxmlformats.org/officeDocument/2006/relationships/tags" Target="../tags/tag222.xml"/><Relationship Id="rId21" Type="http://schemas.openxmlformats.org/officeDocument/2006/relationships/tags" Target="../tags/tag240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29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oleObject" Target="../embeddings/oleObject21.bin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oleObject" Target="../embeddings/oleObject20.bin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48.xml"/><Relationship Id="rId16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oleObject" Target="../embeddings/oleObject23.bin"/><Relationship Id="rId10" Type="http://schemas.openxmlformats.org/officeDocument/2006/relationships/tags" Target="../tags/tag256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70.xml"/><Relationship Id="rId11" Type="http://schemas.openxmlformats.org/officeDocument/2006/relationships/oleObject" Target="../embeddings/oleObject24.bin"/><Relationship Id="rId5" Type="http://schemas.openxmlformats.org/officeDocument/2006/relationships/tags" Target="../tags/tag269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268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280.xml"/><Relationship Id="rId1" Type="http://schemas.openxmlformats.org/officeDocument/2006/relationships/vmlDrawing" Target="../drawings/vmlDrawing12.vml"/><Relationship Id="rId6" Type="http://schemas.openxmlformats.org/officeDocument/2006/relationships/tags" Target="../tags/tag28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3.xml"/><Relationship Id="rId10" Type="http://schemas.openxmlformats.org/officeDocument/2006/relationships/tags" Target="../tags/tag288.xml"/><Relationship Id="rId4" Type="http://schemas.openxmlformats.org/officeDocument/2006/relationships/tags" Target="../tags/tag282.xml"/><Relationship Id="rId9" Type="http://schemas.openxmlformats.org/officeDocument/2006/relationships/tags" Target="../tags/tag2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oleObject" Target="../embeddings/oleObject4.bin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oleObject" Target="../embeddings/oleObject3.bin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vmlDrawing" Target="../drawings/vmlDrawing3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oleObject" Target="../embeddings/Hoja_de_c_lculo_de_Microsoft_Office_Excel_97-20031.xls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34" Type="http://schemas.openxmlformats.org/officeDocument/2006/relationships/tags" Target="../tags/tag63.xml"/><Relationship Id="rId42" Type="http://schemas.openxmlformats.org/officeDocument/2006/relationships/oleObject" Target="../embeddings/Hoja_de_c_lculo_de_Microsoft_Office_Excel_97-20034.xls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tags" Target="../tags/tag62.xml"/><Relationship Id="rId38" Type="http://schemas.openxmlformats.org/officeDocument/2006/relationships/oleObject" Target="../embeddings/oleObject6.bin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41" Type="http://schemas.openxmlformats.org/officeDocument/2006/relationships/oleObject" Target="../embeddings/Hoja_de_c_lculo_de_Microsoft_Office_Excel_97-20033.xls"/><Relationship Id="rId1" Type="http://schemas.openxmlformats.org/officeDocument/2006/relationships/vmlDrawing" Target="../drawings/vmlDrawing4.v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tags" Target="../tags/tag61.xml"/><Relationship Id="rId37" Type="http://schemas.openxmlformats.org/officeDocument/2006/relationships/notesSlide" Target="../notesSlides/notesSlide3.xml"/><Relationship Id="rId40" Type="http://schemas.openxmlformats.org/officeDocument/2006/relationships/oleObject" Target="../embeddings/Hoja_de_c_lculo_de_Microsoft_Office_Excel_97-20032.xls"/><Relationship Id="rId45" Type="http://schemas.openxmlformats.org/officeDocument/2006/relationships/oleObject" Target="../embeddings/oleObject8.bin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tags" Target="../tags/tag60.xml"/><Relationship Id="rId44" Type="http://schemas.openxmlformats.org/officeDocument/2006/relationships/oleObject" Target="../embeddings/oleObject7.bin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tags" Target="../tags/tag59.xml"/><Relationship Id="rId35" Type="http://schemas.openxmlformats.org/officeDocument/2006/relationships/tags" Target="../tags/tag64.xml"/><Relationship Id="rId43" Type="http://schemas.openxmlformats.org/officeDocument/2006/relationships/oleObject" Target="../embeddings/Hoja_de_c_lculo_de_Microsoft_Office_Excel_97-20035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tags" Target="../tags/tag102.xml"/><Relationship Id="rId21" Type="http://schemas.openxmlformats.org/officeDocument/2006/relationships/tags" Target="../tags/tag84.xml"/><Relationship Id="rId34" Type="http://schemas.openxmlformats.org/officeDocument/2006/relationships/tags" Target="../tags/tag97.xml"/><Relationship Id="rId42" Type="http://schemas.openxmlformats.org/officeDocument/2006/relationships/tags" Target="../tags/tag105.xml"/><Relationship Id="rId47" Type="http://schemas.openxmlformats.org/officeDocument/2006/relationships/tags" Target="../tags/tag110.xml"/><Relationship Id="rId50" Type="http://schemas.openxmlformats.org/officeDocument/2006/relationships/slideLayout" Target="../slideLayouts/slideLayout7.xml"/><Relationship Id="rId55" Type="http://schemas.openxmlformats.org/officeDocument/2006/relationships/oleObject" Target="../embeddings/oleObject13.bin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38" Type="http://schemas.openxmlformats.org/officeDocument/2006/relationships/tags" Target="../tags/tag101.xml"/><Relationship Id="rId46" Type="http://schemas.openxmlformats.org/officeDocument/2006/relationships/tags" Target="../tags/tag109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41" Type="http://schemas.openxmlformats.org/officeDocument/2006/relationships/tags" Target="../tags/tag104.xml"/><Relationship Id="rId54" Type="http://schemas.openxmlformats.org/officeDocument/2006/relationships/oleObject" Target="../embeddings/oleObject12.bin"/><Relationship Id="rId1" Type="http://schemas.openxmlformats.org/officeDocument/2006/relationships/vmlDrawing" Target="../drawings/vmlDrawing5.v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tags" Target="../tags/tag100.xml"/><Relationship Id="rId40" Type="http://schemas.openxmlformats.org/officeDocument/2006/relationships/tags" Target="../tags/tag103.xml"/><Relationship Id="rId45" Type="http://schemas.openxmlformats.org/officeDocument/2006/relationships/tags" Target="../tags/tag108.xml"/><Relationship Id="rId53" Type="http://schemas.openxmlformats.org/officeDocument/2006/relationships/oleObject" Target="../embeddings/oleObject11.bin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99.xml"/><Relationship Id="rId49" Type="http://schemas.openxmlformats.org/officeDocument/2006/relationships/tags" Target="../tags/tag112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4" Type="http://schemas.openxmlformats.org/officeDocument/2006/relationships/tags" Target="../tags/tag107.xml"/><Relationship Id="rId52" Type="http://schemas.openxmlformats.org/officeDocument/2006/relationships/oleObject" Target="../embeddings/oleObject10.bin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tags" Target="../tags/tag98.xml"/><Relationship Id="rId43" Type="http://schemas.openxmlformats.org/officeDocument/2006/relationships/tags" Target="../tags/tag106.xml"/><Relationship Id="rId48" Type="http://schemas.openxmlformats.org/officeDocument/2006/relationships/tags" Target="../tags/tag111.xml"/><Relationship Id="rId8" Type="http://schemas.openxmlformats.org/officeDocument/2006/relationships/tags" Target="../tags/tag71.xml"/><Relationship Id="rId51" Type="http://schemas.openxmlformats.org/officeDocument/2006/relationships/oleObject" Target="../embeddings/oleObject9.bin"/><Relationship Id="rId3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9" Type="http://schemas.openxmlformats.org/officeDocument/2006/relationships/tags" Target="../tags/tag150.xml"/><Relationship Id="rId21" Type="http://schemas.openxmlformats.org/officeDocument/2006/relationships/tags" Target="../tags/tag132.xml"/><Relationship Id="rId34" Type="http://schemas.openxmlformats.org/officeDocument/2006/relationships/tags" Target="../tags/tag145.xml"/><Relationship Id="rId42" Type="http://schemas.openxmlformats.org/officeDocument/2006/relationships/tags" Target="../tags/tag153.xml"/><Relationship Id="rId47" Type="http://schemas.openxmlformats.org/officeDocument/2006/relationships/tags" Target="../tags/tag158.xml"/><Relationship Id="rId50" Type="http://schemas.openxmlformats.org/officeDocument/2006/relationships/tags" Target="../tags/tag161.xml"/><Relationship Id="rId55" Type="http://schemas.openxmlformats.org/officeDocument/2006/relationships/oleObject" Target="../embeddings/oleObject15.bin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38" Type="http://schemas.openxmlformats.org/officeDocument/2006/relationships/tags" Target="../tags/tag149.xml"/><Relationship Id="rId46" Type="http://schemas.openxmlformats.org/officeDocument/2006/relationships/tags" Target="../tags/tag157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41" Type="http://schemas.openxmlformats.org/officeDocument/2006/relationships/tags" Target="../tags/tag152.xml"/><Relationship Id="rId54" Type="http://schemas.openxmlformats.org/officeDocument/2006/relationships/oleObject" Target="../embeddings/oleObject14.bin"/><Relationship Id="rId1" Type="http://schemas.openxmlformats.org/officeDocument/2006/relationships/vmlDrawing" Target="../drawings/vmlDrawing6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37" Type="http://schemas.openxmlformats.org/officeDocument/2006/relationships/tags" Target="../tags/tag148.xml"/><Relationship Id="rId40" Type="http://schemas.openxmlformats.org/officeDocument/2006/relationships/tags" Target="../tags/tag151.xml"/><Relationship Id="rId45" Type="http://schemas.openxmlformats.org/officeDocument/2006/relationships/tags" Target="../tags/tag156.xml"/><Relationship Id="rId53" Type="http://schemas.openxmlformats.org/officeDocument/2006/relationships/notesSlide" Target="../notesSlides/notesSlide5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tags" Target="../tags/tag147.xml"/><Relationship Id="rId49" Type="http://schemas.openxmlformats.org/officeDocument/2006/relationships/tags" Target="../tags/tag160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4" Type="http://schemas.openxmlformats.org/officeDocument/2006/relationships/tags" Target="../tags/tag155.xml"/><Relationship Id="rId52" Type="http://schemas.openxmlformats.org/officeDocument/2006/relationships/slideLayout" Target="../slideLayouts/slideLayout7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tags" Target="../tags/tag146.xml"/><Relationship Id="rId43" Type="http://schemas.openxmlformats.org/officeDocument/2006/relationships/tags" Target="../tags/tag154.xml"/><Relationship Id="rId48" Type="http://schemas.openxmlformats.org/officeDocument/2006/relationships/tags" Target="../tags/tag159.xml"/><Relationship Id="rId8" Type="http://schemas.openxmlformats.org/officeDocument/2006/relationships/tags" Target="../tags/tag119.xml"/><Relationship Id="rId51" Type="http://schemas.openxmlformats.org/officeDocument/2006/relationships/tags" Target="../tags/tag162.xml"/><Relationship Id="rId3" Type="http://schemas.openxmlformats.org/officeDocument/2006/relationships/tags" Target="../tags/tag1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tags" Target="../tags/tag189.xml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oleObject" Target="../embeddings/oleObject17.bin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tags" Target="../tags/tag188.xml"/><Relationship Id="rId30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34" Type="http://schemas.openxmlformats.org/officeDocument/2006/relationships/oleObject" Target="../embeddings/oleObject18.bin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1" Type="http://schemas.openxmlformats.org/officeDocument/2006/relationships/vmlDrawing" Target="../drawings/vmlDrawing8.v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itle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92350"/>
            <a:ext cx="87852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41325" y="4229301"/>
            <a:ext cx="8247063" cy="69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MX" sz="3000" dirty="0" smtClean="0">
                <a:solidFill>
                  <a:schemeClr val="bg1"/>
                </a:solidFill>
              </a:rPr>
              <a:t>ArcelorMittal México </a:t>
            </a:r>
            <a:endParaRPr lang="es-MX" sz="3000" dirty="0">
              <a:solidFill>
                <a:schemeClr val="bg1"/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34975" y="5981700"/>
            <a:ext cx="825341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s-MX" sz="1400" b="1" kern="0" dirty="0" smtClean="0">
                <a:solidFill>
                  <a:schemeClr val="bg1"/>
                </a:solidFill>
                <a:latin typeface="+mn-lt"/>
                <a:cs typeface="+mn-cs"/>
              </a:rPr>
              <a:t>3er Congreso de la Industria Siderúrgica Mexicana</a:t>
            </a:r>
            <a:endParaRPr kumimoji="0" lang="es-MX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 de Septiembre</a:t>
            </a:r>
            <a:r>
              <a:rPr kumimoji="0" lang="es-MX" sz="1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1325" y="5104713"/>
            <a:ext cx="82470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200" dirty="0" smtClean="0">
                <a:solidFill>
                  <a:srgbClr val="FFFFFF"/>
                </a:solidFill>
              </a:rPr>
              <a:t>Víctor M. Cairo</a:t>
            </a:r>
            <a:r>
              <a:rPr lang="en-GB" sz="2200" dirty="0">
                <a:solidFill>
                  <a:srgbClr val="FFFFFF"/>
                </a:solidFill>
              </a:rPr>
              <a:t/>
            </a:r>
            <a:br>
              <a:rPr lang="en-GB" sz="2200" dirty="0">
                <a:solidFill>
                  <a:srgbClr val="FFFFFF"/>
                </a:solidFill>
              </a:rPr>
            </a:br>
            <a:r>
              <a:rPr lang="en-GB" sz="2200" dirty="0" smtClean="0">
                <a:solidFill>
                  <a:srgbClr val="FFFFFF"/>
                </a:solidFill>
              </a:rPr>
              <a:t>CEO, Director General Ejecutivo </a:t>
            </a:r>
          </a:p>
          <a:p>
            <a:r>
              <a:rPr lang="en-GB" i="1" dirty="0">
                <a:solidFill>
                  <a:srgbClr val="FFFFFF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59426" name="think-cell Slide" r:id="rId31" imgW="360" imgH="360" progId="">
              <p:embed/>
            </p:oleObj>
          </a:graphicData>
        </a:graphic>
      </p:graphicFrame>
      <p:sp>
        <p:nvSpPr>
          <p:cNvPr id="9" name="Rectangle 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kumimoji="0" lang="en-US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20" name="21 CuadroTexto"/>
          <p:cNvSpPr txBox="1"/>
          <p:nvPr/>
        </p:nvSpPr>
        <p:spPr>
          <a:xfrm>
            <a:off x="107504" y="44624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tx2"/>
                </a:solidFill>
              </a:rPr>
              <a:t>2. La industria siderúrgica es el principal consumidor de gas natural</a:t>
            </a:r>
            <a:endParaRPr lang="es-MX" sz="2800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00057" y="1783372"/>
            <a:ext cx="3096000" cy="31454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1200"/>
              </a:spcBef>
              <a:buFont typeface="Arial" pitchFamily="34" charset="0"/>
              <a:buChar char="•"/>
            </a:pPr>
            <a:r>
              <a:rPr lang="es-MX" sz="1440" b="1" dirty="0" smtClean="0"/>
              <a:t>Producción de gas insuficiente</a:t>
            </a:r>
          </a:p>
          <a:p>
            <a:pPr marL="180975" indent="-180975">
              <a:spcBef>
                <a:spcPts val="1200"/>
              </a:spcBef>
              <a:buFont typeface="Arial" pitchFamily="34" charset="0"/>
              <a:buChar char="•"/>
            </a:pPr>
            <a:r>
              <a:rPr lang="es-MX" sz="1440" dirty="0" smtClean="0"/>
              <a:t>El déficit se importa a precios hasta 8 veces más altos.</a:t>
            </a:r>
          </a:p>
          <a:p>
            <a:pPr marL="180975" indent="-180975">
              <a:spcBef>
                <a:spcPts val="1200"/>
              </a:spcBef>
              <a:buFont typeface="Arial" pitchFamily="34" charset="0"/>
              <a:buChar char="•"/>
            </a:pPr>
            <a:r>
              <a:rPr lang="es-MX" sz="1440" dirty="0" smtClean="0"/>
              <a:t>Red de ductos insuficiente para transportar mayor volumen de gas</a:t>
            </a:r>
          </a:p>
          <a:p>
            <a:pPr marL="180975" indent="-180975">
              <a:spcBef>
                <a:spcPts val="1200"/>
              </a:spcBef>
              <a:buFont typeface="Arial" pitchFamily="34" charset="0"/>
              <a:buChar char="•"/>
            </a:pPr>
            <a:r>
              <a:rPr lang="es-MX" sz="1440" dirty="0" smtClean="0"/>
              <a:t>Desabasto genera incertidumbre. 2012 :109 alertas críticas</a:t>
            </a:r>
          </a:p>
          <a:p>
            <a:pPr marL="180975" indent="-180975">
              <a:spcBef>
                <a:spcPts val="1200"/>
              </a:spcBef>
              <a:buFont typeface="Arial" pitchFamily="34" charset="0"/>
              <a:buChar char="•"/>
            </a:pPr>
            <a:r>
              <a:rPr lang="es-MX" sz="1440" dirty="0" smtClean="0"/>
              <a:t>CNH estima que la demanda crezca alrededor del 50% para 2026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321" y="5607613"/>
            <a:ext cx="885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1">
                    <a:lumMod val="75000"/>
                  </a:schemeClr>
                </a:solidFill>
              </a:rPr>
              <a:t>El suministro y los precios de la energía constituyen un factor determinante para la competitividad de la industria</a:t>
            </a:r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700" y="6444428"/>
            <a:ext cx="46009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/>
              <a:t>*Fuente: “Sistema de Información Energética”, SENER Septiembre 2013</a:t>
            </a:r>
            <a:endParaRPr lang="es-MX" sz="105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1036543" y="3239653"/>
            <a:ext cx="26548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/>
              <a:t>Millones de pies cúbicos diarios (</a:t>
            </a:r>
            <a:r>
              <a:rPr lang="es-MX" sz="1050" dirty="0" err="1" smtClean="0"/>
              <a:t>mmpcd</a:t>
            </a:r>
            <a:r>
              <a:rPr lang="es-MX" sz="1050" dirty="0" smtClean="0"/>
              <a:t>)</a:t>
            </a:r>
            <a:endParaRPr lang="es-MX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180089" y="1371605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Oferta y consumo de gas natural</a:t>
            </a:r>
            <a:endParaRPr lang="es-MX" sz="2000" b="1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235527" y="1715982"/>
            <a:ext cx="554181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975248" y="1371605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Situación actual</a:t>
            </a:r>
            <a:endParaRPr lang="es-MX" sz="2000" b="1" dirty="0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5947535" y="1715982"/>
            <a:ext cx="30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7200" y="1752600"/>
          <a:ext cx="5191023" cy="3428966"/>
        </p:xfrm>
        <a:graphic>
          <a:graphicData uri="http://schemas.openxmlformats.org/presentationml/2006/ole">
            <p:oleObj spid="_x0000_s359427" name="Chart" r:id="rId32" imgW="5191023" imgH="3428966" progId="MSGraph.Chart.8">
              <p:embed followColorScheme="full"/>
            </p:oleObj>
          </a:graphicData>
        </a:graphic>
      </p:graphicFrame>
      <p:sp>
        <p:nvSpPr>
          <p:cNvPr id="55" name="Rectangle 54"/>
          <p:cNvSpPr/>
          <p:nvPr>
            <p:custDataLst>
              <p:tags r:id="rId3"/>
            </p:custDataLst>
          </p:nvPr>
        </p:nvSpPr>
        <p:spPr bwMode="gray">
          <a:xfrm>
            <a:off x="3424237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67855D2F-50A6-40DA-BA04-0EEECED19CCE}" type="datetime'''''''''''''''''''''''''2''''''''''''014''''''''''''''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2014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56" name="Rectangle 55"/>
          <p:cNvSpPr/>
          <p:nvPr>
            <p:custDataLst>
              <p:tags r:id="rId4"/>
            </p:custDataLst>
          </p:nvPr>
        </p:nvSpPr>
        <p:spPr bwMode="gray">
          <a:xfrm>
            <a:off x="3757612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26A78665-EC2C-418B-9CE6-7AC5DE07BAB0}" type="datetime'''''''2''''''''0''''''''''''''''''''''1''''''''''6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2016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61" name="Rectangle 60"/>
          <p:cNvSpPr/>
          <p:nvPr>
            <p:custDataLst>
              <p:tags r:id="rId5"/>
            </p:custDataLst>
          </p:nvPr>
        </p:nvSpPr>
        <p:spPr bwMode="gray">
          <a:xfrm>
            <a:off x="5443537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0C65C755-A493-4788-ACA5-7B49ED79E084}" type="datetime'''''''''''''''''''''''''''''''2''0''''''''''''2''6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2026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60" name="Rectangle 59"/>
          <p:cNvSpPr/>
          <p:nvPr>
            <p:custDataLst>
              <p:tags r:id="rId6"/>
            </p:custDataLst>
          </p:nvPr>
        </p:nvSpPr>
        <p:spPr bwMode="gray">
          <a:xfrm>
            <a:off x="5110162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6A280272-A126-4C26-93B3-643516A9D676}" type="datetime'2''''''''''0''''2''''''''4''''''''''''''''''''''''''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2024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>
            <p:custDataLst>
              <p:tags r:id="rId7"/>
            </p:custDataLst>
          </p:nvPr>
        </p:nvSpPr>
        <p:spPr bwMode="gray">
          <a:xfrm>
            <a:off x="4767262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09B39B46-AD25-4CEA-B5BC-0DD64FD664E4}" type="datetime'''''''''''''''20''''''''2''''''''''''''''2''''''''''''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2022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57" name="Rectangle 56"/>
          <p:cNvSpPr/>
          <p:nvPr>
            <p:custDataLst>
              <p:tags r:id="rId8"/>
            </p:custDataLst>
          </p:nvPr>
        </p:nvSpPr>
        <p:spPr bwMode="gray">
          <a:xfrm>
            <a:off x="4100512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14393BC1-A71B-4806-96B5-AC9D1DD5C275}" type="datetime'''''''''''''''2''''''''''''''01''''''''''8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2018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46" name="Rectangle 45"/>
          <p:cNvSpPr/>
          <p:nvPr>
            <p:custDataLst>
              <p:tags r:id="rId9"/>
            </p:custDataLst>
          </p:nvPr>
        </p:nvSpPr>
        <p:spPr bwMode="gray">
          <a:xfrm>
            <a:off x="1071562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283B0390-5827-4D51-99C9-9AC66325E145}" type="datetime'''''''''2''''''0''''''''''''''''0''0'">
              <a:rPr lang="en-US" smtClean="0">
                <a:latin typeface="+mn-lt"/>
                <a:cs typeface="+mn-cs"/>
                <a:sym typeface="+mn-lt"/>
              </a:rPr>
              <a:pPr eaLnBrk="0" hangingPunct="0"/>
              <a:t>2000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53" name="Rectangle 52"/>
          <p:cNvSpPr/>
          <p:nvPr>
            <p:custDataLst>
              <p:tags r:id="rId10"/>
            </p:custDataLst>
          </p:nvPr>
        </p:nvSpPr>
        <p:spPr bwMode="gray">
          <a:xfrm>
            <a:off x="2757487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A5895834-07A2-4EEF-A066-D94AFF0B66A6}" type="datetime'2''''''0''''''''''''''''''''''''''''''''''''10''''''''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2010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58" name="Rectangle 57"/>
          <p:cNvSpPr/>
          <p:nvPr>
            <p:custDataLst>
              <p:tags r:id="rId11"/>
            </p:custDataLst>
          </p:nvPr>
        </p:nvSpPr>
        <p:spPr bwMode="gray">
          <a:xfrm>
            <a:off x="4433887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26FCED13-4722-4062-A2DF-44DF900DBF82}" type="datetime'''''2''''''''''''''''''0''2''''''''''0''''''''''''''''''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2020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50" name="Rectangle 49"/>
          <p:cNvSpPr/>
          <p:nvPr>
            <p:custDataLst>
              <p:tags r:id="rId12"/>
            </p:custDataLst>
          </p:nvPr>
        </p:nvSpPr>
        <p:spPr bwMode="gray">
          <a:xfrm>
            <a:off x="1747837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8BDEC649-19D6-431F-8BE2-7021860A8F80}" type="datetime'''''2''0''''0''''''''''''''''''''''4''''''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2004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52" name="Rectangle 51"/>
          <p:cNvSpPr/>
          <p:nvPr>
            <p:custDataLst>
              <p:tags r:id="rId13"/>
            </p:custDataLst>
          </p:nvPr>
        </p:nvSpPr>
        <p:spPr bwMode="gray">
          <a:xfrm>
            <a:off x="2414587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0700721F-2463-456D-A376-8C71D0961B00}" type="datetime'''2''''''0''''''''''''''''''''''''''''''''''0''''''8''''''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2008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48" name="Rectangle 47"/>
          <p:cNvSpPr/>
          <p:nvPr>
            <p:custDataLst>
              <p:tags r:id="rId14"/>
            </p:custDataLst>
          </p:nvPr>
        </p:nvSpPr>
        <p:spPr bwMode="gray">
          <a:xfrm>
            <a:off x="1404937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4199F96A-64CB-444A-8A66-AF4A7D30958E}" type="datetime'''''''''''''''''''''''''''''''''''''''2''0''02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2002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51" name="Rectangle 50"/>
          <p:cNvSpPr/>
          <p:nvPr>
            <p:custDataLst>
              <p:tags r:id="rId15"/>
            </p:custDataLst>
          </p:nvPr>
        </p:nvSpPr>
        <p:spPr bwMode="gray">
          <a:xfrm>
            <a:off x="2081212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0158EC41-A026-401E-8E09-58199DE2899D}" type="datetime'''''''''''''''''2''''''''''''''''''0''0''''6''''''''''''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2006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54" name="Rectangle 53"/>
          <p:cNvSpPr/>
          <p:nvPr>
            <p:custDataLst>
              <p:tags r:id="rId16"/>
            </p:custDataLst>
          </p:nvPr>
        </p:nvSpPr>
        <p:spPr bwMode="gray">
          <a:xfrm>
            <a:off x="3090862" y="5045075"/>
            <a:ext cx="182562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F0D78DAD-74FD-4EE7-80FD-27E1697E472E}" type="datetime'2''''''''0''''''''''1''''''''''''''''''''2'''">
              <a:rPr lang="en-US" smtClean="0">
                <a:latin typeface="+mn-lt"/>
                <a:cs typeface="+mn-cs"/>
                <a:sym typeface="+mn-lt"/>
              </a:rPr>
              <a:pPr eaLnBrk="0" hangingPunct="0"/>
              <a:t>2012</a:t>
            </a:fld>
            <a:endParaRPr lang="en-US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cxnSp>
        <p:nvCxnSpPr>
          <p:cNvPr id="64" name="Straight Connector 63"/>
          <p:cNvCxnSpPr/>
          <p:nvPr>
            <p:custDataLst>
              <p:tags r:id="rId17"/>
            </p:custDataLst>
          </p:nvPr>
        </p:nvCxnSpPr>
        <p:spPr bwMode="auto">
          <a:xfrm>
            <a:off x="3686175" y="3514725"/>
            <a:ext cx="11906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>
            <p:custDataLst>
              <p:tags r:id="rId18"/>
            </p:custDataLst>
          </p:nvPr>
        </p:nvCxnSpPr>
        <p:spPr bwMode="auto">
          <a:xfrm>
            <a:off x="3686175" y="2895600"/>
            <a:ext cx="11906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19"/>
            </p:custDataLst>
          </p:nvPr>
        </p:nvCxnSpPr>
        <p:spPr bwMode="auto">
          <a:xfrm>
            <a:off x="5534025" y="2981325"/>
            <a:ext cx="1143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>
            <p:custDataLst>
              <p:tags r:id="rId20"/>
            </p:custDataLst>
          </p:nvPr>
        </p:nvCxnSpPr>
        <p:spPr bwMode="auto">
          <a:xfrm>
            <a:off x="3767137" y="2892425"/>
            <a:ext cx="0" cy="6254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7" name="Straight Connector 66"/>
          <p:cNvCxnSpPr/>
          <p:nvPr>
            <p:custDataLst>
              <p:tags r:id="rId21"/>
            </p:custDataLst>
          </p:nvPr>
        </p:nvCxnSpPr>
        <p:spPr bwMode="auto">
          <a:xfrm>
            <a:off x="5534025" y="2200275"/>
            <a:ext cx="1143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>
            <p:custDataLst>
              <p:tags r:id="rId22"/>
            </p:custDataLst>
          </p:nvPr>
        </p:nvCxnSpPr>
        <p:spPr bwMode="auto">
          <a:xfrm>
            <a:off x="5610225" y="2197100"/>
            <a:ext cx="0" cy="787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6" name="Oval 65"/>
          <p:cNvSpPr/>
          <p:nvPr>
            <p:custDataLst>
              <p:tags r:id="rId23"/>
            </p:custDataLst>
          </p:nvPr>
        </p:nvSpPr>
        <p:spPr bwMode="gray">
          <a:xfrm>
            <a:off x="5359400" y="2435225"/>
            <a:ext cx="501650" cy="23495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90000"/>
              </a:lnSpc>
            </a:pPr>
            <a:fld id="{CE68F682-C7FF-4814-BF72-59208783A645}" type="datetime'''-''''''''''''2''''9''''''''''''''%'''''''''''''''''''''''''">
              <a:rPr lang="en-US" b="1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>
                <a:lnSpc>
                  <a:spcPct val="90000"/>
                </a:lnSpc>
              </a:pPr>
              <a:t>-29%</a:t>
            </a:fld>
            <a:endParaRPr lang="en-US" b="1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62" name="Oval 61"/>
          <p:cNvSpPr/>
          <p:nvPr>
            <p:custDataLst>
              <p:tags r:id="rId24"/>
            </p:custDataLst>
          </p:nvPr>
        </p:nvSpPr>
        <p:spPr bwMode="gray">
          <a:xfrm>
            <a:off x="3516312" y="3049587"/>
            <a:ext cx="501650" cy="23495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90000"/>
              </a:lnSpc>
            </a:pPr>
            <a:fld id="{83F76414-E977-48F8-ADEF-51007CD72E16}" type="datetime'''-''''''''3''''''1%'''''''''''''''''''''''''''">
              <a:rPr lang="en-US" b="1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>
                <a:lnSpc>
                  <a:spcPct val="90000"/>
                </a:lnSpc>
              </a:pPr>
              <a:t>-31%</a:t>
            </a:fld>
            <a:endParaRPr lang="en-US" b="1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25"/>
            </p:custDataLst>
          </p:nvPr>
        </p:nvCxnSpPr>
        <p:spPr bwMode="gray">
          <a:xfrm>
            <a:off x="3494087" y="4265612"/>
            <a:ext cx="3286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F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>
            <p:custDataLst>
              <p:tags r:id="rId26"/>
            </p:custDataLst>
          </p:nvPr>
        </p:nvCxnSpPr>
        <p:spPr bwMode="gray">
          <a:xfrm>
            <a:off x="3494087" y="4529137"/>
            <a:ext cx="3286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C6C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>
            <p:custDataLst>
              <p:tags r:id="rId27"/>
            </p:custDataLst>
          </p:nvPr>
        </p:nvSpPr>
        <p:spPr bwMode="auto">
          <a:xfrm>
            <a:off x="3873500" y="4430712"/>
            <a:ext cx="150812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2C946778-C56D-408A-9605-697CA4FDF154}" type="datetime'''D''''''''''''''''''''emand''''''''''''a'''' N''''a''cional'">
              <a:rPr lang="en-US" sz="1400" smtClean="0">
                <a:latin typeface="Arial"/>
                <a:cs typeface="+mn-cs"/>
                <a:sym typeface="Arial"/>
              </a:rPr>
              <a:pPr eaLnBrk="0" hangingPunct="0"/>
              <a:t>Demanda Nacional</a:t>
            </a:fld>
            <a:endParaRPr lang="en-US" sz="1400" strike="noStrike" cap="none" normalizeH="0" smtClean="0">
              <a:ln>
                <a:noFill/>
              </a:ln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17" name="Rectangle 16"/>
          <p:cNvSpPr/>
          <p:nvPr>
            <p:custDataLst>
              <p:tags r:id="rId28"/>
            </p:custDataLst>
          </p:nvPr>
        </p:nvSpPr>
        <p:spPr bwMode="auto">
          <a:xfrm>
            <a:off x="3873500" y="4167187"/>
            <a:ext cx="1627187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28FF933F-5AED-410C-A04F-D626A530B676}" type="datetime'''''Pr''o''''duc''''''c''ió''''n'' Naci''''''o''''na''''''l'''">
              <a:rPr lang="en-US" sz="1400" smtClean="0">
                <a:cs typeface="+mn-cs"/>
              </a:rPr>
              <a:pPr eaLnBrk="0" hangingPunct="0"/>
              <a:t>Producción Nacional</a:t>
            </a:fld>
            <a:endParaRPr lang="en-US" sz="1400" strike="noStrike" cap="none" normalizeH="0" dirty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43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5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27682" name="think-cell Slide" r:id="rId14" imgW="360" imgH="360" progId="">
              <p:embed/>
            </p:oleObj>
          </a:graphicData>
        </a:graphic>
      </p:graphicFrame>
      <p:sp>
        <p:nvSpPr>
          <p:cNvPr id="33" name="Rectangle 3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kumimoji="0" lang="en-US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0" y="6596390"/>
            <a:ext cx="28583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_tradnl" sz="1100" dirty="0">
                <a:latin typeface="Calibri" pitchFamily="34" charset="0"/>
              </a:rPr>
              <a:t>Fuente</a:t>
            </a:r>
            <a:r>
              <a:rPr lang="es-ES_tradnl" sz="1100" dirty="0" smtClean="0">
                <a:latin typeface="Calibri" pitchFamily="34" charset="0"/>
              </a:rPr>
              <a:t>: CONCAMIN, Comisión de Energía   </a:t>
            </a:r>
            <a:endParaRPr lang="es-ES_tradnl" sz="11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670" y="5924782"/>
            <a:ext cx="84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accent3">
                    <a:lumMod val="50000"/>
                  </a:schemeClr>
                </a:solidFill>
              </a:rPr>
              <a:t>Otros países han implementado  políticas sectoriales para compensar los efectos adversos en la competitividad derivados de altas tarifas</a:t>
            </a:r>
            <a:endParaRPr lang="es-MX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22 CuadroTexto"/>
          <p:cNvSpPr txBox="1"/>
          <p:nvPr/>
        </p:nvSpPr>
        <p:spPr>
          <a:xfrm>
            <a:off x="251520" y="116632"/>
            <a:ext cx="712879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s-MX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Aproximadamente una tercera parte de los costos de producción de la industria siderúrgica corresponden a energía</a:t>
            </a:r>
            <a:endParaRPr lang="es-MX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4 CuadroTexto"/>
          <p:cNvSpPr txBox="1"/>
          <p:nvPr/>
        </p:nvSpPr>
        <p:spPr>
          <a:xfrm>
            <a:off x="6289964" y="2159178"/>
            <a:ext cx="2743202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MX" sz="1800" dirty="0" smtClean="0"/>
              <a:t>El costo de la energía eléctrica para la gran industria es 47% mayor  en México que el promedio en EEUU </a:t>
            </a:r>
          </a:p>
          <a:p>
            <a:pPr marL="180975" indent="-180975"/>
            <a:endParaRPr lang="es-MX" sz="18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s-MX" sz="1800" dirty="0" smtClean="0"/>
              <a:t>Para la industria mediana las tarifas eléctricas fueron el doble comparadas con nuestro principal socio comercial </a:t>
            </a:r>
            <a:r>
              <a:rPr lang="es-MX" sz="1400" dirty="0" smtClean="0"/>
              <a:t>(Mayo 2013)</a:t>
            </a:r>
            <a:endParaRPr lang="es-MX" sz="1400" dirty="0"/>
          </a:p>
        </p:txBody>
      </p:sp>
      <p:sp>
        <p:nvSpPr>
          <p:cNvPr id="13" name="13 CuadroTexto"/>
          <p:cNvSpPr txBox="1"/>
          <p:nvPr/>
        </p:nvSpPr>
        <p:spPr>
          <a:xfrm>
            <a:off x="96587" y="1750633"/>
            <a:ext cx="5902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Tarifas Eléctricas: México vs Estados Unidos</a:t>
            </a:r>
            <a:endParaRPr lang="es-MX" sz="1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53373" y="175063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/>
              <a:t>Situación actual</a:t>
            </a:r>
            <a:endParaRPr lang="es-MX" sz="1800" b="1" dirty="0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6208785" y="2084107"/>
            <a:ext cx="280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95710" y="2084102"/>
            <a:ext cx="5852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 rot="16200000">
            <a:off x="-160589" y="3355779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USD c / kWh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409700" y="2895600"/>
          <a:ext cx="1552700" cy="1076225"/>
        </p:xfrm>
        <a:graphic>
          <a:graphicData uri="http://schemas.openxmlformats.org/presentationml/2006/ole">
            <p:oleObj spid="_x0000_s327683" name="Chart" r:id="rId15" imgW="1552700" imgH="1076225" progId="MSGraph.Chart.8">
              <p:embed followColorScheme="full"/>
            </p:oleObj>
          </a:graphicData>
        </a:graphic>
      </p:graphicFrame>
      <p:sp>
        <p:nvSpPr>
          <p:cNvPr id="39" name="Rectangle 38"/>
          <p:cNvSpPr/>
          <p:nvPr>
            <p:custDataLst>
              <p:tags r:id="rId3"/>
            </p:custDataLst>
          </p:nvPr>
        </p:nvSpPr>
        <p:spPr bwMode="gray">
          <a:xfrm>
            <a:off x="2660650" y="3810000"/>
            <a:ext cx="3937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03D22EE9-3C86-46FB-B9FB-20CEC4521963}" type="datetime'''2''0''''''''''1''''3'''''''''''''''''''''''''''''''''''''">
              <a:rPr lang="en-US" sz="1400" smtClean="0">
                <a:latin typeface="+mn-lt"/>
                <a:cs typeface="+mn-cs"/>
                <a:sym typeface="+mn-lt"/>
              </a:rPr>
              <a:pPr algn="ctr" eaLnBrk="0" hangingPunct="0"/>
              <a:t>2013</a:t>
            </a:fld>
            <a:endParaRPr lang="en-US" sz="1400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35" name="Rectangle 34"/>
          <p:cNvSpPr/>
          <p:nvPr>
            <p:custDataLst>
              <p:tags r:id="rId4"/>
            </p:custDataLst>
          </p:nvPr>
        </p:nvSpPr>
        <p:spPr bwMode="gray">
          <a:xfrm>
            <a:off x="2117725" y="3810000"/>
            <a:ext cx="3937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7F864F75-B6AB-4FE2-A5F3-2166470830E7}" type="datetime'2''''''''''''''''0''''''''''''''''12'''''''''''''''''''''">
              <a:rPr lang="en-US" sz="1400" smtClean="0">
                <a:latin typeface="+mn-lt"/>
                <a:cs typeface="+mn-cs"/>
                <a:sym typeface="+mn-lt"/>
              </a:rPr>
              <a:pPr algn="ctr" eaLnBrk="0" hangingPunct="0"/>
              <a:t>2012</a:t>
            </a:fld>
            <a:endParaRPr lang="en-US" sz="1400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5"/>
            </p:custDataLst>
          </p:nvPr>
        </p:nvSpPr>
        <p:spPr bwMode="gray">
          <a:xfrm>
            <a:off x="1574800" y="3810000"/>
            <a:ext cx="3937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6E077E11-BFA3-42D9-9282-EE1FC18873ED}" type="datetime'''''''''''2''''''''''''''0''''''''''1''''1'''">
              <a:rPr lang="en-US" sz="1400" smtClean="0">
                <a:latin typeface="+mn-lt"/>
                <a:cs typeface="+mn-cs"/>
                <a:sym typeface="+mn-lt"/>
              </a:rPr>
              <a:pPr algn="ctr" eaLnBrk="0" hangingPunct="0"/>
              <a:t>2011</a:t>
            </a:fld>
            <a:endParaRPr lang="en-US" sz="1400" strike="noStrike" cap="none" normalizeH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6"/>
            </p:custDataLst>
          </p:nvPr>
        </p:nvCxnSpPr>
        <p:spPr bwMode="gray">
          <a:xfrm>
            <a:off x="4375150" y="5565775"/>
            <a:ext cx="3286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4BE6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>
            <p:custDataLst>
              <p:tags r:id="rId7"/>
            </p:custDataLst>
          </p:nvPr>
        </p:nvCxnSpPr>
        <p:spPr bwMode="gray">
          <a:xfrm>
            <a:off x="120650" y="5565775"/>
            <a:ext cx="3286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F8DB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8"/>
            </p:custDataLst>
          </p:nvPr>
        </p:nvCxnSpPr>
        <p:spPr bwMode="gray">
          <a:xfrm>
            <a:off x="2138362" y="5565775"/>
            <a:ext cx="3286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30C3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>
            <p:custDataLst>
              <p:tags r:id="rId9"/>
            </p:custDataLst>
          </p:nvPr>
        </p:nvSpPr>
        <p:spPr bwMode="auto">
          <a:xfrm>
            <a:off x="2517775" y="5481637"/>
            <a:ext cx="1755775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40E29336-6BE1-458F-BAE4-A474CB53CF4E}" type="datetime'Mé''''x''ic''o ''''''''''Empr''es''a me''''d''''''''i''''ana'">
              <a:rPr lang="en-US" smtClean="0">
                <a:cs typeface="+mn-cs"/>
              </a:rPr>
              <a:pPr eaLnBrk="0" hangingPunct="0"/>
              <a:t>México Empresa mediana</a:t>
            </a:fld>
            <a:endParaRPr lang="en-US" strike="noStrike" cap="none" normalizeH="0" dirty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30" name="Rectangle 29"/>
          <p:cNvSpPr/>
          <p:nvPr>
            <p:custDataLst>
              <p:tags r:id="rId10"/>
            </p:custDataLst>
          </p:nvPr>
        </p:nvSpPr>
        <p:spPr bwMode="auto">
          <a:xfrm>
            <a:off x="4754562" y="5481637"/>
            <a:ext cx="1477962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2A6245E7-8557-4204-A58B-E7B60E08B8B2}" type="datetime'''''''M''''é''''xi''''''''co Gr''an i''''ndus''tri''''''''''a'">
              <a:rPr lang="en-US" smtClean="0">
                <a:cs typeface="+mn-cs"/>
              </a:rPr>
              <a:pPr eaLnBrk="0" hangingPunct="0"/>
              <a:t>México Gran industria</a:t>
            </a:fld>
            <a:endParaRPr lang="en-US" strike="noStrike" cap="none" normalizeH="0" dirty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 bwMode="auto">
          <a:xfrm>
            <a:off x="500062" y="5481637"/>
            <a:ext cx="15367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90F5F9D8-E6BE-43CF-8752-8EF4A4A3BB1E}" type="datetime'USA E''''''''ne''r''gía'''' ''''''i''ndu''''''s''tri''a''l'">
              <a:rPr lang="en-US" smtClean="0">
                <a:cs typeface="+mn-cs"/>
              </a:rPr>
              <a:pPr eaLnBrk="0" hangingPunct="0"/>
              <a:t>USA Energía industrial</a:t>
            </a:fld>
            <a:endParaRPr lang="en-US" strike="noStrike" cap="none" normalizeH="0" dirty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6" cstate="print"/>
          <a:srcRect l="5522" t="8634" r="2911" b="9449"/>
          <a:stretch>
            <a:fillRect/>
          </a:stretch>
        </p:blipFill>
        <p:spPr bwMode="auto">
          <a:xfrm>
            <a:off x="540327" y="2120900"/>
            <a:ext cx="5526105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8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3184" y="-27384"/>
            <a:ext cx="6131024" cy="1162050"/>
          </a:xfrm>
        </p:spPr>
        <p:txBody>
          <a:bodyPr>
            <a:normAutofit/>
          </a:bodyPr>
          <a:lstStyle/>
          <a:p>
            <a:pPr lvl="2" eaLnBrk="1" hangingPunct="1"/>
            <a:r>
              <a:rPr lang="es-MX" sz="2800" dirty="0" smtClean="0">
                <a:latin typeface="+mj-lt"/>
                <a:ea typeface="+mj-ea"/>
                <a:cs typeface="+mj-cs"/>
              </a:rPr>
              <a:t>2. Elementos indispensables en una Reforma Energética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336845" y="1066800"/>
          <a:ext cx="4114444" cy="531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4032448" cy="4824536"/>
          </a:xfrm>
        </p:spPr>
        <p:txBody>
          <a:bodyPr>
            <a:noAutofit/>
          </a:bodyPr>
          <a:lstStyle/>
          <a:p>
            <a:r>
              <a:rPr lang="es-MX" sz="1700" dirty="0" smtClean="0"/>
              <a:t>Las asociaciones público-privadas son un elemento fundamental para lograr la seguridad energética: </a:t>
            </a:r>
          </a:p>
          <a:p>
            <a:endParaRPr lang="es-MX" sz="1000" dirty="0" smtClean="0"/>
          </a:p>
          <a:p>
            <a:pPr marL="290513" lvl="1" indent="-104775">
              <a:buFont typeface="Arial" pitchFamily="34" charset="0"/>
              <a:buChar char="•"/>
              <a:tabLst>
                <a:tab pos="290513" algn="l"/>
              </a:tabLst>
            </a:pPr>
            <a:r>
              <a:rPr lang="es-MX" sz="1700" dirty="0" smtClean="0"/>
              <a:t>Adquirir </a:t>
            </a:r>
            <a:r>
              <a:rPr lang="es-MX" sz="1700" b="1" dirty="0" smtClean="0"/>
              <a:t>tecnología y financiamiento </a:t>
            </a:r>
            <a:r>
              <a:rPr lang="es-MX" sz="1700" dirty="0" smtClean="0"/>
              <a:t>para explotar reservas técnicamente recuperables de gas natural.</a:t>
            </a:r>
          </a:p>
          <a:p>
            <a:pPr marL="290513" lvl="1" indent="-104775">
              <a:buFont typeface="Arial" pitchFamily="34" charset="0"/>
              <a:buChar char="•"/>
              <a:tabLst>
                <a:tab pos="290513" algn="l"/>
              </a:tabLst>
            </a:pPr>
            <a:endParaRPr lang="es-MX" sz="1000" dirty="0" smtClean="0"/>
          </a:p>
          <a:p>
            <a:pPr marL="290513" lvl="1" indent="-104775">
              <a:buFont typeface="Arial" pitchFamily="34" charset="0"/>
              <a:buChar char="•"/>
              <a:tabLst>
                <a:tab pos="290513" algn="l"/>
              </a:tabLst>
            </a:pPr>
            <a:r>
              <a:rPr lang="es-MX" sz="1700" b="1" dirty="0" smtClean="0"/>
              <a:t>Minimizar riesgos</a:t>
            </a:r>
            <a:r>
              <a:rPr lang="es-MX" sz="1700" dirty="0" smtClean="0"/>
              <a:t> asociados a </a:t>
            </a:r>
            <a:r>
              <a:rPr lang="es-MX" sz="1700" b="1" dirty="0" smtClean="0"/>
              <a:t>exploración y explotación </a:t>
            </a:r>
            <a:r>
              <a:rPr lang="es-MX" sz="1700" dirty="0" smtClean="0"/>
              <a:t>de yacimientos en tierra, aguas someras y aguas profundas.</a:t>
            </a:r>
          </a:p>
          <a:p>
            <a:pPr marL="290513" lvl="1" indent="-104775">
              <a:buFont typeface="Arial" pitchFamily="34" charset="0"/>
              <a:buChar char="•"/>
              <a:tabLst>
                <a:tab pos="290513" algn="l"/>
              </a:tabLst>
            </a:pPr>
            <a:endParaRPr lang="es-MX" sz="1000" dirty="0" smtClean="0"/>
          </a:p>
          <a:p>
            <a:pPr marL="290513" lvl="1" indent="-104775">
              <a:buFont typeface="Arial" pitchFamily="34" charset="0"/>
              <a:buChar char="•"/>
              <a:tabLst>
                <a:tab pos="290513" algn="l"/>
              </a:tabLst>
            </a:pPr>
            <a:r>
              <a:rPr lang="es-MX" sz="1700" dirty="0" smtClean="0"/>
              <a:t>Invertir en </a:t>
            </a:r>
            <a:r>
              <a:rPr lang="es-MX" sz="1700" b="1" dirty="0" smtClean="0"/>
              <a:t>capacidad y cobertura de red de electricidad y de gasoductos</a:t>
            </a:r>
            <a:r>
              <a:rPr lang="es-MX" sz="1700" dirty="0" smtClean="0"/>
              <a:t>.  </a:t>
            </a:r>
          </a:p>
          <a:p>
            <a:pPr marL="290513" lvl="1" indent="-104775">
              <a:buFont typeface="Arial" pitchFamily="34" charset="0"/>
              <a:buChar char="•"/>
              <a:tabLst>
                <a:tab pos="290513" algn="l"/>
              </a:tabLst>
            </a:pPr>
            <a:endParaRPr lang="es-MX" sz="1000" dirty="0" smtClean="0"/>
          </a:p>
          <a:p>
            <a:pPr marL="290513" lvl="1" indent="-104775">
              <a:buFont typeface="Arial" pitchFamily="34" charset="0"/>
              <a:buChar char="•"/>
              <a:tabLst>
                <a:tab pos="290513" algn="l"/>
              </a:tabLst>
            </a:pPr>
            <a:r>
              <a:rPr lang="es-MX" sz="1700" b="1" dirty="0" smtClean="0"/>
              <a:t>Diversificar fuentes de generación de energía </a:t>
            </a:r>
            <a:r>
              <a:rPr lang="es-MX" sz="1700" dirty="0" smtClean="0"/>
              <a:t>y promover la competencia para reducir precios</a:t>
            </a:r>
          </a:p>
          <a:p>
            <a:pPr>
              <a:buFont typeface="Wingdings" pitchFamily="2" charset="2"/>
              <a:buChar char="ü"/>
            </a:pPr>
            <a:endParaRPr lang="es-MX" sz="1700" dirty="0" smtClean="0"/>
          </a:p>
          <a:p>
            <a:endParaRPr lang="es-MX" sz="1700" dirty="0" smtClean="0"/>
          </a:p>
          <a:p>
            <a:endParaRPr lang="es-MX" sz="1700" dirty="0"/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34363" cy="792163"/>
          </a:xfrm>
        </p:spPr>
        <p:txBody>
          <a:bodyPr/>
          <a:lstStyle/>
          <a:p>
            <a:pPr lvl="2" eaLnBrk="1" hangingPunct="1"/>
            <a:r>
              <a:rPr lang="es-MX" sz="2800" dirty="0" smtClean="0">
                <a:latin typeface="+mj-lt"/>
                <a:ea typeface="+mj-ea"/>
                <a:cs typeface="+mj-cs"/>
              </a:rPr>
              <a:t>2. Efecto de La Reforma Energética: crecimiento </a:t>
            </a:r>
            <a:br>
              <a:rPr lang="es-MX" sz="2800" dirty="0" smtClean="0">
                <a:latin typeface="+mj-lt"/>
                <a:ea typeface="+mj-ea"/>
                <a:cs typeface="+mj-cs"/>
              </a:rPr>
            </a:br>
            <a:r>
              <a:rPr lang="es-MX" sz="2800" dirty="0" smtClean="0">
                <a:latin typeface="+mj-lt"/>
                <a:ea typeface="+mj-ea"/>
                <a:cs typeface="+mj-cs"/>
              </a:rPr>
              <a:t>y competitividad para el país y el sector</a:t>
            </a:r>
            <a:endParaRPr lang="es-MX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863" y="1209675"/>
            <a:ext cx="1392237" cy="5321754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04796" y="1492250"/>
            <a:ext cx="1828800" cy="825500"/>
            <a:chOff x="2400" y="1968"/>
            <a:chExt cx="960" cy="960"/>
          </a:xfrm>
        </p:grpSpPr>
        <p:sp>
          <p:nvSpPr>
            <p:cNvPr id="9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blackWhite">
            <a:xfrm>
              <a:off x="240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blackWhite">
            <a:xfrm>
              <a:off x="2440" y="2008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lvl="0" defTabSz="895350">
                <a:buSzPct val="120000"/>
              </a:pPr>
              <a:r>
                <a:rPr lang="es-MX" sz="1600" b="1" dirty="0" smtClean="0"/>
                <a:t>Abasto de gas natural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04796" y="2858301"/>
            <a:ext cx="1828800" cy="825500"/>
            <a:chOff x="2400" y="1968"/>
            <a:chExt cx="960" cy="960"/>
          </a:xfrm>
        </p:grpSpPr>
        <p:sp>
          <p:nvSpPr>
            <p:cNvPr id="13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240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2440" y="2008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lvl="0" defTabSz="895350">
                <a:buSzPct val="120000"/>
              </a:pPr>
              <a:r>
                <a:rPr lang="es-MX" sz="1600" b="1" dirty="0" smtClean="0"/>
                <a:t>Precios de energía competitivos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04796" y="4224352"/>
            <a:ext cx="1828800" cy="825500"/>
            <a:chOff x="2400" y="1968"/>
            <a:chExt cx="960" cy="960"/>
          </a:xfrm>
        </p:grpSpPr>
        <p:sp>
          <p:nvSpPr>
            <p:cNvPr id="16" name="Rectangle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240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7" name="Rectangle 1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White">
            <a:xfrm>
              <a:off x="2440" y="2008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lvl="0" defTabSz="895350">
                <a:buSzPct val="120000"/>
              </a:pPr>
              <a:r>
                <a:rPr lang="es-MX" sz="1600" b="1" dirty="0" smtClean="0"/>
                <a:t>Reducción de emisiones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026567" y="5590404"/>
            <a:ext cx="1828800" cy="825500"/>
            <a:chOff x="2400" y="1968"/>
            <a:chExt cx="960" cy="960"/>
          </a:xfrm>
        </p:grpSpPr>
        <p:sp>
          <p:nvSpPr>
            <p:cNvPr id="19" name="Rectangle 1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White">
            <a:xfrm>
              <a:off x="240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>
              <a:off x="2440" y="2008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lvl="0" defTabSz="895350">
                <a:buSzPct val="120000"/>
              </a:pPr>
              <a:r>
                <a:rPr lang="es-MX" sz="1600" b="1" dirty="0" smtClean="0"/>
                <a:t>Construcción de infraestructura y empleo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138648" y="1415076"/>
            <a:ext cx="5303520" cy="12388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b="1" dirty="0" smtClean="0"/>
              <a:t>Aumenta</a:t>
            </a:r>
            <a:r>
              <a:rPr lang="es-MX" sz="1600" dirty="0" smtClean="0"/>
              <a:t> </a:t>
            </a:r>
            <a:r>
              <a:rPr lang="es-MX" sz="1600" b="1" dirty="0" smtClean="0"/>
              <a:t>producción de gas natural</a:t>
            </a:r>
            <a:r>
              <a:rPr lang="es-MX" sz="1600" dirty="0" smtClean="0"/>
              <a:t> </a:t>
            </a:r>
            <a:r>
              <a:rPr lang="es-MX" sz="1600" b="1" dirty="0" smtClean="0"/>
              <a:t>– </a:t>
            </a:r>
            <a:r>
              <a:rPr lang="es-MX" sz="1600" dirty="0" smtClean="0"/>
              <a:t>Se equilibra oferta y demanda.</a:t>
            </a:r>
          </a:p>
          <a:p>
            <a:endParaRPr lang="es-MX" sz="1050" b="1" dirty="0" smtClean="0"/>
          </a:p>
          <a:p>
            <a:pPr lvl="0"/>
            <a:r>
              <a:rPr lang="es-MX" sz="1600" i="1" dirty="0" smtClean="0"/>
              <a:t>5.7 a 8 mil millones de pies cúbicos por día para 2018 y 10.4 mil millones para 2025.</a:t>
            </a:r>
            <a:endParaRPr lang="es-MX" sz="16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3138648" y="2893107"/>
            <a:ext cx="530352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1600" b="1" dirty="0" smtClean="0"/>
              <a:t>Participación de mayor número de competidores – </a:t>
            </a:r>
            <a:r>
              <a:rPr lang="es-MX" sz="1600" dirty="0" smtClean="0"/>
              <a:t>disminución de los precios de los energéticos.</a:t>
            </a:r>
            <a:endParaRPr lang="es-MX" sz="1600" dirty="0"/>
          </a:p>
        </p:txBody>
      </p:sp>
      <p:sp>
        <p:nvSpPr>
          <p:cNvPr id="23" name="Rectangle 22"/>
          <p:cNvSpPr/>
          <p:nvPr/>
        </p:nvSpPr>
        <p:spPr>
          <a:xfrm>
            <a:off x="3138648" y="4227750"/>
            <a:ext cx="53035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1600" b="1" dirty="0" smtClean="0"/>
              <a:t>Simplificación regulatoria –</a:t>
            </a:r>
            <a:r>
              <a:rPr lang="es-MX" sz="1600" dirty="0" smtClean="0"/>
              <a:t> mayor inversión en generación y distribución de energía eléctrica mediante </a:t>
            </a:r>
            <a:r>
              <a:rPr lang="es-MX" sz="1600" b="1" dirty="0" smtClean="0"/>
              <a:t>tecnologías limpias.</a:t>
            </a:r>
            <a:endParaRPr lang="es-MX" sz="1600" b="1" dirty="0"/>
          </a:p>
        </p:txBody>
      </p:sp>
      <p:sp>
        <p:nvSpPr>
          <p:cNvPr id="24" name="Rectangle 23"/>
          <p:cNvSpPr/>
          <p:nvPr/>
        </p:nvSpPr>
        <p:spPr>
          <a:xfrm>
            <a:off x="3138648" y="5606736"/>
            <a:ext cx="530352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1600" b="1" dirty="0" smtClean="0"/>
              <a:t>Uso de insumos nacionales – </a:t>
            </a:r>
            <a:r>
              <a:rPr lang="es-MX" sz="1600" dirty="0" smtClean="0"/>
              <a:t>genera empleos y derrama económica nacional, regional y municipal.</a:t>
            </a:r>
            <a:endParaRPr lang="es-MX" sz="16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028208" y="2850072"/>
            <a:ext cx="59020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028208" y="4191984"/>
            <a:ext cx="59020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028208" y="5581397"/>
            <a:ext cx="59020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26658" name="think-cell Slide" r:id="rId11" imgW="360" imgH="360" progId="">
              <p:embed/>
            </p:oleObj>
          </a:graphicData>
        </a:graphic>
      </p:graphicFrame>
      <p:sp>
        <p:nvSpPr>
          <p:cNvPr id="32" name="Rectangle 3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kumimoji="0" lang="en-US" sz="1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3272" y="6112499"/>
            <a:ext cx="8496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tx1">
                    <a:lumMod val="75000"/>
                  </a:schemeClr>
                </a:solidFill>
              </a:rPr>
              <a:t>Las regulaciones no arancelarias fomentan la competencia en igualdad de circunstancias defendiendo a la industria frente a la competencia desleal</a:t>
            </a:r>
            <a:endParaRPr lang="en-US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900" y="434120"/>
            <a:ext cx="7055173" cy="7921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800" dirty="0" smtClean="0"/>
              <a:t>3. Comercio Exterior: Una apertura comercial Inteligente buscando equilibrio respecto a otras economías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484416" y="2773362"/>
            <a:ext cx="2090057" cy="715773"/>
          </a:xfrm>
          <a:prstGeom prst="roundRect">
            <a:avLst>
              <a:gd name="adj" fmla="val 21606"/>
            </a:avLst>
          </a:prstGeom>
          <a:solidFill>
            <a:srgbClr val="99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37" tIns="0" rIns="3175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400" b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cs"/>
                <a:sym typeface="+mn-lt"/>
              </a:rPr>
              <a:t>Monitoreo a todas la importaciones de Acero</a:t>
            </a:r>
            <a:endParaRPr lang="en-US" sz="1400" b="1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8362" y="1560512"/>
            <a:ext cx="288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Otros países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075177" y="1560512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México</a:t>
            </a:r>
            <a:endParaRPr lang="en-US" sz="2000" b="1" dirty="0"/>
          </a:p>
        </p:txBody>
      </p:sp>
      <p:sp>
        <p:nvSpPr>
          <p:cNvPr id="62" name="Rounded Rectangle 61"/>
          <p:cNvSpPr/>
          <p:nvPr>
            <p:custDataLst>
              <p:tags r:id="rId3"/>
            </p:custDataLst>
          </p:nvPr>
        </p:nvSpPr>
        <p:spPr bwMode="auto">
          <a:xfrm>
            <a:off x="5597525" y="2252662"/>
            <a:ext cx="2066925" cy="752475"/>
          </a:xfrm>
          <a:prstGeom prst="roundRect">
            <a:avLst>
              <a:gd name="adj" fmla="val 2384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8575" rIns="0" bIns="2857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600" b="1" strike="noStrike" cap="none" normalizeH="0" dirty="0" smtClean="0">
                <a:ln>
                  <a:noFill/>
                </a:ln>
                <a:effectLst/>
                <a:latin typeface="+mn-lt"/>
                <a:cs typeface="+mn-cs"/>
                <a:sym typeface="+mn-lt"/>
              </a:rPr>
              <a:t>Monitoreo de importaciones</a:t>
            </a:r>
            <a:endParaRPr lang="en-US" sz="1600" b="1" strike="noStrike" cap="none" normalizeH="0" dirty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63" name="Rounded Rectangle 62"/>
          <p:cNvSpPr/>
          <p:nvPr>
            <p:custDataLst>
              <p:tags r:id="rId4"/>
            </p:custDataLst>
          </p:nvPr>
        </p:nvSpPr>
        <p:spPr bwMode="auto">
          <a:xfrm>
            <a:off x="5597525" y="3146425"/>
            <a:ext cx="2066925" cy="746125"/>
          </a:xfrm>
          <a:prstGeom prst="roundRect">
            <a:avLst>
              <a:gd name="adj" fmla="val 24043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600" b="1" strike="noStrike" cap="none" normalizeH="0" dirty="0" smtClean="0">
                <a:ln>
                  <a:noFill/>
                </a:ln>
                <a:effectLst/>
                <a:latin typeface="+mn-lt"/>
                <a:cs typeface="+mn-cs"/>
                <a:sym typeface="+mn-lt"/>
              </a:rPr>
              <a:t>Garantías a las importaciones temporales / IMMEX</a:t>
            </a:r>
            <a:endParaRPr lang="en-US" sz="1600" b="1" strike="noStrike" cap="none" normalizeH="0" dirty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64" name="Rounded Rectangle 63"/>
          <p:cNvSpPr/>
          <p:nvPr>
            <p:custDataLst>
              <p:tags r:id="rId5"/>
            </p:custDataLst>
          </p:nvPr>
        </p:nvSpPr>
        <p:spPr bwMode="auto">
          <a:xfrm>
            <a:off x="5597525" y="4068762"/>
            <a:ext cx="2066925" cy="711200"/>
          </a:xfrm>
          <a:prstGeom prst="roundRect">
            <a:avLst>
              <a:gd name="adj" fmla="val 25223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8575" rIns="0" bIns="2857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600" b="1" strike="noStrike" cap="none" normalizeH="0" dirty="0" smtClean="0">
                <a:ln>
                  <a:noFill/>
                </a:ln>
                <a:effectLst/>
                <a:latin typeface="+mn-lt"/>
                <a:cs typeface="+mn-cs"/>
                <a:sym typeface="+mn-lt"/>
              </a:rPr>
              <a:t>Certificados de Molino</a:t>
            </a:r>
            <a:endParaRPr lang="en-US" sz="1600" b="1" strike="noStrike" cap="none" normalizeH="0" dirty="0" smtClean="0">
              <a:ln>
                <a:noFill/>
              </a:ln>
              <a:effectLst/>
              <a:latin typeface="+mn-lt"/>
              <a:cs typeface="+mn-cs"/>
              <a:sym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78701" y="2430462"/>
            <a:ext cx="1427592" cy="1551570"/>
            <a:chOff x="2376" y="1824"/>
            <a:chExt cx="1743" cy="1948"/>
          </a:xfrm>
        </p:grpSpPr>
        <p:sp>
          <p:nvSpPr>
            <p:cNvPr id="66" name="Freeform 4"/>
            <p:cNvSpPr>
              <a:spLocks/>
            </p:cNvSpPr>
            <p:nvPr/>
          </p:nvSpPr>
          <p:spPr bwMode="blackWhite">
            <a:xfrm>
              <a:off x="3143" y="1961"/>
              <a:ext cx="976" cy="1811"/>
            </a:xfrm>
            <a:custGeom>
              <a:avLst/>
              <a:gdLst/>
              <a:ahLst/>
              <a:cxnLst>
                <a:cxn ang="0">
                  <a:pos x="338" y="1654"/>
                </a:cxn>
                <a:cxn ang="0">
                  <a:pos x="449" y="1612"/>
                </a:cxn>
                <a:cxn ang="0">
                  <a:pos x="553" y="1555"/>
                </a:cxn>
                <a:cxn ang="0">
                  <a:pos x="651" y="1485"/>
                </a:cxn>
                <a:cxn ang="0">
                  <a:pos x="741" y="1405"/>
                </a:cxn>
                <a:cxn ang="0">
                  <a:pos x="818" y="1313"/>
                </a:cxn>
                <a:cxn ang="0">
                  <a:pos x="882" y="1210"/>
                </a:cxn>
                <a:cxn ang="0">
                  <a:pos x="929" y="1100"/>
                </a:cxn>
                <a:cxn ang="0">
                  <a:pos x="961" y="984"/>
                </a:cxn>
                <a:cxn ang="0">
                  <a:pos x="975" y="865"/>
                </a:cxn>
                <a:cxn ang="0">
                  <a:pos x="972" y="744"/>
                </a:cxn>
                <a:cxn ang="0">
                  <a:pos x="950" y="625"/>
                </a:cxn>
                <a:cxn ang="0">
                  <a:pos x="913" y="511"/>
                </a:cxn>
                <a:cxn ang="0">
                  <a:pos x="859" y="403"/>
                </a:cxn>
                <a:cxn ang="0">
                  <a:pos x="790" y="304"/>
                </a:cxn>
                <a:cxn ang="0">
                  <a:pos x="708" y="216"/>
                </a:cxn>
                <a:cxn ang="0">
                  <a:pos x="614" y="142"/>
                </a:cxn>
                <a:cxn ang="0">
                  <a:pos x="510" y="81"/>
                </a:cxn>
                <a:cxn ang="0">
                  <a:pos x="398" y="36"/>
                </a:cxn>
                <a:cxn ang="0">
                  <a:pos x="281" y="8"/>
                </a:cxn>
                <a:cxn ang="0">
                  <a:pos x="294" y="112"/>
                </a:cxn>
                <a:cxn ang="0">
                  <a:pos x="226" y="434"/>
                </a:cxn>
                <a:cxn ang="0">
                  <a:pos x="306" y="463"/>
                </a:cxn>
                <a:cxn ang="0">
                  <a:pos x="379" y="508"/>
                </a:cxn>
                <a:cxn ang="0">
                  <a:pos x="440" y="567"/>
                </a:cxn>
                <a:cxn ang="0">
                  <a:pos x="489" y="637"/>
                </a:cxn>
                <a:cxn ang="0">
                  <a:pos x="521" y="716"/>
                </a:cxn>
                <a:cxn ang="0">
                  <a:pos x="538" y="801"/>
                </a:cxn>
                <a:cxn ang="0">
                  <a:pos x="536" y="886"/>
                </a:cxn>
                <a:cxn ang="0">
                  <a:pos x="517" y="969"/>
                </a:cxn>
                <a:cxn ang="0">
                  <a:pos x="482" y="1046"/>
                </a:cxn>
                <a:cxn ang="0">
                  <a:pos x="431" y="1115"/>
                </a:cxn>
                <a:cxn ang="0">
                  <a:pos x="367" y="1172"/>
                </a:cxn>
                <a:cxn ang="0">
                  <a:pos x="293" y="1215"/>
                </a:cxn>
                <a:cxn ang="0">
                  <a:pos x="253" y="1093"/>
                </a:cxn>
                <a:cxn ang="0">
                  <a:pos x="279" y="1810"/>
                </a:cxn>
              </a:cxnLst>
              <a:rect l="0" t="0" r="r" b="b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blackWhite">
            <a:xfrm>
              <a:off x="2376" y="1824"/>
              <a:ext cx="1084" cy="1823"/>
            </a:xfrm>
            <a:custGeom>
              <a:avLst/>
              <a:gdLst/>
              <a:ahLst/>
              <a:cxnLst>
                <a:cxn ang="0">
                  <a:pos x="789" y="1389"/>
                </a:cxn>
                <a:cxn ang="0">
                  <a:pos x="705" y="1367"/>
                </a:cxn>
                <a:cxn ang="0">
                  <a:pos x="628" y="1327"/>
                </a:cxn>
                <a:cxn ang="0">
                  <a:pos x="559" y="1273"/>
                </a:cxn>
                <a:cxn ang="0">
                  <a:pos x="504" y="1206"/>
                </a:cxn>
                <a:cxn ang="0">
                  <a:pos x="464" y="1129"/>
                </a:cxn>
                <a:cxn ang="0">
                  <a:pos x="440" y="1044"/>
                </a:cxn>
                <a:cxn ang="0">
                  <a:pos x="434" y="958"/>
                </a:cxn>
                <a:cxn ang="0">
                  <a:pos x="446" y="872"/>
                </a:cxn>
                <a:cxn ang="0">
                  <a:pos x="475" y="790"/>
                </a:cxn>
                <a:cxn ang="0">
                  <a:pos x="520" y="716"/>
                </a:cxn>
                <a:cxn ang="0">
                  <a:pos x="580" y="653"/>
                </a:cxn>
                <a:cxn ang="0">
                  <a:pos x="651" y="603"/>
                </a:cxn>
                <a:cxn ang="0">
                  <a:pos x="727" y="569"/>
                </a:cxn>
                <a:cxn ang="0">
                  <a:pos x="809" y="552"/>
                </a:cxn>
                <a:cxn ang="0">
                  <a:pos x="851" y="675"/>
                </a:cxn>
                <a:cxn ang="0">
                  <a:pos x="846" y="0"/>
                </a:cxn>
                <a:cxn ang="0">
                  <a:pos x="786" y="125"/>
                </a:cxn>
                <a:cxn ang="0">
                  <a:pos x="668" y="145"/>
                </a:cxn>
                <a:cxn ang="0">
                  <a:pos x="554" y="181"/>
                </a:cxn>
                <a:cxn ang="0">
                  <a:pos x="446" y="234"/>
                </a:cxn>
                <a:cxn ang="0">
                  <a:pos x="344" y="298"/>
                </a:cxn>
                <a:cxn ang="0">
                  <a:pos x="252" y="376"/>
                </a:cxn>
                <a:cxn ang="0">
                  <a:pos x="173" y="466"/>
                </a:cxn>
                <a:cxn ang="0">
                  <a:pos x="107" y="566"/>
                </a:cxn>
                <a:cxn ang="0">
                  <a:pos x="56" y="675"/>
                </a:cxn>
                <a:cxn ang="0">
                  <a:pos x="21" y="790"/>
                </a:cxn>
                <a:cxn ang="0">
                  <a:pos x="3" y="909"/>
                </a:cxn>
                <a:cxn ang="0">
                  <a:pos x="2" y="1029"/>
                </a:cxn>
                <a:cxn ang="0">
                  <a:pos x="18" y="1148"/>
                </a:cxn>
                <a:cxn ang="0">
                  <a:pos x="50" y="1264"/>
                </a:cxn>
                <a:cxn ang="0">
                  <a:pos x="99" y="1374"/>
                </a:cxn>
                <a:cxn ang="0">
                  <a:pos x="163" y="1476"/>
                </a:cxn>
                <a:cxn ang="0">
                  <a:pos x="241" y="1568"/>
                </a:cxn>
                <a:cxn ang="0">
                  <a:pos x="330" y="1647"/>
                </a:cxn>
                <a:cxn ang="0">
                  <a:pos x="431" y="1713"/>
                </a:cxn>
                <a:cxn ang="0">
                  <a:pos x="539" y="1765"/>
                </a:cxn>
                <a:cxn ang="0">
                  <a:pos x="654" y="1800"/>
                </a:cxn>
                <a:cxn ang="0">
                  <a:pos x="772" y="1819"/>
                </a:cxn>
                <a:cxn ang="0">
                  <a:pos x="893" y="1821"/>
                </a:cxn>
                <a:cxn ang="0">
                  <a:pos x="832" y="1394"/>
                </a:cxn>
              </a:cxnLst>
              <a:rect l="0" t="0" r="r" b="b"/>
              <a:pathLst>
                <a:path w="1084" h="1823">
                  <a:moveTo>
                    <a:pt x="832" y="1394"/>
                  </a:moveTo>
                  <a:lnTo>
                    <a:pt x="789" y="1389"/>
                  </a:lnTo>
                  <a:lnTo>
                    <a:pt x="746" y="1380"/>
                  </a:lnTo>
                  <a:lnTo>
                    <a:pt x="705" y="1367"/>
                  </a:lnTo>
                  <a:lnTo>
                    <a:pt x="665" y="1349"/>
                  </a:lnTo>
                  <a:lnTo>
                    <a:pt x="628" y="1327"/>
                  </a:lnTo>
                  <a:lnTo>
                    <a:pt x="592" y="1301"/>
                  </a:lnTo>
                  <a:lnTo>
                    <a:pt x="559" y="1273"/>
                  </a:lnTo>
                  <a:lnTo>
                    <a:pt x="530" y="1240"/>
                  </a:lnTo>
                  <a:lnTo>
                    <a:pt x="504" y="1206"/>
                  </a:lnTo>
                  <a:lnTo>
                    <a:pt x="482" y="1168"/>
                  </a:lnTo>
                  <a:lnTo>
                    <a:pt x="464" y="1129"/>
                  </a:lnTo>
                  <a:lnTo>
                    <a:pt x="450" y="1087"/>
                  </a:lnTo>
                  <a:lnTo>
                    <a:pt x="440" y="1044"/>
                  </a:lnTo>
                  <a:lnTo>
                    <a:pt x="434" y="1002"/>
                  </a:lnTo>
                  <a:lnTo>
                    <a:pt x="434" y="958"/>
                  </a:lnTo>
                  <a:lnTo>
                    <a:pt x="438" y="915"/>
                  </a:lnTo>
                  <a:lnTo>
                    <a:pt x="446" y="872"/>
                  </a:lnTo>
                  <a:lnTo>
                    <a:pt x="458" y="831"/>
                  </a:lnTo>
                  <a:lnTo>
                    <a:pt x="475" y="790"/>
                  </a:lnTo>
                  <a:lnTo>
                    <a:pt x="495" y="752"/>
                  </a:lnTo>
                  <a:lnTo>
                    <a:pt x="520" y="716"/>
                  </a:lnTo>
                  <a:lnTo>
                    <a:pt x="548" y="683"/>
                  </a:lnTo>
                  <a:lnTo>
                    <a:pt x="580" y="653"/>
                  </a:lnTo>
                  <a:lnTo>
                    <a:pt x="613" y="626"/>
                  </a:lnTo>
                  <a:lnTo>
                    <a:pt x="651" y="603"/>
                  </a:lnTo>
                  <a:lnTo>
                    <a:pt x="688" y="584"/>
                  </a:lnTo>
                  <a:lnTo>
                    <a:pt x="727" y="569"/>
                  </a:lnTo>
                  <a:lnTo>
                    <a:pt x="768" y="559"/>
                  </a:lnTo>
                  <a:lnTo>
                    <a:pt x="809" y="552"/>
                  </a:lnTo>
                  <a:lnTo>
                    <a:pt x="851" y="549"/>
                  </a:lnTo>
                  <a:lnTo>
                    <a:pt x="851" y="675"/>
                  </a:lnTo>
                  <a:lnTo>
                    <a:pt x="1083" y="353"/>
                  </a:lnTo>
                  <a:lnTo>
                    <a:pt x="846" y="0"/>
                  </a:lnTo>
                  <a:lnTo>
                    <a:pt x="846" y="121"/>
                  </a:lnTo>
                  <a:lnTo>
                    <a:pt x="786" y="125"/>
                  </a:lnTo>
                  <a:lnTo>
                    <a:pt x="726" y="133"/>
                  </a:lnTo>
                  <a:lnTo>
                    <a:pt x="668" y="145"/>
                  </a:lnTo>
                  <a:lnTo>
                    <a:pt x="610" y="161"/>
                  </a:lnTo>
                  <a:lnTo>
                    <a:pt x="554" y="181"/>
                  </a:lnTo>
                  <a:lnTo>
                    <a:pt x="499" y="206"/>
                  </a:lnTo>
                  <a:lnTo>
                    <a:pt x="446" y="234"/>
                  </a:lnTo>
                  <a:lnTo>
                    <a:pt x="394" y="264"/>
                  </a:lnTo>
                  <a:lnTo>
                    <a:pt x="344" y="298"/>
                  </a:lnTo>
                  <a:lnTo>
                    <a:pt x="297" y="335"/>
                  </a:lnTo>
                  <a:lnTo>
                    <a:pt x="252" y="376"/>
                  </a:lnTo>
                  <a:lnTo>
                    <a:pt x="211" y="420"/>
                  </a:lnTo>
                  <a:lnTo>
                    <a:pt x="173" y="466"/>
                  </a:lnTo>
                  <a:lnTo>
                    <a:pt x="138" y="515"/>
                  </a:lnTo>
                  <a:lnTo>
                    <a:pt x="107" y="566"/>
                  </a:lnTo>
                  <a:lnTo>
                    <a:pt x="79" y="620"/>
                  </a:lnTo>
                  <a:lnTo>
                    <a:pt x="56" y="675"/>
                  </a:lnTo>
                  <a:lnTo>
                    <a:pt x="37" y="733"/>
                  </a:lnTo>
                  <a:lnTo>
                    <a:pt x="21" y="790"/>
                  </a:lnTo>
                  <a:lnTo>
                    <a:pt x="10" y="850"/>
                  </a:lnTo>
                  <a:lnTo>
                    <a:pt x="3" y="909"/>
                  </a:lnTo>
                  <a:lnTo>
                    <a:pt x="0" y="969"/>
                  </a:lnTo>
                  <a:lnTo>
                    <a:pt x="2" y="1029"/>
                  </a:lnTo>
                  <a:lnTo>
                    <a:pt x="7" y="1090"/>
                  </a:lnTo>
                  <a:lnTo>
                    <a:pt x="18" y="1148"/>
                  </a:lnTo>
                  <a:lnTo>
                    <a:pt x="31" y="1207"/>
                  </a:lnTo>
                  <a:lnTo>
                    <a:pt x="50" y="1264"/>
                  </a:lnTo>
                  <a:lnTo>
                    <a:pt x="73" y="1320"/>
                  </a:lnTo>
                  <a:lnTo>
                    <a:pt x="99" y="1374"/>
                  </a:lnTo>
                  <a:lnTo>
                    <a:pt x="129" y="1426"/>
                  </a:lnTo>
                  <a:lnTo>
                    <a:pt x="163" y="1476"/>
                  </a:lnTo>
                  <a:lnTo>
                    <a:pt x="200" y="1523"/>
                  </a:lnTo>
                  <a:lnTo>
                    <a:pt x="241" y="1568"/>
                  </a:lnTo>
                  <a:lnTo>
                    <a:pt x="283" y="1609"/>
                  </a:lnTo>
                  <a:lnTo>
                    <a:pt x="330" y="1647"/>
                  </a:lnTo>
                  <a:lnTo>
                    <a:pt x="379" y="1682"/>
                  </a:lnTo>
                  <a:lnTo>
                    <a:pt x="431" y="1713"/>
                  </a:lnTo>
                  <a:lnTo>
                    <a:pt x="484" y="1741"/>
                  </a:lnTo>
                  <a:lnTo>
                    <a:pt x="539" y="1765"/>
                  </a:lnTo>
                  <a:lnTo>
                    <a:pt x="595" y="1784"/>
                  </a:lnTo>
                  <a:lnTo>
                    <a:pt x="654" y="1800"/>
                  </a:lnTo>
                  <a:lnTo>
                    <a:pt x="713" y="1812"/>
                  </a:lnTo>
                  <a:lnTo>
                    <a:pt x="772" y="1819"/>
                  </a:lnTo>
                  <a:lnTo>
                    <a:pt x="833" y="1822"/>
                  </a:lnTo>
                  <a:lnTo>
                    <a:pt x="893" y="1821"/>
                  </a:lnTo>
                  <a:lnTo>
                    <a:pt x="708" y="1557"/>
                  </a:lnTo>
                  <a:lnTo>
                    <a:pt x="832" y="1394"/>
                  </a:lnTo>
                </a:path>
              </a:pathLst>
            </a:custGeom>
            <a:solidFill>
              <a:srgbClr val="9999FF"/>
            </a:solidFill>
            <a:ln w="9525" cap="rnd" cmpd="sng">
              <a:solidFill>
                <a:schemeClr val="tx1">
                  <a:alpha val="85000"/>
                </a:schemeClr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8" name="Rounded Rectangle 67"/>
          <p:cNvSpPr/>
          <p:nvPr>
            <p:custDataLst>
              <p:tags r:id="rId6"/>
            </p:custDataLst>
          </p:nvPr>
        </p:nvSpPr>
        <p:spPr bwMode="auto">
          <a:xfrm>
            <a:off x="1497012" y="3544887"/>
            <a:ext cx="2066925" cy="711200"/>
          </a:xfrm>
          <a:prstGeom prst="roundRect">
            <a:avLst>
              <a:gd name="adj" fmla="val 25223"/>
            </a:avLst>
          </a:prstGeom>
          <a:solidFill>
            <a:srgbClr val="99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7" tIns="17462" rIns="7937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400" b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cs"/>
                <a:sym typeface="+mn-lt"/>
              </a:rPr>
              <a:t>Cupos a la importación</a:t>
            </a:r>
            <a:endParaRPr lang="en-US" sz="1400" b="1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69" name="Rounded Rectangle 68"/>
          <p:cNvSpPr/>
          <p:nvPr>
            <p:custDataLst>
              <p:tags r:id="rId7"/>
            </p:custDataLst>
          </p:nvPr>
        </p:nvSpPr>
        <p:spPr bwMode="auto">
          <a:xfrm>
            <a:off x="1497012" y="4310062"/>
            <a:ext cx="2066925" cy="735012"/>
          </a:xfrm>
          <a:prstGeom prst="roundRect">
            <a:avLst>
              <a:gd name="adj" fmla="val 24406"/>
            </a:avLst>
          </a:prstGeom>
          <a:solidFill>
            <a:srgbClr val="99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400" b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cs"/>
                <a:sym typeface="+mn-lt"/>
              </a:rPr>
              <a:t>Normas de calidad que restringen la importación</a:t>
            </a:r>
            <a:endParaRPr lang="en-US" sz="1400" b="1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37" name="Rounded Rectangle 36"/>
          <p:cNvSpPr/>
          <p:nvPr>
            <p:custDataLst>
              <p:tags r:id="rId8"/>
            </p:custDataLst>
          </p:nvPr>
        </p:nvSpPr>
        <p:spPr bwMode="auto">
          <a:xfrm>
            <a:off x="1497012" y="1957387"/>
            <a:ext cx="2066925" cy="762000"/>
          </a:xfrm>
          <a:prstGeom prst="roundRect">
            <a:avLst>
              <a:gd name="adj" fmla="val 23542"/>
            </a:avLst>
          </a:prstGeom>
          <a:solidFill>
            <a:srgbClr val="99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9050" rIns="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400" b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cs"/>
                <a:sym typeface="+mn-lt"/>
              </a:rPr>
              <a:t>Preferencia por contenido nacional</a:t>
            </a:r>
            <a:endParaRPr lang="en-US" sz="1400" b="1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1693253" y="4948237"/>
            <a:ext cx="5787788" cy="1073241"/>
            <a:chOff x="1693253" y="4604292"/>
            <a:chExt cx="5787788" cy="1373458"/>
          </a:xfrm>
        </p:grpSpPr>
        <p:sp>
          <p:nvSpPr>
            <p:cNvPr id="40" name="AutoShape 7"/>
            <p:cNvSpPr>
              <a:spLocks noChangeArrowheads="1"/>
            </p:cNvSpPr>
            <p:nvPr/>
          </p:nvSpPr>
          <p:spPr bwMode="auto">
            <a:xfrm rot="21271618">
              <a:off x="4650539" y="5266150"/>
              <a:ext cx="2065212" cy="92442"/>
            </a:xfrm>
            <a:prstGeom prst="roundRect">
              <a:avLst>
                <a:gd name="adj" fmla="val 40903"/>
              </a:avLst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911218" y="5845333"/>
              <a:ext cx="166194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2721277" y="5334403"/>
              <a:ext cx="2051465" cy="92442"/>
            </a:xfrm>
            <a:prstGeom prst="roundRect">
              <a:avLst>
                <a:gd name="adj" fmla="val 40903"/>
              </a:avLst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2519643" y="4999612"/>
              <a:ext cx="310087" cy="420987"/>
            </a:xfrm>
            <a:custGeom>
              <a:avLst/>
              <a:gdLst/>
              <a:ahLst/>
              <a:cxnLst>
                <a:cxn ang="0">
                  <a:pos x="70" y="16"/>
                </a:cxn>
                <a:cxn ang="0">
                  <a:pos x="189" y="271"/>
                </a:cxn>
                <a:cxn ang="0">
                  <a:pos x="201" y="294"/>
                </a:cxn>
                <a:cxn ang="0">
                  <a:pos x="202" y="306"/>
                </a:cxn>
                <a:cxn ang="0">
                  <a:pos x="194" y="322"/>
                </a:cxn>
                <a:cxn ang="0">
                  <a:pos x="175" y="336"/>
                </a:cxn>
                <a:cxn ang="0">
                  <a:pos x="157" y="336"/>
                </a:cxn>
                <a:cxn ang="0">
                  <a:pos x="141" y="331"/>
                </a:cxn>
                <a:cxn ang="0">
                  <a:pos x="132" y="322"/>
                </a:cxn>
                <a:cxn ang="0">
                  <a:pos x="124" y="314"/>
                </a:cxn>
                <a:cxn ang="0">
                  <a:pos x="0" y="39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62" y="8"/>
                </a:cxn>
                <a:cxn ang="0">
                  <a:pos x="70" y="16"/>
                </a:cxn>
              </a:cxnLst>
              <a:rect l="0" t="0" r="r" b="b"/>
              <a:pathLst>
                <a:path w="203" h="337">
                  <a:moveTo>
                    <a:pt x="70" y="16"/>
                  </a:moveTo>
                  <a:lnTo>
                    <a:pt x="189" y="271"/>
                  </a:lnTo>
                  <a:lnTo>
                    <a:pt x="201" y="294"/>
                  </a:lnTo>
                  <a:lnTo>
                    <a:pt x="202" y="306"/>
                  </a:lnTo>
                  <a:lnTo>
                    <a:pt x="194" y="322"/>
                  </a:lnTo>
                  <a:lnTo>
                    <a:pt x="175" y="336"/>
                  </a:lnTo>
                  <a:lnTo>
                    <a:pt x="157" y="336"/>
                  </a:lnTo>
                  <a:lnTo>
                    <a:pt x="141" y="331"/>
                  </a:lnTo>
                  <a:lnTo>
                    <a:pt x="132" y="322"/>
                  </a:lnTo>
                  <a:lnTo>
                    <a:pt x="124" y="314"/>
                  </a:lnTo>
                  <a:lnTo>
                    <a:pt x="0" y="39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70" y="16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6543141" y="4799170"/>
              <a:ext cx="119147" cy="457214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0" y="47"/>
                </a:cxn>
                <a:cxn ang="0">
                  <a:pos x="9" y="24"/>
                </a:cxn>
                <a:cxn ang="0">
                  <a:pos x="17" y="8"/>
                </a:cxn>
                <a:cxn ang="0">
                  <a:pos x="24" y="0"/>
                </a:cxn>
                <a:cxn ang="0">
                  <a:pos x="39" y="0"/>
                </a:cxn>
                <a:cxn ang="0">
                  <a:pos x="61" y="8"/>
                </a:cxn>
                <a:cxn ang="0">
                  <a:pos x="69" y="16"/>
                </a:cxn>
                <a:cxn ang="0">
                  <a:pos x="76" y="24"/>
                </a:cxn>
                <a:cxn ang="0">
                  <a:pos x="76" y="39"/>
                </a:cxn>
                <a:cxn ang="0">
                  <a:pos x="77" y="316"/>
                </a:cxn>
                <a:cxn ang="0">
                  <a:pos x="77" y="344"/>
                </a:cxn>
                <a:cxn ang="0">
                  <a:pos x="71" y="356"/>
                </a:cxn>
                <a:cxn ang="0">
                  <a:pos x="60" y="362"/>
                </a:cxn>
                <a:cxn ang="0">
                  <a:pos x="50" y="365"/>
                </a:cxn>
                <a:cxn ang="0">
                  <a:pos x="35" y="365"/>
                </a:cxn>
                <a:cxn ang="0">
                  <a:pos x="24" y="364"/>
                </a:cxn>
                <a:cxn ang="0">
                  <a:pos x="15" y="361"/>
                </a:cxn>
                <a:cxn ang="0">
                  <a:pos x="9" y="356"/>
                </a:cxn>
                <a:cxn ang="0">
                  <a:pos x="2" y="343"/>
                </a:cxn>
                <a:cxn ang="0">
                  <a:pos x="0" y="316"/>
                </a:cxn>
              </a:cxnLst>
              <a:rect l="0" t="0" r="r" b="b"/>
              <a:pathLst>
                <a:path w="78" h="366">
                  <a:moveTo>
                    <a:pt x="0" y="316"/>
                  </a:moveTo>
                  <a:lnTo>
                    <a:pt x="0" y="47"/>
                  </a:lnTo>
                  <a:lnTo>
                    <a:pt x="9" y="24"/>
                  </a:lnTo>
                  <a:lnTo>
                    <a:pt x="17" y="8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1" y="8"/>
                  </a:lnTo>
                  <a:lnTo>
                    <a:pt x="69" y="16"/>
                  </a:lnTo>
                  <a:lnTo>
                    <a:pt x="76" y="24"/>
                  </a:lnTo>
                  <a:lnTo>
                    <a:pt x="76" y="39"/>
                  </a:lnTo>
                  <a:lnTo>
                    <a:pt x="77" y="316"/>
                  </a:lnTo>
                  <a:lnTo>
                    <a:pt x="77" y="344"/>
                  </a:lnTo>
                  <a:lnTo>
                    <a:pt x="71" y="356"/>
                  </a:lnTo>
                  <a:lnTo>
                    <a:pt x="60" y="362"/>
                  </a:lnTo>
                  <a:lnTo>
                    <a:pt x="50" y="365"/>
                  </a:lnTo>
                  <a:lnTo>
                    <a:pt x="35" y="365"/>
                  </a:lnTo>
                  <a:lnTo>
                    <a:pt x="24" y="364"/>
                  </a:lnTo>
                  <a:lnTo>
                    <a:pt x="15" y="361"/>
                  </a:lnTo>
                  <a:lnTo>
                    <a:pt x="9" y="356"/>
                  </a:lnTo>
                  <a:lnTo>
                    <a:pt x="2" y="343"/>
                  </a:lnTo>
                  <a:lnTo>
                    <a:pt x="0" y="316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4306846" y="5556763"/>
              <a:ext cx="1338111" cy="42098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875" y="336"/>
                </a:cxn>
                <a:cxn ang="0">
                  <a:pos x="875" y="223"/>
                </a:cxn>
                <a:cxn ang="0">
                  <a:pos x="827" y="224"/>
                </a:cxn>
                <a:cxn ang="0">
                  <a:pos x="788" y="176"/>
                </a:cxn>
                <a:cxn ang="0">
                  <a:pos x="773" y="136"/>
                </a:cxn>
                <a:cxn ang="0">
                  <a:pos x="591" y="103"/>
                </a:cxn>
                <a:cxn ang="0">
                  <a:pos x="504" y="0"/>
                </a:cxn>
                <a:cxn ang="0">
                  <a:pos x="336" y="0"/>
                </a:cxn>
                <a:cxn ang="0">
                  <a:pos x="260" y="4"/>
                </a:cxn>
              </a:cxnLst>
              <a:rect l="0" t="0" r="r" b="b"/>
              <a:pathLst>
                <a:path w="876" h="337">
                  <a:moveTo>
                    <a:pt x="0" y="336"/>
                  </a:moveTo>
                  <a:lnTo>
                    <a:pt x="875" y="336"/>
                  </a:lnTo>
                  <a:lnTo>
                    <a:pt x="875" y="223"/>
                  </a:lnTo>
                  <a:lnTo>
                    <a:pt x="827" y="224"/>
                  </a:lnTo>
                  <a:lnTo>
                    <a:pt x="788" y="176"/>
                  </a:lnTo>
                  <a:lnTo>
                    <a:pt x="773" y="136"/>
                  </a:lnTo>
                  <a:lnTo>
                    <a:pt x="591" y="103"/>
                  </a:lnTo>
                  <a:lnTo>
                    <a:pt x="504" y="0"/>
                  </a:lnTo>
                  <a:lnTo>
                    <a:pt x="336" y="0"/>
                  </a:lnTo>
                  <a:lnTo>
                    <a:pt x="260" y="4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3854699" y="5325658"/>
              <a:ext cx="1333528" cy="650843"/>
            </a:xfrm>
            <a:custGeom>
              <a:avLst/>
              <a:gdLst/>
              <a:ahLst/>
              <a:cxnLst>
                <a:cxn ang="0">
                  <a:pos x="872" y="520"/>
                </a:cxn>
                <a:cxn ang="0">
                  <a:pos x="0" y="520"/>
                </a:cxn>
                <a:cxn ang="0">
                  <a:pos x="0" y="406"/>
                </a:cxn>
                <a:cxn ang="0">
                  <a:pos x="47" y="406"/>
                </a:cxn>
                <a:cxn ang="0">
                  <a:pos x="86" y="362"/>
                </a:cxn>
                <a:cxn ang="0">
                  <a:pos x="104" y="316"/>
                </a:cxn>
                <a:cxn ang="0">
                  <a:pos x="274" y="291"/>
                </a:cxn>
                <a:cxn ang="0">
                  <a:pos x="370" y="186"/>
                </a:cxn>
                <a:cxn ang="0">
                  <a:pos x="530" y="186"/>
                </a:cxn>
                <a:cxn ang="0">
                  <a:pos x="530" y="84"/>
                </a:cxn>
                <a:cxn ang="0">
                  <a:pos x="544" y="67"/>
                </a:cxn>
                <a:cxn ang="0">
                  <a:pos x="544" y="22"/>
                </a:cxn>
                <a:cxn ang="0">
                  <a:pos x="578" y="0"/>
                </a:cxn>
                <a:cxn ang="0">
                  <a:pos x="613" y="18"/>
                </a:cxn>
                <a:cxn ang="0">
                  <a:pos x="613" y="69"/>
                </a:cxn>
                <a:cxn ang="0">
                  <a:pos x="629" y="84"/>
                </a:cxn>
                <a:cxn ang="0">
                  <a:pos x="629" y="183"/>
                </a:cxn>
                <a:cxn ang="0">
                  <a:pos x="638" y="185"/>
                </a:cxn>
              </a:cxnLst>
              <a:rect l="0" t="0" r="r" b="b"/>
              <a:pathLst>
                <a:path w="873" h="521">
                  <a:moveTo>
                    <a:pt x="872" y="520"/>
                  </a:moveTo>
                  <a:lnTo>
                    <a:pt x="0" y="520"/>
                  </a:lnTo>
                  <a:lnTo>
                    <a:pt x="0" y="406"/>
                  </a:lnTo>
                  <a:lnTo>
                    <a:pt x="47" y="406"/>
                  </a:lnTo>
                  <a:lnTo>
                    <a:pt x="86" y="362"/>
                  </a:lnTo>
                  <a:lnTo>
                    <a:pt x="104" y="316"/>
                  </a:lnTo>
                  <a:lnTo>
                    <a:pt x="274" y="291"/>
                  </a:lnTo>
                  <a:lnTo>
                    <a:pt x="370" y="186"/>
                  </a:lnTo>
                  <a:lnTo>
                    <a:pt x="530" y="186"/>
                  </a:lnTo>
                  <a:lnTo>
                    <a:pt x="530" y="84"/>
                  </a:lnTo>
                  <a:lnTo>
                    <a:pt x="544" y="67"/>
                  </a:lnTo>
                  <a:lnTo>
                    <a:pt x="544" y="22"/>
                  </a:lnTo>
                  <a:lnTo>
                    <a:pt x="578" y="0"/>
                  </a:lnTo>
                  <a:lnTo>
                    <a:pt x="613" y="18"/>
                  </a:lnTo>
                  <a:lnTo>
                    <a:pt x="613" y="69"/>
                  </a:lnTo>
                  <a:lnTo>
                    <a:pt x="629" y="84"/>
                  </a:lnTo>
                  <a:lnTo>
                    <a:pt x="629" y="183"/>
                  </a:lnTo>
                  <a:lnTo>
                    <a:pt x="638" y="185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1697836" y="4802235"/>
              <a:ext cx="1324363" cy="26358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405" y="0"/>
                </a:cxn>
                <a:cxn ang="0">
                  <a:pos x="215" y="0"/>
                </a:cxn>
                <a:cxn ang="0">
                  <a:pos x="79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39"/>
                </a:cxn>
                <a:cxn ang="0">
                  <a:pos x="16" y="47"/>
                </a:cxn>
                <a:cxn ang="0">
                  <a:pos x="40" y="47"/>
                </a:cxn>
                <a:cxn ang="0">
                  <a:pos x="56" y="54"/>
                </a:cxn>
                <a:cxn ang="0">
                  <a:pos x="79" y="70"/>
                </a:cxn>
                <a:cxn ang="0">
                  <a:pos x="103" y="86"/>
                </a:cxn>
                <a:cxn ang="0">
                  <a:pos x="119" y="93"/>
                </a:cxn>
                <a:cxn ang="0">
                  <a:pos x="143" y="93"/>
                </a:cxn>
                <a:cxn ang="0">
                  <a:pos x="167" y="93"/>
                </a:cxn>
                <a:cxn ang="0">
                  <a:pos x="199" y="93"/>
                </a:cxn>
                <a:cxn ang="0">
                  <a:pos x="230" y="93"/>
                </a:cxn>
                <a:cxn ang="0">
                  <a:pos x="262" y="93"/>
                </a:cxn>
                <a:cxn ang="0">
                  <a:pos x="286" y="101"/>
                </a:cxn>
                <a:cxn ang="0">
                  <a:pos x="302" y="109"/>
                </a:cxn>
                <a:cxn ang="0">
                  <a:pos x="326" y="109"/>
                </a:cxn>
                <a:cxn ang="0">
                  <a:pos x="334" y="124"/>
                </a:cxn>
                <a:cxn ang="0">
                  <a:pos x="358" y="132"/>
                </a:cxn>
                <a:cxn ang="0">
                  <a:pos x="373" y="140"/>
                </a:cxn>
                <a:cxn ang="0">
                  <a:pos x="397" y="140"/>
                </a:cxn>
                <a:cxn ang="0">
                  <a:pos x="421" y="140"/>
                </a:cxn>
                <a:cxn ang="0">
                  <a:pos x="453" y="140"/>
                </a:cxn>
                <a:cxn ang="0">
                  <a:pos x="477" y="140"/>
                </a:cxn>
                <a:cxn ang="0">
                  <a:pos x="501" y="140"/>
                </a:cxn>
                <a:cxn ang="0">
                  <a:pos x="524" y="140"/>
                </a:cxn>
                <a:cxn ang="0">
                  <a:pos x="524" y="163"/>
                </a:cxn>
                <a:cxn ang="0">
                  <a:pos x="524" y="187"/>
                </a:cxn>
                <a:cxn ang="0">
                  <a:pos x="540" y="202"/>
                </a:cxn>
                <a:cxn ang="0">
                  <a:pos x="556" y="210"/>
                </a:cxn>
                <a:cxn ang="0">
                  <a:pos x="580" y="210"/>
                </a:cxn>
                <a:cxn ang="0">
                  <a:pos x="604" y="202"/>
                </a:cxn>
                <a:cxn ang="0">
                  <a:pos x="620" y="187"/>
                </a:cxn>
                <a:cxn ang="0">
                  <a:pos x="620" y="163"/>
                </a:cxn>
                <a:cxn ang="0">
                  <a:pos x="620" y="140"/>
                </a:cxn>
                <a:cxn ang="0">
                  <a:pos x="644" y="140"/>
                </a:cxn>
                <a:cxn ang="0">
                  <a:pos x="667" y="140"/>
                </a:cxn>
                <a:cxn ang="0">
                  <a:pos x="691" y="140"/>
                </a:cxn>
                <a:cxn ang="0">
                  <a:pos x="866" y="0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1693253" y="4802235"/>
              <a:ext cx="957757" cy="2710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0" y="48"/>
                </a:cxn>
                <a:cxn ang="0">
                  <a:pos x="112" y="96"/>
                </a:cxn>
                <a:cxn ang="0">
                  <a:pos x="248" y="96"/>
                </a:cxn>
                <a:cxn ang="0">
                  <a:pos x="359" y="144"/>
                </a:cxn>
                <a:cxn ang="0">
                  <a:pos x="530" y="144"/>
                </a:cxn>
                <a:cxn ang="0">
                  <a:pos x="528" y="200"/>
                </a:cxn>
                <a:cxn ang="0">
                  <a:pos x="554" y="216"/>
                </a:cxn>
                <a:cxn ang="0">
                  <a:pos x="598" y="216"/>
                </a:cxn>
                <a:cxn ang="0">
                  <a:pos x="626" y="203"/>
                </a:cxn>
                <a:cxn ang="0">
                  <a:pos x="626" y="144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2127070" y="4802235"/>
              <a:ext cx="1324363" cy="267333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94" y="0"/>
                </a:cxn>
                <a:cxn ang="0">
                  <a:pos x="461" y="0"/>
                </a:cxn>
                <a:cxn ang="0">
                  <a:pos x="596" y="0"/>
                </a:cxn>
                <a:cxn ang="0">
                  <a:pos x="707" y="0"/>
                </a:cxn>
                <a:cxn ang="0">
                  <a:pos x="787" y="0"/>
                </a:cxn>
                <a:cxn ang="0">
                  <a:pos x="842" y="0"/>
                </a:cxn>
                <a:cxn ang="0">
                  <a:pos x="866" y="0"/>
                </a:cxn>
                <a:cxn ang="0">
                  <a:pos x="866" y="16"/>
                </a:cxn>
                <a:cxn ang="0">
                  <a:pos x="866" y="32"/>
                </a:cxn>
                <a:cxn ang="0">
                  <a:pos x="866" y="47"/>
                </a:cxn>
                <a:cxn ang="0">
                  <a:pos x="850" y="47"/>
                </a:cxn>
                <a:cxn ang="0">
                  <a:pos x="834" y="47"/>
                </a:cxn>
                <a:cxn ang="0">
                  <a:pos x="818" y="47"/>
                </a:cxn>
                <a:cxn ang="0">
                  <a:pos x="810" y="55"/>
                </a:cxn>
                <a:cxn ang="0">
                  <a:pos x="794" y="63"/>
                </a:cxn>
                <a:cxn ang="0">
                  <a:pos x="779" y="79"/>
                </a:cxn>
                <a:cxn ang="0">
                  <a:pos x="763" y="87"/>
                </a:cxn>
                <a:cxn ang="0">
                  <a:pos x="755" y="95"/>
                </a:cxn>
                <a:cxn ang="0">
                  <a:pos x="739" y="95"/>
                </a:cxn>
                <a:cxn ang="0">
                  <a:pos x="723" y="95"/>
                </a:cxn>
                <a:cxn ang="0">
                  <a:pos x="707" y="95"/>
                </a:cxn>
                <a:cxn ang="0">
                  <a:pos x="691" y="95"/>
                </a:cxn>
                <a:cxn ang="0">
                  <a:pos x="667" y="95"/>
                </a:cxn>
                <a:cxn ang="0">
                  <a:pos x="644" y="95"/>
                </a:cxn>
                <a:cxn ang="0">
                  <a:pos x="628" y="95"/>
                </a:cxn>
                <a:cxn ang="0">
                  <a:pos x="508" y="142"/>
                </a:cxn>
                <a:cxn ang="0">
                  <a:pos x="493" y="142"/>
                </a:cxn>
                <a:cxn ang="0">
                  <a:pos x="477" y="142"/>
                </a:cxn>
                <a:cxn ang="0">
                  <a:pos x="461" y="142"/>
                </a:cxn>
                <a:cxn ang="0">
                  <a:pos x="445" y="142"/>
                </a:cxn>
                <a:cxn ang="0">
                  <a:pos x="421" y="142"/>
                </a:cxn>
                <a:cxn ang="0">
                  <a:pos x="405" y="142"/>
                </a:cxn>
                <a:cxn ang="0">
                  <a:pos x="389" y="142"/>
                </a:cxn>
                <a:cxn ang="0">
                  <a:pos x="373" y="142"/>
                </a:cxn>
                <a:cxn ang="0">
                  <a:pos x="358" y="142"/>
                </a:cxn>
                <a:cxn ang="0">
                  <a:pos x="342" y="142"/>
                </a:cxn>
                <a:cxn ang="0">
                  <a:pos x="342" y="158"/>
                </a:cxn>
                <a:cxn ang="0">
                  <a:pos x="342" y="174"/>
                </a:cxn>
                <a:cxn ang="0">
                  <a:pos x="342" y="189"/>
                </a:cxn>
                <a:cxn ang="0">
                  <a:pos x="334" y="205"/>
                </a:cxn>
                <a:cxn ang="0">
                  <a:pos x="326" y="213"/>
                </a:cxn>
                <a:cxn ang="0">
                  <a:pos x="310" y="213"/>
                </a:cxn>
                <a:cxn ang="0">
                  <a:pos x="294" y="213"/>
                </a:cxn>
                <a:cxn ang="0">
                  <a:pos x="278" y="213"/>
                </a:cxn>
                <a:cxn ang="0">
                  <a:pos x="262" y="205"/>
                </a:cxn>
                <a:cxn ang="0">
                  <a:pos x="254" y="189"/>
                </a:cxn>
                <a:cxn ang="0">
                  <a:pos x="246" y="181"/>
                </a:cxn>
                <a:cxn ang="0">
                  <a:pos x="246" y="120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2501313" y="4800986"/>
              <a:ext cx="956230" cy="276077"/>
            </a:xfrm>
            <a:custGeom>
              <a:avLst/>
              <a:gdLst/>
              <a:ahLst/>
              <a:cxnLst>
                <a:cxn ang="0">
                  <a:pos x="625" y="0"/>
                </a:cxn>
                <a:cxn ang="0">
                  <a:pos x="625" y="49"/>
                </a:cxn>
                <a:cxn ang="0">
                  <a:pos x="585" y="49"/>
                </a:cxn>
                <a:cxn ang="0">
                  <a:pos x="513" y="98"/>
                </a:cxn>
                <a:cxn ang="0">
                  <a:pos x="377" y="98"/>
                </a:cxn>
                <a:cxn ang="0">
                  <a:pos x="264" y="147"/>
                </a:cxn>
                <a:cxn ang="0">
                  <a:pos x="96" y="147"/>
                </a:cxn>
                <a:cxn ang="0">
                  <a:pos x="96" y="204"/>
                </a:cxn>
                <a:cxn ang="0">
                  <a:pos x="70" y="220"/>
                </a:cxn>
                <a:cxn ang="0">
                  <a:pos x="26" y="220"/>
                </a:cxn>
                <a:cxn ang="0">
                  <a:pos x="0" y="199"/>
                </a:cxn>
                <a:cxn ang="0">
                  <a:pos x="0" y="147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5721333" y="4605541"/>
              <a:ext cx="1324363" cy="26358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405" y="0"/>
                </a:cxn>
                <a:cxn ang="0">
                  <a:pos x="215" y="0"/>
                </a:cxn>
                <a:cxn ang="0">
                  <a:pos x="79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39"/>
                </a:cxn>
                <a:cxn ang="0">
                  <a:pos x="16" y="47"/>
                </a:cxn>
                <a:cxn ang="0">
                  <a:pos x="40" y="47"/>
                </a:cxn>
                <a:cxn ang="0">
                  <a:pos x="56" y="54"/>
                </a:cxn>
                <a:cxn ang="0">
                  <a:pos x="79" y="70"/>
                </a:cxn>
                <a:cxn ang="0">
                  <a:pos x="103" y="86"/>
                </a:cxn>
                <a:cxn ang="0">
                  <a:pos x="119" y="93"/>
                </a:cxn>
                <a:cxn ang="0">
                  <a:pos x="143" y="93"/>
                </a:cxn>
                <a:cxn ang="0">
                  <a:pos x="167" y="93"/>
                </a:cxn>
                <a:cxn ang="0">
                  <a:pos x="199" y="93"/>
                </a:cxn>
                <a:cxn ang="0">
                  <a:pos x="230" y="93"/>
                </a:cxn>
                <a:cxn ang="0">
                  <a:pos x="262" y="93"/>
                </a:cxn>
                <a:cxn ang="0">
                  <a:pos x="286" y="101"/>
                </a:cxn>
                <a:cxn ang="0">
                  <a:pos x="302" y="109"/>
                </a:cxn>
                <a:cxn ang="0">
                  <a:pos x="326" y="109"/>
                </a:cxn>
                <a:cxn ang="0">
                  <a:pos x="334" y="124"/>
                </a:cxn>
                <a:cxn ang="0">
                  <a:pos x="358" y="132"/>
                </a:cxn>
                <a:cxn ang="0">
                  <a:pos x="373" y="140"/>
                </a:cxn>
                <a:cxn ang="0">
                  <a:pos x="397" y="140"/>
                </a:cxn>
                <a:cxn ang="0">
                  <a:pos x="421" y="140"/>
                </a:cxn>
                <a:cxn ang="0">
                  <a:pos x="453" y="140"/>
                </a:cxn>
                <a:cxn ang="0">
                  <a:pos x="477" y="140"/>
                </a:cxn>
                <a:cxn ang="0">
                  <a:pos x="501" y="140"/>
                </a:cxn>
                <a:cxn ang="0">
                  <a:pos x="524" y="140"/>
                </a:cxn>
                <a:cxn ang="0">
                  <a:pos x="524" y="163"/>
                </a:cxn>
                <a:cxn ang="0">
                  <a:pos x="524" y="187"/>
                </a:cxn>
                <a:cxn ang="0">
                  <a:pos x="540" y="202"/>
                </a:cxn>
                <a:cxn ang="0">
                  <a:pos x="556" y="210"/>
                </a:cxn>
                <a:cxn ang="0">
                  <a:pos x="580" y="210"/>
                </a:cxn>
                <a:cxn ang="0">
                  <a:pos x="604" y="202"/>
                </a:cxn>
                <a:cxn ang="0">
                  <a:pos x="620" y="187"/>
                </a:cxn>
                <a:cxn ang="0">
                  <a:pos x="620" y="163"/>
                </a:cxn>
                <a:cxn ang="0">
                  <a:pos x="620" y="140"/>
                </a:cxn>
                <a:cxn ang="0">
                  <a:pos x="644" y="140"/>
                </a:cxn>
                <a:cxn ang="0">
                  <a:pos x="667" y="140"/>
                </a:cxn>
                <a:cxn ang="0">
                  <a:pos x="691" y="140"/>
                </a:cxn>
                <a:cxn ang="0">
                  <a:pos x="866" y="0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5716751" y="4605541"/>
              <a:ext cx="957757" cy="2710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0" y="48"/>
                </a:cxn>
                <a:cxn ang="0">
                  <a:pos x="112" y="96"/>
                </a:cxn>
                <a:cxn ang="0">
                  <a:pos x="248" y="96"/>
                </a:cxn>
                <a:cxn ang="0">
                  <a:pos x="359" y="144"/>
                </a:cxn>
                <a:cxn ang="0">
                  <a:pos x="530" y="144"/>
                </a:cxn>
                <a:cxn ang="0">
                  <a:pos x="528" y="200"/>
                </a:cxn>
                <a:cxn ang="0">
                  <a:pos x="554" y="216"/>
                </a:cxn>
                <a:cxn ang="0">
                  <a:pos x="598" y="216"/>
                </a:cxn>
                <a:cxn ang="0">
                  <a:pos x="626" y="203"/>
                </a:cxn>
                <a:cxn ang="0">
                  <a:pos x="626" y="144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6150568" y="4605541"/>
              <a:ext cx="1324363" cy="267333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94" y="0"/>
                </a:cxn>
                <a:cxn ang="0">
                  <a:pos x="461" y="0"/>
                </a:cxn>
                <a:cxn ang="0">
                  <a:pos x="596" y="0"/>
                </a:cxn>
                <a:cxn ang="0">
                  <a:pos x="707" y="0"/>
                </a:cxn>
                <a:cxn ang="0">
                  <a:pos x="787" y="0"/>
                </a:cxn>
                <a:cxn ang="0">
                  <a:pos x="842" y="0"/>
                </a:cxn>
                <a:cxn ang="0">
                  <a:pos x="866" y="0"/>
                </a:cxn>
                <a:cxn ang="0">
                  <a:pos x="866" y="16"/>
                </a:cxn>
                <a:cxn ang="0">
                  <a:pos x="866" y="32"/>
                </a:cxn>
                <a:cxn ang="0">
                  <a:pos x="866" y="47"/>
                </a:cxn>
                <a:cxn ang="0">
                  <a:pos x="850" y="47"/>
                </a:cxn>
                <a:cxn ang="0">
                  <a:pos x="834" y="47"/>
                </a:cxn>
                <a:cxn ang="0">
                  <a:pos x="818" y="47"/>
                </a:cxn>
                <a:cxn ang="0">
                  <a:pos x="810" y="55"/>
                </a:cxn>
                <a:cxn ang="0">
                  <a:pos x="794" y="63"/>
                </a:cxn>
                <a:cxn ang="0">
                  <a:pos x="779" y="79"/>
                </a:cxn>
                <a:cxn ang="0">
                  <a:pos x="763" y="87"/>
                </a:cxn>
                <a:cxn ang="0">
                  <a:pos x="755" y="95"/>
                </a:cxn>
                <a:cxn ang="0">
                  <a:pos x="739" y="95"/>
                </a:cxn>
                <a:cxn ang="0">
                  <a:pos x="723" y="95"/>
                </a:cxn>
                <a:cxn ang="0">
                  <a:pos x="707" y="95"/>
                </a:cxn>
                <a:cxn ang="0">
                  <a:pos x="691" y="95"/>
                </a:cxn>
                <a:cxn ang="0">
                  <a:pos x="667" y="95"/>
                </a:cxn>
                <a:cxn ang="0">
                  <a:pos x="644" y="95"/>
                </a:cxn>
                <a:cxn ang="0">
                  <a:pos x="628" y="95"/>
                </a:cxn>
                <a:cxn ang="0">
                  <a:pos x="508" y="142"/>
                </a:cxn>
                <a:cxn ang="0">
                  <a:pos x="493" y="142"/>
                </a:cxn>
                <a:cxn ang="0">
                  <a:pos x="477" y="142"/>
                </a:cxn>
                <a:cxn ang="0">
                  <a:pos x="461" y="142"/>
                </a:cxn>
                <a:cxn ang="0">
                  <a:pos x="445" y="142"/>
                </a:cxn>
                <a:cxn ang="0">
                  <a:pos x="421" y="142"/>
                </a:cxn>
                <a:cxn ang="0">
                  <a:pos x="405" y="142"/>
                </a:cxn>
                <a:cxn ang="0">
                  <a:pos x="389" y="142"/>
                </a:cxn>
                <a:cxn ang="0">
                  <a:pos x="373" y="142"/>
                </a:cxn>
                <a:cxn ang="0">
                  <a:pos x="358" y="142"/>
                </a:cxn>
                <a:cxn ang="0">
                  <a:pos x="342" y="142"/>
                </a:cxn>
                <a:cxn ang="0">
                  <a:pos x="342" y="158"/>
                </a:cxn>
                <a:cxn ang="0">
                  <a:pos x="342" y="174"/>
                </a:cxn>
                <a:cxn ang="0">
                  <a:pos x="342" y="189"/>
                </a:cxn>
                <a:cxn ang="0">
                  <a:pos x="334" y="205"/>
                </a:cxn>
                <a:cxn ang="0">
                  <a:pos x="326" y="213"/>
                </a:cxn>
                <a:cxn ang="0">
                  <a:pos x="310" y="213"/>
                </a:cxn>
                <a:cxn ang="0">
                  <a:pos x="294" y="213"/>
                </a:cxn>
                <a:cxn ang="0">
                  <a:pos x="278" y="213"/>
                </a:cxn>
                <a:cxn ang="0">
                  <a:pos x="262" y="205"/>
                </a:cxn>
                <a:cxn ang="0">
                  <a:pos x="254" y="189"/>
                </a:cxn>
                <a:cxn ang="0">
                  <a:pos x="246" y="181"/>
                </a:cxn>
                <a:cxn ang="0">
                  <a:pos x="246" y="120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6524811" y="4604292"/>
              <a:ext cx="956230" cy="276077"/>
            </a:xfrm>
            <a:custGeom>
              <a:avLst/>
              <a:gdLst/>
              <a:ahLst/>
              <a:cxnLst>
                <a:cxn ang="0">
                  <a:pos x="625" y="0"/>
                </a:cxn>
                <a:cxn ang="0">
                  <a:pos x="625" y="49"/>
                </a:cxn>
                <a:cxn ang="0">
                  <a:pos x="585" y="49"/>
                </a:cxn>
                <a:cxn ang="0">
                  <a:pos x="513" y="98"/>
                </a:cxn>
                <a:cxn ang="0">
                  <a:pos x="377" y="98"/>
                </a:cxn>
                <a:cxn ang="0">
                  <a:pos x="264" y="147"/>
                </a:cxn>
                <a:cxn ang="0">
                  <a:pos x="96" y="147"/>
                </a:cxn>
                <a:cxn ang="0">
                  <a:pos x="96" y="204"/>
                </a:cxn>
                <a:cxn ang="0">
                  <a:pos x="70" y="220"/>
                </a:cxn>
                <a:cxn ang="0">
                  <a:pos x="26" y="220"/>
                </a:cxn>
                <a:cxn ang="0">
                  <a:pos x="0" y="199"/>
                </a:cxn>
                <a:cxn ang="0">
                  <a:pos x="0" y="147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900" y="184730"/>
            <a:ext cx="6680200" cy="7921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800" dirty="0" smtClean="0"/>
              <a:t>3. Comercio exterior y relación con la Política Industrial</a:t>
            </a:r>
            <a:endParaRPr lang="es-MX" sz="2800" i="1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0120" y="2346156"/>
            <a:ext cx="1737360" cy="3024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lIns="45720" tIns="45720" rIns="45720" bIns="45720">
            <a:spAutoFit/>
          </a:bodyPr>
          <a:lstStyle/>
          <a:p>
            <a:pPr lvl="0">
              <a:spcAft>
                <a:spcPts val="300"/>
              </a:spcAft>
            </a:pPr>
            <a:r>
              <a:rPr lang="es-MX" sz="1400" b="1" dirty="0" smtClean="0">
                <a:solidFill>
                  <a:srgbClr val="696969"/>
                </a:solidFill>
              </a:rPr>
              <a:t>Oportunidades Comerciales</a:t>
            </a:r>
          </a:p>
          <a:p>
            <a:pPr marL="111125" lvl="0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s-MX" sz="1400" dirty="0" smtClean="0">
                <a:solidFill>
                  <a:srgbClr val="696969"/>
                </a:solidFill>
              </a:rPr>
              <a:t>México cuenta con 12 TLCs con 44 países</a:t>
            </a:r>
          </a:p>
          <a:p>
            <a:pPr marL="111125" lvl="0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s-MX" sz="1400" dirty="0" smtClean="0">
                <a:solidFill>
                  <a:srgbClr val="696969"/>
                </a:solidFill>
              </a:rPr>
              <a:t>Nuevo Acuerdo Transpacífico (TPP) abre panorama a mercados asiáticos; nuevas plataformas de exportación.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6497" y="1693876"/>
            <a:ext cx="1737360" cy="640080"/>
            <a:chOff x="2400" y="1968"/>
            <a:chExt cx="960" cy="960"/>
          </a:xfrm>
        </p:grpSpPr>
        <p:sp>
          <p:nvSpPr>
            <p:cNvPr id="10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240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s-MX" sz="1800"/>
            </a:p>
          </p:txBody>
        </p:sp>
        <p:sp>
          <p:nvSpPr>
            <p:cNvPr id="11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blackWhite">
            <a:xfrm>
              <a:off x="2440" y="2008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895350">
                <a:buSzPct val="120000"/>
              </a:pPr>
              <a:r>
                <a:rPr lang="es-MX" altLang="ko-KR" sz="1800" b="1" dirty="0" smtClean="0">
                  <a:ea typeface="-윤명조130" pitchFamily="18" charset="-127"/>
                </a:rPr>
                <a:t>Apertura</a:t>
              </a:r>
              <a:endParaRPr lang="es-MX" altLang="ko-KR" sz="1800" b="1" dirty="0">
                <a:ea typeface="-윤명조130" pitchFamily="18" charset="-127"/>
              </a:endParaRPr>
            </a:p>
          </p:txBody>
        </p:sp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202897" y="2346156"/>
            <a:ext cx="1737360" cy="3024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lIns="45720" tIns="45720" rIns="45720" bIns="45720">
            <a:spAutoFit/>
          </a:bodyPr>
          <a:lstStyle/>
          <a:p>
            <a:pPr lvl="0">
              <a:spcAft>
                <a:spcPts val="300"/>
              </a:spcAft>
            </a:pPr>
            <a:r>
              <a:rPr lang="es-MX" sz="1400" b="1" dirty="0" smtClean="0">
                <a:solidFill>
                  <a:srgbClr val="696969"/>
                </a:solidFill>
              </a:rPr>
              <a:t>Participación activa del sector vs. prácticas desleales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s-MX" sz="1400" dirty="0" smtClean="0">
                <a:solidFill>
                  <a:srgbClr val="696969"/>
                </a:solidFill>
              </a:rPr>
              <a:t>22 casos de investigaciones en sector acero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s-MX" sz="1400" dirty="0" smtClean="0">
                <a:solidFill>
                  <a:srgbClr val="696969"/>
                </a:solidFill>
              </a:rPr>
              <a:t>Investigaciones a Ucrania, China, Rusia, Brasil, Japón y Reino Unido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endParaRPr lang="es-MX" altLang="ko-KR" sz="1400" dirty="0">
              <a:ea typeface="Gulim" pitchFamily="34" charset="-127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05205" y="1693876"/>
            <a:ext cx="1737360" cy="640080"/>
            <a:chOff x="2400" y="1968"/>
            <a:chExt cx="960" cy="960"/>
          </a:xfrm>
        </p:grpSpPr>
        <p:sp>
          <p:nvSpPr>
            <p:cNvPr id="14" name="Rectangle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White">
            <a:xfrm>
              <a:off x="240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s-MX" sz="1800"/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2440" y="2008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895350">
                <a:buSzPct val="120000"/>
              </a:pPr>
              <a:r>
                <a:rPr lang="es-MX" altLang="ko-KR" sz="1800" b="1" dirty="0" smtClean="0">
                  <a:ea typeface="-윤명조130" pitchFamily="18" charset="-127"/>
                </a:rPr>
                <a:t>Inteligente</a:t>
              </a:r>
              <a:endParaRPr lang="es-MX" altLang="ko-KR" sz="1800" b="1" dirty="0">
                <a:ea typeface="-윤명조130" pitchFamily="18" charset="-127"/>
              </a:endParaRPr>
            </a:p>
          </p:txBody>
        </p:sp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215263" y="2346156"/>
            <a:ext cx="1737360" cy="3024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lIns="45720" tIns="45720" rIns="45720" bIns="45720">
            <a:spAutoFit/>
          </a:bodyPr>
          <a:lstStyle/>
          <a:p>
            <a:pPr lvl="0">
              <a:spcAft>
                <a:spcPts val="300"/>
              </a:spcAft>
            </a:pPr>
            <a:r>
              <a:rPr lang="es-MX" sz="1400" b="1" dirty="0" smtClean="0">
                <a:solidFill>
                  <a:srgbClr val="696969"/>
                </a:solidFill>
              </a:rPr>
              <a:t>Perfil UPCI</a:t>
            </a:r>
          </a:p>
          <a:p>
            <a:pPr marL="82550" lvl="0" indent="-82550">
              <a:spcAft>
                <a:spcPts val="300"/>
              </a:spcAft>
              <a:buFont typeface="Arial" pitchFamily="34" charset="0"/>
              <a:buChar char="•"/>
            </a:pPr>
            <a:r>
              <a:rPr lang="es-MX" sz="1400" b="1" i="1" dirty="0" smtClean="0">
                <a:solidFill>
                  <a:srgbClr val="696969"/>
                </a:solidFill>
              </a:rPr>
              <a:t>Positivo</a:t>
            </a:r>
            <a:r>
              <a:rPr lang="es-MX" sz="1400" dirty="0" smtClean="0">
                <a:solidFill>
                  <a:srgbClr val="696969"/>
                </a:solidFill>
              </a:rPr>
              <a:t>: UPCI activa con tendencia a la alza en el sector</a:t>
            </a:r>
          </a:p>
          <a:p>
            <a:pPr marL="82550" lvl="0" indent="-82550">
              <a:spcAft>
                <a:spcPts val="300"/>
              </a:spcAft>
              <a:buFont typeface="Arial" pitchFamily="34" charset="0"/>
              <a:buChar char="•"/>
            </a:pPr>
            <a:r>
              <a:rPr lang="es-MX" sz="1400" b="1" i="1" dirty="0" smtClean="0">
                <a:solidFill>
                  <a:srgbClr val="696969"/>
                </a:solidFill>
              </a:rPr>
              <a:t>Necesario</a:t>
            </a:r>
            <a:r>
              <a:rPr lang="es-MX" sz="1400" dirty="0" smtClean="0">
                <a:solidFill>
                  <a:srgbClr val="696969"/>
                </a:solidFill>
              </a:rPr>
              <a:t>: fortalecerla con recursos e infraestructura para optimizar resultados</a:t>
            </a:r>
          </a:p>
          <a:p>
            <a:pPr marL="82550" lvl="0" indent="-82550">
              <a:spcAft>
                <a:spcPts val="300"/>
              </a:spcAft>
              <a:buFont typeface="Arial" pitchFamily="34" charset="0"/>
              <a:buChar char="•"/>
            </a:pPr>
            <a:endParaRPr lang="es-MX" sz="1400" dirty="0" smtClean="0">
              <a:solidFill>
                <a:srgbClr val="696969"/>
              </a:solidFill>
            </a:endParaRPr>
          </a:p>
          <a:p>
            <a:pPr marL="82550" lvl="0" indent="-82550">
              <a:spcAft>
                <a:spcPts val="300"/>
              </a:spcAft>
              <a:buFont typeface="Arial" pitchFamily="34" charset="0"/>
              <a:buChar char="•"/>
            </a:pPr>
            <a:endParaRPr lang="es-MX" sz="1400" dirty="0" smtClean="0">
              <a:solidFill>
                <a:srgbClr val="696969"/>
              </a:solidFill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208176" y="1693876"/>
            <a:ext cx="1764000" cy="640080"/>
            <a:chOff x="2400" y="1968"/>
            <a:chExt cx="980" cy="960"/>
          </a:xfrm>
        </p:grpSpPr>
        <p:sp>
          <p:nvSpPr>
            <p:cNvPr id="19" name="Rectangle 1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>
              <a:off x="240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s-MX" sz="1800"/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2440" y="2008"/>
              <a:ext cx="94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895350">
                <a:buSzPct val="120000"/>
              </a:pPr>
              <a:r>
                <a:rPr lang="es-MX" altLang="ko-KR" sz="1800" b="1" dirty="0" smtClean="0">
                  <a:ea typeface="-윤명조130" pitchFamily="18" charset="-127"/>
                </a:rPr>
                <a:t>Instituciones sólidas</a:t>
              </a:r>
              <a:endParaRPr lang="es-MX" altLang="ko-KR" sz="1800" b="1" dirty="0">
                <a:ea typeface="-윤명조130" pitchFamily="18" charset="-127"/>
              </a:endParaRPr>
            </a:p>
          </p:txBody>
        </p:sp>
      </p:grpSp>
      <p:sp>
        <p:nvSpPr>
          <p:cNvPr id="23" name="AutoShape 18"/>
          <p:cNvSpPr>
            <a:spLocks noChangeArrowheads="1"/>
          </p:cNvSpPr>
          <p:nvPr/>
        </p:nvSpPr>
        <p:spPr bwMode="auto">
          <a:xfrm rot="5400000">
            <a:off x="3930368" y="3745833"/>
            <a:ext cx="4500000" cy="27432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6372771" y="1343891"/>
            <a:ext cx="2673927" cy="4973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TextBox 23"/>
          <p:cNvSpPr txBox="1"/>
          <p:nvPr/>
        </p:nvSpPr>
        <p:spPr>
          <a:xfrm>
            <a:off x="6402761" y="1341906"/>
            <a:ext cx="2602695" cy="5016758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111125" indent="-1111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800" b="1" dirty="0" smtClean="0">
                <a:solidFill>
                  <a:schemeClr val="tx1">
                    <a:lumMod val="75000"/>
                  </a:schemeClr>
                </a:solidFill>
              </a:rPr>
              <a:t>Mejorar la competitividad</a:t>
            </a:r>
          </a:p>
          <a:p>
            <a:pPr marL="111125" indent="-1111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800" b="1" dirty="0" smtClean="0">
                <a:solidFill>
                  <a:schemeClr val="tx1">
                    <a:lumMod val="75000"/>
                  </a:schemeClr>
                </a:solidFill>
              </a:rPr>
              <a:t>Fomento a la inversión y diversificación</a:t>
            </a:r>
          </a:p>
          <a:p>
            <a:pPr marL="111125" indent="-1111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800" b="1" dirty="0" smtClean="0">
                <a:solidFill>
                  <a:schemeClr val="tx1">
                    <a:lumMod val="75000"/>
                  </a:schemeClr>
                </a:solidFill>
              </a:rPr>
              <a:t> Beneficios al consumidor final</a:t>
            </a:r>
          </a:p>
          <a:p>
            <a:pPr marL="111125" indent="-1111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800" b="1" dirty="0" smtClean="0">
                <a:solidFill>
                  <a:schemeClr val="tx1">
                    <a:lumMod val="75000"/>
                  </a:schemeClr>
                </a:solidFill>
              </a:rPr>
              <a:t>Creación de bloques comerciales</a:t>
            </a:r>
          </a:p>
          <a:p>
            <a:pPr marL="111125" indent="-1111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800" b="1" dirty="0" smtClean="0">
                <a:solidFill>
                  <a:schemeClr val="tx1">
                    <a:lumMod val="75000"/>
                  </a:schemeClr>
                </a:solidFill>
              </a:rPr>
              <a:t> Reducir la vulnerabilidad ante crisis de otros mercados</a:t>
            </a:r>
          </a:p>
          <a:p>
            <a:pPr marL="111125" indent="-1111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800" b="1" dirty="0" smtClean="0">
                <a:solidFill>
                  <a:schemeClr val="tx1">
                    <a:lumMod val="75000"/>
                  </a:schemeClr>
                </a:solidFill>
              </a:rPr>
              <a:t>Generación de empleos</a:t>
            </a:r>
            <a:endParaRPr lang="en-US" sz="1800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1967347" y="1759527"/>
            <a:ext cx="216000" cy="52647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3986152" y="1759527"/>
            <a:ext cx="216000" cy="52647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4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70690" name="think-cell Slide" r:id="rId13" imgW="360" imgH="360" progId="">
              <p:embed/>
            </p:oleObj>
          </a:graphicData>
        </a:graphic>
      </p:graphicFrame>
      <p:sp>
        <p:nvSpPr>
          <p:cNvPr id="11" name="Rectangle 1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kumimoji="0" lang="en-US" sz="16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287127" y="2418650"/>
            <a:ext cx="2560320" cy="32815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900" y="641945"/>
            <a:ext cx="6680200" cy="7921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800" dirty="0" smtClean="0"/>
              <a:t>4. Política Industrial y Fortalecimiento de la Cadena Productiva</a:t>
            </a:r>
            <a:br>
              <a:rPr lang="es-MX" sz="2800" dirty="0" smtClean="0"/>
            </a:br>
            <a:r>
              <a:rPr lang="es-MX" sz="1800" dirty="0" smtClean="0"/>
              <a:t>México ante la perspectiva  mundial en política industrial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s-MX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305800" y="2205037"/>
            <a:ext cx="2605787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s-MX" sz="1600" b="1" dirty="0" smtClean="0"/>
          </a:p>
          <a:p>
            <a:pPr marL="177800" indent="-1778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MX" sz="1600" dirty="0" smtClean="0"/>
              <a:t>Garantizar condiciones favorables</a:t>
            </a:r>
          </a:p>
          <a:p>
            <a:pPr marL="177800" indent="-1778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MX" sz="1600" dirty="0" smtClean="0"/>
              <a:t> Necesidad de impulsar y aprobar iniciativas que conlleven al </a:t>
            </a:r>
            <a:r>
              <a:rPr lang="es-MX" sz="1600" b="1" dirty="0" smtClean="0"/>
              <a:t>fortalecimiento de </a:t>
            </a:r>
            <a:r>
              <a:rPr lang="es-MX" sz="1600" b="1" dirty="0" smtClean="0">
                <a:solidFill>
                  <a:schemeClr val="accent4"/>
                </a:solidFill>
              </a:rPr>
              <a:t> cadenas productivas y la integración de industrias estratégicas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20" name="Isosceles Triangle 19"/>
          <p:cNvSpPr/>
          <p:nvPr/>
        </p:nvSpPr>
        <p:spPr bwMode="auto">
          <a:xfrm rot="5400000">
            <a:off x="4329146" y="3800475"/>
            <a:ext cx="3276000" cy="3600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>
            <p:custDataLst>
              <p:tags r:id="rId3"/>
            </p:custDataLst>
          </p:nvPr>
        </p:nvSpPr>
        <p:spPr bwMode="auto">
          <a:xfrm>
            <a:off x="366712" y="2516187"/>
            <a:ext cx="2066925" cy="762000"/>
          </a:xfrm>
          <a:prstGeom prst="roundRect">
            <a:avLst>
              <a:gd name="adj" fmla="val 23542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8575" rIns="0" bIns="2857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MX" sz="1600" b="1" dirty="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Apoyo a sectores estratégicos</a:t>
            </a:r>
            <a:endParaRPr lang="en-US" sz="16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4" name="Rounded Rectangle 13"/>
          <p:cNvSpPr/>
          <p:nvPr>
            <p:custDataLst>
              <p:tags r:id="rId4"/>
            </p:custDataLst>
          </p:nvPr>
        </p:nvSpPr>
        <p:spPr bwMode="auto">
          <a:xfrm>
            <a:off x="3521075" y="2516187"/>
            <a:ext cx="2066925" cy="762000"/>
          </a:xfrm>
          <a:prstGeom prst="roundRect">
            <a:avLst>
              <a:gd name="adj" fmla="val 23542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8575" rIns="0" bIns="2857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MX" sz="1600" b="1" dirty="0" smtClean="0">
                <a:latin typeface="+mn-lt"/>
                <a:cs typeface="+mn-cs"/>
                <a:sym typeface="+mn-lt"/>
              </a:rPr>
              <a:t>¿Integración de sectores?</a:t>
            </a:r>
            <a:endParaRPr lang="en-US" sz="16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6" name="Rounded Rectangle 15"/>
          <p:cNvSpPr/>
          <p:nvPr>
            <p:custDataLst>
              <p:tags r:id="rId5"/>
            </p:custDataLst>
          </p:nvPr>
        </p:nvSpPr>
        <p:spPr bwMode="auto">
          <a:xfrm>
            <a:off x="366712" y="3336925"/>
            <a:ext cx="2066925" cy="762000"/>
          </a:xfrm>
          <a:prstGeom prst="roundRect">
            <a:avLst>
              <a:gd name="adj" fmla="val 23542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8575" rIns="0" bIns="30162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MX" sz="1600" b="1" dirty="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Inversión en Infraestructura</a:t>
            </a:r>
            <a:endParaRPr lang="en-US" sz="16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7" name="Rounded Rectangle 16"/>
          <p:cNvSpPr/>
          <p:nvPr>
            <p:custDataLst>
              <p:tags r:id="rId6"/>
            </p:custDataLst>
          </p:nvPr>
        </p:nvSpPr>
        <p:spPr bwMode="auto">
          <a:xfrm>
            <a:off x="3521075" y="3336925"/>
            <a:ext cx="2066925" cy="762000"/>
          </a:xfrm>
          <a:prstGeom prst="roundRect">
            <a:avLst>
              <a:gd name="adj" fmla="val 23542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2225" tIns="28575" rIns="22225" bIns="30162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MX" sz="1600" b="1" dirty="0" smtClean="0">
                <a:latin typeface="+mn-lt"/>
                <a:cs typeface="+mn-cs"/>
                <a:sym typeface="+mn-lt"/>
              </a:rPr>
              <a:t>¿Inversión Pública?</a:t>
            </a:r>
            <a:endParaRPr lang="en-US" sz="1600" b="1" dirty="0">
              <a:latin typeface="+mn-lt"/>
              <a:cs typeface="+mn-cs"/>
              <a:sym typeface="+mn-lt"/>
            </a:endParaRPr>
          </a:p>
        </p:txBody>
      </p:sp>
      <p:sp>
        <p:nvSpPr>
          <p:cNvPr id="21" name="Rounded Rectangle 20"/>
          <p:cNvSpPr/>
          <p:nvPr>
            <p:custDataLst>
              <p:tags r:id="rId7"/>
            </p:custDataLst>
          </p:nvPr>
        </p:nvSpPr>
        <p:spPr bwMode="auto">
          <a:xfrm>
            <a:off x="366712" y="4987325"/>
            <a:ext cx="2066925" cy="762000"/>
          </a:xfrm>
          <a:prstGeom prst="roundRect">
            <a:avLst>
              <a:gd name="adj" fmla="val 23542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162" rIns="0" bIns="2857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MX" sz="1600" b="1" dirty="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Bajos Costos Energéticos</a:t>
            </a:r>
            <a:endParaRPr lang="en-US" sz="16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22" name="Rounded Rectangle 21"/>
          <p:cNvSpPr/>
          <p:nvPr>
            <p:custDataLst>
              <p:tags r:id="rId8"/>
            </p:custDataLst>
          </p:nvPr>
        </p:nvSpPr>
        <p:spPr bwMode="auto">
          <a:xfrm>
            <a:off x="3521075" y="4156075"/>
            <a:ext cx="2066925" cy="762000"/>
          </a:xfrm>
          <a:prstGeom prst="roundRect">
            <a:avLst>
              <a:gd name="adj" fmla="val 23542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162" rIns="0" bIns="2857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MX" sz="1600" b="1" dirty="0" smtClean="0">
                <a:latin typeface="+mn-lt"/>
                <a:cs typeface="+mn-cs"/>
                <a:sym typeface="+mn-lt"/>
              </a:rPr>
              <a:t>¿Reformas Estructurales?</a:t>
            </a:r>
            <a:endParaRPr lang="en-US" sz="1600" b="1" dirty="0">
              <a:latin typeface="+mn-lt"/>
              <a:cs typeface="+mn-cs"/>
              <a:sym typeface="+mn-lt"/>
            </a:endParaRPr>
          </a:p>
        </p:txBody>
      </p:sp>
      <p:sp>
        <p:nvSpPr>
          <p:cNvPr id="23" name="Rounded Rectangle 22"/>
          <p:cNvSpPr/>
          <p:nvPr>
            <p:custDataLst>
              <p:tags r:id="rId9"/>
            </p:custDataLst>
          </p:nvPr>
        </p:nvSpPr>
        <p:spPr bwMode="auto">
          <a:xfrm>
            <a:off x="366712" y="4157420"/>
            <a:ext cx="2066925" cy="762000"/>
          </a:xfrm>
          <a:prstGeom prst="roundRect">
            <a:avLst>
              <a:gd name="adj" fmla="val 23542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8575" rIns="0" bIns="2857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MX" sz="1600" b="1" dirty="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Investigación y Desarrollo</a:t>
            </a:r>
            <a:endParaRPr lang="en-US" sz="16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24" name="Rounded Rectangle 23"/>
          <p:cNvSpPr/>
          <p:nvPr>
            <p:custDataLst>
              <p:tags r:id="rId10"/>
            </p:custDataLst>
          </p:nvPr>
        </p:nvSpPr>
        <p:spPr bwMode="auto">
          <a:xfrm>
            <a:off x="3521075" y="4976812"/>
            <a:ext cx="2066925" cy="762000"/>
          </a:xfrm>
          <a:prstGeom prst="roundRect">
            <a:avLst>
              <a:gd name="adj" fmla="val 23542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MX" sz="1600" b="1" dirty="0" smtClean="0">
                <a:latin typeface="+mn-lt"/>
                <a:cs typeface="+mn-cs"/>
                <a:sym typeface="+mn-lt"/>
              </a:rPr>
              <a:t>¿Fortalecer instituciones?</a:t>
            </a:r>
            <a:endParaRPr lang="en-US" sz="1600" b="1" dirty="0">
              <a:latin typeface="+mn-lt"/>
              <a:cs typeface="+mn-cs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559" y="1898975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/>
              <a:t>Aciertos de </a:t>
            </a:r>
          </a:p>
          <a:p>
            <a:pPr algn="ctr"/>
            <a:r>
              <a:rPr lang="es-MX" sz="1600" b="1" dirty="0" smtClean="0"/>
              <a:t>otros países</a:t>
            </a:r>
            <a:endParaRPr lang="es-MX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75032" y="1898975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/>
              <a:t>Situación en </a:t>
            </a:r>
          </a:p>
          <a:p>
            <a:pPr algn="ctr"/>
            <a:r>
              <a:rPr lang="es-MX" sz="1600" b="1" dirty="0" smtClean="0"/>
              <a:t>México</a:t>
            </a:r>
            <a:endParaRPr lang="es-MX" sz="1600" b="1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201883" y="5783287"/>
            <a:ext cx="5510151" cy="332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Isosceles Triangle 46"/>
          <p:cNvSpPr/>
          <p:nvPr/>
        </p:nvSpPr>
        <p:spPr bwMode="auto">
          <a:xfrm>
            <a:off x="2541317" y="6121725"/>
            <a:ext cx="688769" cy="65908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62498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00" y="194427"/>
            <a:ext cx="7102681" cy="792163"/>
          </a:xfrm>
        </p:spPr>
        <p:txBody>
          <a:bodyPr/>
          <a:lstStyle/>
          <a:p>
            <a:pPr eaLnBrk="1" hangingPunct="1"/>
            <a:r>
              <a:rPr lang="es-MX" sz="2800" dirty="0" smtClean="0"/>
              <a:t>Conclusiones</a:t>
            </a:r>
            <a:endParaRPr lang="es-MX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8585" y="1704934"/>
            <a:ext cx="8583536" cy="420897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s-MX" sz="105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000" dirty="0" smtClean="0"/>
              <a:t>Mercado Global</a:t>
            </a:r>
          </a:p>
          <a:p>
            <a:pPr marL="442913" lvl="1" indent="-147638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2000" dirty="0" smtClean="0"/>
              <a:t>	</a:t>
            </a:r>
            <a:r>
              <a:rPr lang="es-MX" sz="1600" dirty="0" smtClean="0"/>
              <a:t>Señales mixtas, sobrecapacidad, volatilidad en materia prima y márgenes contraídos de la industria</a:t>
            </a:r>
            <a:endParaRPr lang="es-MX" sz="20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000" dirty="0" smtClean="0"/>
              <a:t>Energía</a:t>
            </a:r>
          </a:p>
          <a:p>
            <a:pPr marL="457200" indent="-14288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1600" dirty="0" smtClean="0"/>
              <a:t>Garantizar suministro de gas y electricidad a precios competitivos…sustentabilidad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s-MX" sz="2000" dirty="0" smtClean="0"/>
              <a:t>Comercio Exterior</a:t>
            </a:r>
          </a:p>
          <a:p>
            <a:pPr marL="44291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1600" dirty="0" smtClean="0"/>
              <a:t>Apertura comercial inteligente, mayor apertura y controles sectoriales balanceados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s-MX" sz="2000" dirty="0" smtClean="0"/>
              <a:t>Política Industrial</a:t>
            </a:r>
          </a:p>
          <a:p>
            <a:pPr marL="457200" indent="-14288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1600" dirty="0" smtClean="0"/>
              <a:t>Fortalecimiento de cadenas productivas e industrias estratégicas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32012" y="1503353"/>
            <a:ext cx="8693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32012" y="6099868"/>
            <a:ext cx="8693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21538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00" y="194427"/>
            <a:ext cx="7102681" cy="792163"/>
          </a:xfrm>
        </p:spPr>
        <p:txBody>
          <a:bodyPr/>
          <a:lstStyle/>
          <a:p>
            <a:pPr eaLnBrk="1" hangingPunct="1"/>
            <a:r>
              <a:rPr lang="es-MX" sz="2800" dirty="0" smtClean="0"/>
              <a:t>Mensajes clave para el día de hoy</a:t>
            </a:r>
            <a:endParaRPr lang="es-MX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461" y="1550559"/>
            <a:ext cx="8324250" cy="4860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dirty="0" smtClean="0"/>
              <a:t>ArcelorMittal Hoy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endParaRPr lang="es-MX" sz="1050" dirty="0" smtClean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dirty="0" smtClean="0"/>
              <a:t>Mercado Global</a:t>
            </a:r>
          </a:p>
          <a:p>
            <a:pPr marL="442913" lvl="1" indent="-147638">
              <a:spcBef>
                <a:spcPts val="300"/>
              </a:spcBef>
              <a:spcAft>
                <a:spcPts val="300"/>
              </a:spcAft>
              <a:buNone/>
            </a:pPr>
            <a:r>
              <a:rPr lang="es-MX" dirty="0" smtClean="0"/>
              <a:t>	</a:t>
            </a:r>
            <a:r>
              <a:rPr lang="es-MX" sz="1600" dirty="0" smtClean="0"/>
              <a:t>Señales mixtas entre economías emergentes y desarrolladas, desaceleración en la demanda mundial de acero, sobrecapacidad, volatilidad en materia prima y márgenes contraídos en la industria</a:t>
            </a:r>
            <a:endParaRPr lang="es-MX" dirty="0" smtClean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dirty="0" smtClean="0"/>
              <a:t>Energía</a:t>
            </a:r>
          </a:p>
          <a:p>
            <a:pPr marL="457200" indent="-14288">
              <a:spcBef>
                <a:spcPts val="300"/>
              </a:spcBef>
              <a:spcAft>
                <a:spcPts val="300"/>
              </a:spcAft>
              <a:buNone/>
            </a:pPr>
            <a:r>
              <a:rPr lang="es-MX" sz="1600" dirty="0" smtClean="0"/>
              <a:t>Aprobar una reforma energética que asegure el abasto de energía a precios competitivos, que satisfaga la demanda futura y que brinde certidumbre a inversiones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s-MX" dirty="0" smtClean="0"/>
              <a:t>Comercio Exterior</a:t>
            </a:r>
          </a:p>
          <a:p>
            <a:pPr marL="44291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s-MX" sz="1600" dirty="0" smtClean="0"/>
              <a:t>Lograr una apertura comercial inteligente y en equilibrio que capitalice oportunidades de mercado a través de tratados y que a su vez defienda la posición de la industria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s-MX" dirty="0" smtClean="0"/>
              <a:t>Política Industrial</a:t>
            </a:r>
          </a:p>
          <a:p>
            <a:pPr marL="457200" indent="-14288">
              <a:spcBef>
                <a:spcPts val="300"/>
              </a:spcBef>
              <a:spcAft>
                <a:spcPts val="300"/>
              </a:spcAft>
              <a:buNone/>
            </a:pPr>
            <a:r>
              <a:rPr lang="es-MX" sz="1600" dirty="0" smtClean="0"/>
              <a:t>Impulsar iniciativas del país y del sector que conlleven al fortalecimiento de cadenas productivas e industrias estratégicas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32012" y="1479603"/>
            <a:ext cx="8693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32012" y="6491743"/>
            <a:ext cx="8693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34500" name="think-cell Slide" r:id="rId33" imgW="360" imgH="360" progId="">
              <p:embed/>
            </p:oleObj>
          </a:graphicData>
        </a:graphic>
      </p:graphicFrame>
      <p:sp>
        <p:nvSpPr>
          <p:cNvPr id="48" name="Rectangle 4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356188" cy="400110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kumimoji="0" lang="es-MX" sz="10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ea typeface="MS PGothic"/>
              <a:cs typeface="Arial"/>
              <a:sym typeface="Arial"/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33375" y="1744663"/>
            <a:ext cx="4494213" cy="5616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marL="133350" indent="-133350" defTabSz="674688">
              <a:spcBef>
                <a:spcPct val="50000"/>
              </a:spcBef>
            </a:pPr>
            <a:r>
              <a:rPr lang="es-MX" sz="1400" b="1" dirty="0" smtClean="0">
                <a:ea typeface="Gulim" pitchFamily="34" charset="-127"/>
              </a:rPr>
              <a:t>Principales fabricantes de acero en 2012*</a:t>
            </a:r>
          </a:p>
          <a:p>
            <a:pPr marL="133350" indent="-133350" defTabSz="674688">
              <a:spcBef>
                <a:spcPct val="50000"/>
              </a:spcBef>
            </a:pPr>
            <a:r>
              <a:rPr lang="es-MX" sz="1000" i="1" dirty="0" smtClean="0">
                <a:ea typeface="Gulim" pitchFamily="34" charset="-127"/>
              </a:rPr>
              <a:t>(Producción de </a:t>
            </a:r>
            <a:r>
              <a:rPr lang="es-MX" sz="1050" i="1" dirty="0" smtClean="0">
                <a:ea typeface="Gulim" pitchFamily="34" charset="-127"/>
              </a:rPr>
              <a:t>millones de toneladas de acero crudo)</a:t>
            </a:r>
            <a:endParaRPr lang="es-MX" sz="1100" i="1" dirty="0">
              <a:ea typeface="Gulim" pitchFamily="34" charset="-127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5081588" y="1744663"/>
            <a:ext cx="3808412" cy="765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defTabSz="674688">
              <a:spcBef>
                <a:spcPct val="50000"/>
              </a:spcBef>
            </a:pPr>
            <a:r>
              <a:rPr lang="es-MX" sz="1400" b="1" dirty="0" smtClean="0">
                <a:ea typeface="Gulim" pitchFamily="34" charset="-127"/>
              </a:rPr>
              <a:t>Principales productores de mineral de hierro en 2012*  </a:t>
            </a:r>
          </a:p>
          <a:p>
            <a:pPr defTabSz="674688">
              <a:spcBef>
                <a:spcPct val="50000"/>
              </a:spcBef>
            </a:pPr>
            <a:r>
              <a:rPr lang="es-MX" sz="1050" i="1" dirty="0" smtClean="0">
                <a:ea typeface="Gulim" pitchFamily="34" charset="-127"/>
              </a:rPr>
              <a:t>(Millones de toneladas)</a:t>
            </a:r>
            <a:endParaRPr lang="es-MX" sz="1000" i="1" dirty="0">
              <a:ea typeface="Gulim" pitchFamily="34" charset="-127"/>
            </a:endParaRPr>
          </a:p>
        </p:txBody>
      </p:sp>
      <p:sp>
        <p:nvSpPr>
          <p:cNvPr id="1031" name="Text Box 58"/>
          <p:cNvSpPr txBox="1">
            <a:spLocks noChangeArrowheads="1"/>
          </p:cNvSpPr>
          <p:nvPr/>
        </p:nvSpPr>
        <p:spPr bwMode="auto">
          <a:xfrm>
            <a:off x="228600" y="6642556"/>
            <a:ext cx="8240713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900" dirty="0" smtClean="0"/>
              <a:t>*</a:t>
            </a:r>
            <a:r>
              <a:rPr lang="fr-FR" sz="900" dirty="0" err="1" smtClean="0"/>
              <a:t>Fuente</a:t>
            </a:r>
            <a:r>
              <a:rPr lang="fr-FR" sz="900" dirty="0" smtClean="0"/>
              <a:t>: World </a:t>
            </a:r>
            <a:r>
              <a:rPr lang="fr-FR" sz="900" dirty="0" err="1" smtClean="0"/>
              <a:t>Steel</a:t>
            </a:r>
            <a:r>
              <a:rPr lang="fr-FR" sz="900" dirty="0" smtClean="0"/>
              <a:t> Association y </a:t>
            </a:r>
            <a:r>
              <a:rPr lang="es-MX" sz="900" dirty="0" smtClean="0"/>
              <a:t>Análisis de ArcelorMittal</a:t>
            </a: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1676400" y="5930900"/>
            <a:ext cx="6196940" cy="6223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86939" tIns="43471" rIns="86939" bIns="43471" anchorCtr="1"/>
          <a:lstStyle/>
          <a:p>
            <a:pPr algn="ctr" defTabSz="957263" eaLnBrk="0" hangingPunct="0">
              <a:buClr>
                <a:schemeClr val="tx2"/>
              </a:buClr>
            </a:pPr>
            <a:r>
              <a:rPr lang="es-ES" sz="1400" dirty="0" smtClean="0"/>
              <a:t>Diversificación en la industria del acero (por producto y geografía)  con operaciones mineras en expansión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934200" cy="12454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2800" dirty="0" smtClean="0"/>
              <a:t>Somos el principal productor siderúrgico mundial, con operaciones mineras en expansión</a:t>
            </a:r>
            <a:endParaRPr lang="en-US" sz="2800" dirty="0" smtClean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55599" y="2192337"/>
          <a:ext cx="4410194" cy="2895578"/>
        </p:xfrm>
        <a:graphic>
          <a:graphicData uri="http://schemas.openxmlformats.org/presentationml/2006/ole">
            <p:oleObj spid="_x0000_s234498" name="Chart" r:id="rId34" imgW="4410024" imgH="2895578" progId="MSGraph.Chart.8">
              <p:embed followColorScheme="full"/>
            </p:oleObj>
          </a:graphicData>
        </a:graphic>
      </p:graphicFrame>
      <p:sp>
        <p:nvSpPr>
          <p:cNvPr id="42" name="Rectangle 41"/>
          <p:cNvSpPr/>
          <p:nvPr>
            <p:custDataLst>
              <p:tags r:id="rId3"/>
            </p:custDataLst>
          </p:nvPr>
        </p:nvSpPr>
        <p:spPr bwMode="auto">
          <a:xfrm flipV="1">
            <a:off x="495300" y="5037137"/>
            <a:ext cx="122237" cy="622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D1F6BFDE-A5D2-4AC9-A143-CC1401EA434F}" type="datetime'Ar''cel''''''''''o''''''''''''''rM''''''''''''i''''t''ta''l'''">
              <a:rPr lang="en-US" sz="800" b="1" smtClean="0">
                <a:cs typeface="+mn-cs"/>
              </a:rPr>
              <a:pPr algn="r" eaLnBrk="0" hangingPunct="0"/>
              <a:t>ArcelorMittal</a:t>
            </a:fld>
            <a:endParaRPr kumimoji="0" lang="es-MX" sz="800" b="1" strike="noStrike" cap="none" normalizeH="0" dirty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49" name="Rectangle 48"/>
          <p:cNvSpPr/>
          <p:nvPr>
            <p:custDataLst>
              <p:tags r:id="rId4"/>
            </p:custDataLst>
          </p:nvPr>
        </p:nvSpPr>
        <p:spPr bwMode="auto">
          <a:xfrm flipV="1">
            <a:off x="704850" y="5037137"/>
            <a:ext cx="122237" cy="12493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751AF11A-997B-4324-B5B3-C57439015707}" type="datetime'''''Nipp''o''n ''''Ste''''''el'' ''&amp; Su''mito''''''m''''''''o'">
              <a:rPr lang="en-US" sz="800" b="1" smtClean="0">
                <a:cs typeface="+mn-cs"/>
              </a:rPr>
              <a:pPr algn="r" eaLnBrk="0" hangingPunct="0"/>
              <a:t>Nippon Steel &amp; Sumitomo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51" name="Rectangle 50"/>
          <p:cNvSpPr/>
          <p:nvPr>
            <p:custDataLst>
              <p:tags r:id="rId5"/>
            </p:custDataLst>
          </p:nvPr>
        </p:nvSpPr>
        <p:spPr bwMode="auto">
          <a:xfrm flipV="1">
            <a:off x="914400" y="5037137"/>
            <a:ext cx="122237" cy="2778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EF39DC52-8FA0-4088-8660-FC31F3D17473}" type="datetime'''''''''''''''''''''''''H''''''''''''''''''e''b''''''ei'''''">
              <a:rPr lang="en-US" sz="800" b="1" smtClean="0">
                <a:cs typeface="+mn-cs"/>
              </a:rPr>
              <a:pPr algn="r" eaLnBrk="0" hangingPunct="0"/>
              <a:t>Hebei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52" name="Rectangle 51"/>
          <p:cNvSpPr/>
          <p:nvPr>
            <p:custDataLst>
              <p:tags r:id="rId6"/>
            </p:custDataLst>
          </p:nvPr>
        </p:nvSpPr>
        <p:spPr bwMode="auto">
          <a:xfrm flipV="1">
            <a:off x="1123950" y="5037137"/>
            <a:ext cx="122237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75067DA9-3B44-4087-ACE7-0FAAC3933865}" type="datetime'''Bao''st''''e''''''''''e''''''l'''''''">
              <a:rPr lang="en-US" sz="800" b="1" smtClean="0">
                <a:cs typeface="+mn-cs"/>
              </a:rPr>
              <a:pPr algn="r" eaLnBrk="0" hangingPunct="0"/>
              <a:t>Baosteel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53" name="Rectangle 52"/>
          <p:cNvSpPr/>
          <p:nvPr>
            <p:custDataLst>
              <p:tags r:id="rId7"/>
            </p:custDataLst>
          </p:nvPr>
        </p:nvSpPr>
        <p:spPr bwMode="auto">
          <a:xfrm flipV="1">
            <a:off x="1333500" y="5037137"/>
            <a:ext cx="122237" cy="368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A2EE2310-733E-462B-8F75-5979EB15F08C}" type="datetime'''''''''PO''''''''''''SC''''''''''''O'''''''">
              <a:rPr lang="en-US" sz="800" b="1" smtClean="0">
                <a:cs typeface="+mn-cs"/>
              </a:rPr>
              <a:pPr algn="r" eaLnBrk="0" hangingPunct="0"/>
              <a:t>POSCO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54" name="Rectangle 53"/>
          <p:cNvSpPr/>
          <p:nvPr>
            <p:custDataLst>
              <p:tags r:id="rId8"/>
            </p:custDataLst>
          </p:nvPr>
        </p:nvSpPr>
        <p:spPr bwMode="auto">
          <a:xfrm flipV="1">
            <a:off x="1543050" y="5037137"/>
            <a:ext cx="122237" cy="3381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5D34B804-9BD2-4118-A7D2-376EFF4C7375}" type="datetime'''''W''''uh''''''''a''''''''''''''''n'''''''">
              <a:rPr lang="en-US" sz="800" b="1" smtClean="0">
                <a:cs typeface="+mn-cs"/>
              </a:rPr>
              <a:pPr algn="r" eaLnBrk="0" hangingPunct="0"/>
              <a:t>Wuhan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55" name="Rectangle 54"/>
          <p:cNvSpPr/>
          <p:nvPr>
            <p:custDataLst>
              <p:tags r:id="rId9"/>
            </p:custDataLst>
          </p:nvPr>
        </p:nvSpPr>
        <p:spPr bwMode="auto">
          <a:xfrm flipV="1">
            <a:off x="1752600" y="5037137"/>
            <a:ext cx="122237" cy="4302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52124507-B7A5-4DD9-8E37-9092F0F705A7}" type="datetime'''''''''''''S''''''''''ha''''''g''''''a''''''n''g'''''''''''">
              <a:rPr lang="en-US" sz="800" b="1" smtClean="0">
                <a:cs typeface="+mn-cs"/>
              </a:rPr>
              <a:pPr algn="r" eaLnBrk="0" hangingPunct="0"/>
              <a:t>Shagang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56" name="Rectangle 55"/>
          <p:cNvSpPr/>
          <p:nvPr>
            <p:custDataLst>
              <p:tags r:id="rId10"/>
            </p:custDataLst>
          </p:nvPr>
        </p:nvSpPr>
        <p:spPr bwMode="auto">
          <a:xfrm flipV="1">
            <a:off x="1962150" y="5037137"/>
            <a:ext cx="122237" cy="496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4F7FAFEE-29CE-4A7E-8BE2-060992C08A0B}" type="datetime'''''''''Sh''''''''o''ug''''''''''a''''''''''''''n''g'''''''">
              <a:rPr lang="en-US" sz="800" b="1" smtClean="0">
                <a:cs typeface="+mn-cs"/>
              </a:rPr>
              <a:pPr algn="r" eaLnBrk="0" hangingPunct="0"/>
              <a:t>Shougang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57" name="Rectangle 56"/>
          <p:cNvSpPr/>
          <p:nvPr>
            <p:custDataLst>
              <p:tags r:id="rId11"/>
            </p:custDataLst>
          </p:nvPr>
        </p:nvSpPr>
        <p:spPr bwMode="auto">
          <a:xfrm flipV="1">
            <a:off x="2171700" y="5037137"/>
            <a:ext cx="122237" cy="187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8AF1B8D4-1EC5-4DB3-9D9C-9587F7E6C0B2}" type="datetime'''''''''''''J''''''''''''''''F''''''''E'''''">
              <a:rPr lang="en-US" sz="800" b="1" smtClean="0">
                <a:cs typeface="+mn-cs"/>
              </a:rPr>
              <a:pPr algn="r" eaLnBrk="0" hangingPunct="0"/>
              <a:t>JFE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58" name="Rectangle 57"/>
          <p:cNvSpPr/>
          <p:nvPr>
            <p:custDataLst>
              <p:tags r:id="rId12"/>
            </p:custDataLst>
          </p:nvPr>
        </p:nvSpPr>
        <p:spPr bwMode="auto">
          <a:xfrm flipV="1">
            <a:off x="2386012" y="5037137"/>
            <a:ext cx="122237" cy="368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4B3712D2-A08B-497F-ADBC-5F07AD9B4BDD}" type="datetime'''A''''''''''''''''''''nst''''''''e''el'''">
              <a:rPr lang="en-US" sz="800" b="1" smtClean="0">
                <a:cs typeface="+mn-cs"/>
              </a:rPr>
              <a:pPr algn="r" eaLnBrk="0" hangingPunct="0"/>
              <a:t>Ansteel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59" name="Rectangle 58"/>
          <p:cNvSpPr/>
          <p:nvPr>
            <p:custDataLst>
              <p:tags r:id="rId13"/>
            </p:custDataLst>
          </p:nvPr>
        </p:nvSpPr>
        <p:spPr bwMode="auto">
          <a:xfrm flipV="1">
            <a:off x="2600325" y="5037137"/>
            <a:ext cx="122237" cy="496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C4951C62-6E26-4B76-874C-3BAFBF66367F}" type="datetime'''Sh''''''''''''an''''''''''''d''o''''n''''''g'''''''''''''">
              <a:rPr lang="en-US" sz="800" b="1" smtClean="0">
                <a:cs typeface="+mn-cs"/>
              </a:rPr>
              <a:pPr algn="r" eaLnBrk="0" hangingPunct="0"/>
              <a:t>Shandong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60" name="Rectangle 59"/>
          <p:cNvSpPr/>
          <p:nvPr>
            <p:custDataLst>
              <p:tags r:id="rId14"/>
            </p:custDataLst>
          </p:nvPr>
        </p:nvSpPr>
        <p:spPr bwMode="auto">
          <a:xfrm flipV="1">
            <a:off x="2809875" y="5037137"/>
            <a:ext cx="122237" cy="482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B9409707-0310-49F2-8896-E3B61B8ABEBE}" type="datetime'''''''''''''''T''''''''a''''''t''''a'''' ''''S''''teel'">
              <a:rPr lang="en-US" sz="800" b="1" smtClean="0">
                <a:cs typeface="+mn-cs"/>
              </a:rPr>
              <a:pPr algn="r" eaLnBrk="0" hangingPunct="0"/>
              <a:t>Tata Steel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78" name="Rectangle 77"/>
          <p:cNvSpPr/>
          <p:nvPr>
            <p:custDataLst>
              <p:tags r:id="rId15"/>
            </p:custDataLst>
          </p:nvPr>
        </p:nvSpPr>
        <p:spPr bwMode="auto">
          <a:xfrm flipV="1">
            <a:off x="3019425" y="5037137"/>
            <a:ext cx="122237" cy="500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AD207052-5B42-4768-A695-B7FE88BFBE15}" type="datetime'''''U''.'''''''''' ''''''S.'''' S''''t''e''e''l'''''''''''''">
              <a:rPr lang="en-US" sz="800" b="1" smtClean="0">
                <a:cs typeface="+mn-cs"/>
              </a:rPr>
              <a:pPr algn="r" eaLnBrk="0" hangingPunct="0"/>
              <a:t>U. S. Steel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79" name="Rectangle 78"/>
          <p:cNvSpPr/>
          <p:nvPr>
            <p:custDataLst>
              <p:tags r:id="rId16"/>
            </p:custDataLst>
          </p:nvPr>
        </p:nvSpPr>
        <p:spPr bwMode="auto">
          <a:xfrm flipV="1">
            <a:off x="3228975" y="5037137"/>
            <a:ext cx="122237" cy="2936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DB227454-4AA6-4C8A-95D1-5650E5F334AD}" type="datetime'''''N''''''''''''''u''''''''''''''''c''''o''''''r'">
              <a:rPr lang="en-US" sz="800" b="1" smtClean="0">
                <a:cs typeface="+mn-cs"/>
              </a:rPr>
              <a:pPr algn="r" eaLnBrk="0" hangingPunct="0"/>
              <a:t>Nucor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0" name="Rectangle 79"/>
          <p:cNvSpPr/>
          <p:nvPr>
            <p:custDataLst>
              <p:tags r:id="rId17"/>
            </p:custDataLst>
          </p:nvPr>
        </p:nvSpPr>
        <p:spPr bwMode="auto">
          <a:xfrm flipV="1">
            <a:off x="3438525" y="5037137"/>
            <a:ext cx="122237" cy="35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4CAD58E0-418D-4C57-A534-20E0F1810384}" type="datetime'''''''''Ge''''''''rd''''''''''''''''''''''a''u'''''''''">
              <a:rPr lang="en-US" sz="800" b="1" smtClean="0">
                <a:cs typeface="+mn-cs"/>
              </a:rPr>
              <a:pPr algn="r" eaLnBrk="0" hangingPunct="0"/>
              <a:t>Gerdau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1" name="Rectangle 80"/>
          <p:cNvSpPr/>
          <p:nvPr>
            <p:custDataLst>
              <p:tags r:id="rId18"/>
            </p:custDataLst>
          </p:nvPr>
        </p:nvSpPr>
        <p:spPr bwMode="auto">
          <a:xfrm flipV="1">
            <a:off x="3648075" y="5037137"/>
            <a:ext cx="122237" cy="498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2E740DFB-F84E-4F0F-ACBA-9DE7BB16FFBC}" type="datetime'''''''''''''Ma''''a''n''''''s''''''''ha''''''''''''''n'''''">
              <a:rPr lang="en-US" sz="800" b="1" smtClean="0">
                <a:cs typeface="+mn-cs"/>
              </a:rPr>
              <a:pPr algn="r" eaLnBrk="0" hangingPunct="0"/>
              <a:t>Maanshan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2" name="Rectangle 81"/>
          <p:cNvSpPr/>
          <p:nvPr>
            <p:custDataLst>
              <p:tags r:id="rId19"/>
            </p:custDataLst>
          </p:nvPr>
        </p:nvSpPr>
        <p:spPr bwMode="auto">
          <a:xfrm flipV="1">
            <a:off x="3857625" y="5037137"/>
            <a:ext cx="122237" cy="6746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14A32364-CCA6-4507-86B6-D5066474E9AD}" type="datetime'''Hy''un''''d''''''ai'' ''''S''''te''''''e''''l'''''''''''">
              <a:rPr lang="en-US" sz="800" b="1" smtClean="0">
                <a:cs typeface="+mn-cs"/>
              </a:rPr>
              <a:pPr algn="r" eaLnBrk="0" hangingPunct="0"/>
              <a:t>Hyundai Steel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3" name="Rectangle 82"/>
          <p:cNvSpPr/>
          <p:nvPr>
            <p:custDataLst>
              <p:tags r:id="rId20"/>
            </p:custDataLst>
          </p:nvPr>
        </p:nvSpPr>
        <p:spPr bwMode="auto">
          <a:xfrm flipV="1">
            <a:off x="4067175" y="5037137"/>
            <a:ext cx="122237" cy="242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4EDDD454-D38E-47C8-A39C-2BAD6A172871}" type="datetime'''''''''''''R''''I''''''''''V''''''A'''''''''''''''''''''">
              <a:rPr lang="en-US" sz="800" b="1" smtClean="0">
                <a:cs typeface="+mn-cs"/>
              </a:rPr>
              <a:pPr algn="r" eaLnBrk="0" hangingPunct="0"/>
              <a:t>RIVA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4" name="Rectangle 83"/>
          <p:cNvSpPr/>
          <p:nvPr>
            <p:custDataLst>
              <p:tags r:id="rId21"/>
            </p:custDataLst>
          </p:nvPr>
        </p:nvSpPr>
        <p:spPr bwMode="auto">
          <a:xfrm flipV="1">
            <a:off x="4276725" y="5037137"/>
            <a:ext cx="122237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F1AB1E3E-5D00-400B-9C0C-6DBC27B53A99}" type="datetime'''''''Evr''''''''''''''''''''''a''''''''z'''''''''">
              <a:rPr lang="en-US" sz="800" b="1" smtClean="0">
                <a:cs typeface="+mn-cs"/>
              </a:rPr>
              <a:pPr algn="r" eaLnBrk="0" hangingPunct="0"/>
              <a:t>Evraz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5" name="Rectangle 84"/>
          <p:cNvSpPr/>
          <p:nvPr>
            <p:custDataLst>
              <p:tags r:id="rId22"/>
            </p:custDataLst>
          </p:nvPr>
        </p:nvSpPr>
        <p:spPr bwMode="auto">
          <a:xfrm flipV="1">
            <a:off x="4486275" y="5037137"/>
            <a:ext cx="122237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3FA06A06-341B-4493-B085-589C8AB9787D}" type="datetime'''''''''S''e''v''e''''''''''''''''''r''''''s''''''ta''l'''''">
              <a:rPr lang="en-US" sz="800" b="1" smtClean="0">
                <a:cs typeface="+mn-cs"/>
              </a:rPr>
              <a:pPr algn="r" eaLnBrk="0" hangingPunct="0"/>
              <a:t>Severstal</a:t>
            </a:fld>
            <a:endParaRPr kumimoji="0" lang="es-MX" sz="8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/>
        </p:nvGraphicFramePr>
        <p:xfrm>
          <a:off x="5143500" y="2324100"/>
          <a:ext cx="3600471" cy="2733617"/>
        </p:xfrm>
        <a:graphic>
          <a:graphicData uri="http://schemas.openxmlformats.org/presentationml/2006/ole">
            <p:oleObj spid="_x0000_s234499" name="Chart" r:id="rId35" imgW="3600471" imgH="2733617" progId="MSGraph.Chart.8">
              <p:embed followColorScheme="full"/>
            </p:oleObj>
          </a:graphicData>
        </a:graphic>
      </p:graphicFrame>
      <p:sp>
        <p:nvSpPr>
          <p:cNvPr id="124" name="Rectangle 123"/>
          <p:cNvSpPr/>
          <p:nvPr>
            <p:custDataLst>
              <p:tags r:id="rId23"/>
            </p:custDataLst>
          </p:nvPr>
        </p:nvSpPr>
        <p:spPr bwMode="auto">
          <a:xfrm flipV="1">
            <a:off x="8378825" y="5045075"/>
            <a:ext cx="122237" cy="34448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 anchorCtr="0">
            <a:noAutofit/>
          </a:bodyPr>
          <a:lstStyle/>
          <a:p>
            <a:pPr algn="r"/>
            <a:fld id="{D27AB6B1-C080-4B00-81F7-FFDF73ADECD8}" type="datetime'''''''''''E''V''''''''''R''''''''A''''''Z'''''''''">
              <a:rPr lang="en-US" sz="800" b="1" smtClean="0">
                <a:solidFill>
                  <a:schemeClr val="tx1"/>
                </a:solidFill>
              </a:rPr>
              <a:pPr algn="r"/>
              <a:t>EVRAZ</a:t>
            </a:fld>
            <a:endParaRPr lang="es-MX" sz="8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3" name="Rectangle 122"/>
          <p:cNvSpPr/>
          <p:nvPr>
            <p:custDataLst>
              <p:tags r:id="rId24"/>
            </p:custDataLst>
          </p:nvPr>
        </p:nvSpPr>
        <p:spPr bwMode="auto">
          <a:xfrm flipV="1">
            <a:off x="7954962" y="5045075"/>
            <a:ext cx="122237" cy="4699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 anchorCtr="0">
            <a:noAutofit/>
          </a:bodyPr>
          <a:lstStyle/>
          <a:p>
            <a:pPr algn="r"/>
            <a:fld id="{5C6D7319-0C58-4521-A9BC-35B2359744AA}" type="datetime'''''''Me''''t''''''''''''''''''''''''''i''''''''nv''es''t'''">
              <a:rPr lang="en-US" sz="800" b="1" smtClean="0">
                <a:solidFill>
                  <a:schemeClr val="tx1"/>
                </a:solidFill>
              </a:rPr>
              <a:pPr algn="r"/>
              <a:t>Metinvest</a:t>
            </a:fld>
            <a:endParaRPr lang="es-MX" sz="8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2" name="Rectangle 121"/>
          <p:cNvSpPr/>
          <p:nvPr>
            <p:custDataLst>
              <p:tags r:id="rId25"/>
            </p:custDataLst>
          </p:nvPr>
        </p:nvSpPr>
        <p:spPr bwMode="auto">
          <a:xfrm flipV="1">
            <a:off x="7531100" y="5045075"/>
            <a:ext cx="122237" cy="2873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 anchorCtr="0">
            <a:noAutofit/>
          </a:bodyPr>
          <a:lstStyle/>
          <a:p>
            <a:pPr algn="r"/>
            <a:fld id="{DADE1A7F-E719-4713-BD02-2408B1D62441}" type="datetime'''A''''''''''''''n''''''''''''gl''''''o'''''''''''''''">
              <a:rPr lang="en-US" sz="800" b="1" smtClean="0">
                <a:solidFill>
                  <a:schemeClr val="tx1"/>
                </a:solidFill>
              </a:rPr>
              <a:pPr algn="r"/>
              <a:t>Anglo</a:t>
            </a:fld>
            <a:endParaRPr lang="es-MX" sz="8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1" name="Rectangle 120"/>
          <p:cNvSpPr/>
          <p:nvPr>
            <p:custDataLst>
              <p:tags r:id="rId26"/>
            </p:custDataLst>
          </p:nvPr>
        </p:nvSpPr>
        <p:spPr bwMode="auto">
          <a:xfrm flipV="1">
            <a:off x="6683375" y="5045075"/>
            <a:ext cx="122237" cy="4873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 anchorCtr="0">
            <a:noAutofit/>
          </a:bodyPr>
          <a:lstStyle/>
          <a:p>
            <a:pPr algn="r"/>
            <a:fld id="{E74BF94C-47C5-4411-8D69-58F109E839B9}" type="datetime'''''Fo''''''''r''''''''''''''''''t''e''''''s''''''cu''e'''">
              <a:rPr lang="en-US" sz="800" b="1" smtClean="0">
                <a:solidFill>
                  <a:schemeClr val="tx1"/>
                </a:solidFill>
              </a:rPr>
              <a:pPr algn="r"/>
              <a:t>Fortescue</a:t>
            </a:fld>
            <a:endParaRPr lang="es-MX" sz="8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0" name="Rectangle 109"/>
          <p:cNvSpPr/>
          <p:nvPr>
            <p:custDataLst>
              <p:tags r:id="rId27"/>
            </p:custDataLst>
          </p:nvPr>
        </p:nvSpPr>
        <p:spPr bwMode="auto">
          <a:xfrm flipV="1">
            <a:off x="6259512" y="5045075"/>
            <a:ext cx="122237" cy="21431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 anchorCtr="0">
            <a:noAutofit/>
          </a:bodyPr>
          <a:lstStyle/>
          <a:p>
            <a:pPr algn="r"/>
            <a:fld id="{D16FAC67-84F3-48AF-A9CF-74F34319CD59}" type="datetime'''''''''''''''''''''''B''''''''''''''HP'''">
              <a:rPr lang="en-US" sz="800" b="1" smtClean="0">
                <a:solidFill>
                  <a:schemeClr val="tx1"/>
                </a:solidFill>
              </a:rPr>
              <a:pPr algn="r"/>
              <a:t>BHP</a:t>
            </a:fld>
            <a:endParaRPr lang="es-MX" sz="8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6" name="Rectangle 105"/>
          <p:cNvSpPr/>
          <p:nvPr>
            <p:custDataLst>
              <p:tags r:id="rId28"/>
            </p:custDataLst>
          </p:nvPr>
        </p:nvSpPr>
        <p:spPr bwMode="auto">
          <a:xfrm flipV="1">
            <a:off x="5835650" y="5045075"/>
            <a:ext cx="122237" cy="16351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 anchorCtr="0">
            <a:noAutofit/>
          </a:bodyPr>
          <a:lstStyle/>
          <a:p>
            <a:pPr algn="r"/>
            <a:fld id="{4BBC82AC-8E49-4698-A478-C793D9BEA1FF}" type="datetime'''''''''''R''''''i''''''''''''''''''''o'''''''''''''''">
              <a:rPr lang="en-US" sz="800" b="1" smtClean="0">
                <a:solidFill>
                  <a:schemeClr val="tx1"/>
                </a:solidFill>
              </a:rPr>
              <a:pPr algn="r"/>
              <a:t>Rio</a:t>
            </a:fld>
            <a:endParaRPr lang="es-MX" sz="8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2" name="Rectangle 101"/>
          <p:cNvSpPr/>
          <p:nvPr>
            <p:custDataLst>
              <p:tags r:id="rId29"/>
            </p:custDataLst>
          </p:nvPr>
        </p:nvSpPr>
        <p:spPr bwMode="auto">
          <a:xfrm flipV="1">
            <a:off x="5411787" y="5045075"/>
            <a:ext cx="122237" cy="2111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 anchorCtr="0">
            <a:noAutofit/>
          </a:bodyPr>
          <a:lstStyle/>
          <a:p>
            <a:pPr algn="r"/>
            <a:fld id="{2F7E480B-CCFC-445D-B2A1-2C05E3384D43}" type="datetime'''''V''''''''al''''''''''''''''''''''''''''''''''''e'''''''">
              <a:rPr lang="en-US" sz="800" b="1" smtClean="0">
                <a:solidFill>
                  <a:schemeClr val="tx1"/>
                </a:solidFill>
              </a:rPr>
              <a:pPr algn="r"/>
              <a:t>Vale</a:t>
            </a:fld>
            <a:endParaRPr lang="es-MX" sz="8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1" name="Rectangle 110"/>
          <p:cNvSpPr/>
          <p:nvPr>
            <p:custDataLst>
              <p:tags r:id="rId30"/>
            </p:custDataLst>
          </p:nvPr>
        </p:nvSpPr>
        <p:spPr bwMode="auto">
          <a:xfrm flipV="1">
            <a:off x="7107237" y="5045075"/>
            <a:ext cx="122237" cy="622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69FF4159-A592-4795-A832-FC92B879334E}" type="datetime'''A''rc''''''''''''''''e''l''''o''''''rMit''''''''''''''ta''l'">
              <a:rPr lang="en-US" sz="800" b="1" smtClean="0">
                <a:cs typeface="+mn-cs"/>
              </a:rPr>
              <a:pPr algn="r" eaLnBrk="0" hangingPunct="0"/>
              <a:t>ArcelorMittal</a:t>
            </a:fld>
            <a:endParaRPr kumimoji="0" lang="es-MX" sz="800" b="1" strike="noStrike" cap="none" normalizeH="0" dirty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cxnSp>
        <p:nvCxnSpPr>
          <p:cNvPr id="43" name="471 Conector recto"/>
          <p:cNvCxnSpPr/>
          <p:nvPr/>
        </p:nvCxnSpPr>
        <p:spPr>
          <a:xfrm>
            <a:off x="457200" y="1981200"/>
            <a:ext cx="41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71 Conector recto"/>
          <p:cNvCxnSpPr/>
          <p:nvPr/>
        </p:nvCxnSpPr>
        <p:spPr>
          <a:xfrm>
            <a:off x="5116200" y="1981200"/>
            <a:ext cx="38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" name="Object 572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35529" name="think-cell Slide" r:id="rId38" imgW="360" imgH="360" progId="">
              <p:embed/>
            </p:oleObj>
          </a:graphicData>
        </a:graphic>
      </p:graphicFrame>
      <p:sp>
        <p:nvSpPr>
          <p:cNvPr id="508" name="Rectangle 50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356188" cy="400110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kumimoji="0" lang="es-MX" sz="10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1" y="228600"/>
            <a:ext cx="7086600" cy="893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600" dirty="0" smtClean="0"/>
              <a:t>Nuestra red industrial y comercial se enfoca en la sustentabilidad y crecimiento del mercado</a:t>
            </a:r>
          </a:p>
        </p:txBody>
      </p:sp>
      <p:sp>
        <p:nvSpPr>
          <p:cNvPr id="2056" name="Text Box 3"/>
          <p:cNvSpPr txBox="1">
            <a:spLocks noChangeArrowheads="1"/>
          </p:cNvSpPr>
          <p:nvPr/>
        </p:nvSpPr>
        <p:spPr bwMode="auto">
          <a:xfrm>
            <a:off x="152400" y="6477000"/>
            <a:ext cx="868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es-MX" sz="900" dirty="0" smtClean="0"/>
              <a:t>* Latinoamérica incluye a México en posición de mercado por región</a:t>
            </a:r>
          </a:p>
          <a:p>
            <a:pPr marL="174625" indent="-174625"/>
            <a:r>
              <a:rPr lang="es-MX" sz="900" dirty="0" smtClean="0"/>
              <a:t>** Ubicación geográfica de empleados (Empleados de tiempo completo). México ubicado en Norteamérica</a:t>
            </a:r>
            <a:endParaRPr lang="es-MX" sz="900" dirty="0"/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201612" y="1689100"/>
            <a:ext cx="4979988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1538"/>
            <a:r>
              <a:rPr lang="es-MX" sz="1400" b="1" dirty="0" smtClean="0">
                <a:ea typeface="Gulim" pitchFamily="34" charset="-127"/>
              </a:rPr>
              <a:t>Posición de mercado por región</a:t>
            </a:r>
            <a:endParaRPr lang="es-MX" sz="1400" b="1" dirty="0">
              <a:ea typeface="Gulim" pitchFamily="34" charset="-127"/>
            </a:endParaRPr>
          </a:p>
        </p:txBody>
      </p:sp>
      <p:grpSp>
        <p:nvGrpSpPr>
          <p:cNvPr id="2" name="481 Grupo"/>
          <p:cNvGrpSpPr>
            <a:grpSpLocks/>
          </p:cNvGrpSpPr>
          <p:nvPr/>
        </p:nvGrpSpPr>
        <p:grpSpPr bwMode="auto">
          <a:xfrm>
            <a:off x="236538" y="2286000"/>
            <a:ext cx="4640262" cy="2962275"/>
            <a:chOff x="160707" y="2238376"/>
            <a:chExt cx="5173663" cy="286226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60707" y="2238376"/>
              <a:ext cx="5173663" cy="2862263"/>
              <a:chOff x="138" y="1410"/>
              <a:chExt cx="3259" cy="1803"/>
            </a:xfrm>
          </p:grpSpPr>
          <p:sp>
            <p:nvSpPr>
              <p:cNvPr id="2064" name="Freeform 6"/>
              <p:cNvSpPr>
                <a:spLocks/>
              </p:cNvSpPr>
              <p:nvPr/>
            </p:nvSpPr>
            <p:spPr bwMode="ltGray">
              <a:xfrm>
                <a:off x="2867" y="2475"/>
                <a:ext cx="3" cy="2"/>
              </a:xfrm>
              <a:custGeom>
                <a:avLst/>
                <a:gdLst>
                  <a:gd name="T0" fmla="*/ 1 w 5"/>
                  <a:gd name="T1" fmla="*/ 1 h 3"/>
                  <a:gd name="T2" fmla="*/ 0 w 5"/>
                  <a:gd name="T3" fmla="*/ 1 h 3"/>
                  <a:gd name="T4" fmla="*/ 0 w 5"/>
                  <a:gd name="T5" fmla="*/ 0 h 3"/>
                  <a:gd name="T6" fmla="*/ 1 w 5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5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65" name="Freeform 7"/>
              <p:cNvSpPr>
                <a:spLocks/>
              </p:cNvSpPr>
              <p:nvPr/>
            </p:nvSpPr>
            <p:spPr bwMode="ltGray">
              <a:xfrm>
                <a:off x="2926" y="2436"/>
                <a:ext cx="114" cy="112"/>
              </a:xfrm>
              <a:custGeom>
                <a:avLst/>
                <a:gdLst>
                  <a:gd name="T0" fmla="*/ 62 w 133"/>
                  <a:gd name="T1" fmla="*/ 28 h 127"/>
                  <a:gd name="T2" fmla="*/ 56 w 133"/>
                  <a:gd name="T3" fmla="*/ 28 h 127"/>
                  <a:gd name="T4" fmla="*/ 55 w 133"/>
                  <a:gd name="T5" fmla="*/ 28 h 127"/>
                  <a:gd name="T6" fmla="*/ 53 w 133"/>
                  <a:gd name="T7" fmla="*/ 38 h 127"/>
                  <a:gd name="T8" fmla="*/ 54 w 133"/>
                  <a:gd name="T9" fmla="*/ 38 h 127"/>
                  <a:gd name="T10" fmla="*/ 52 w 133"/>
                  <a:gd name="T11" fmla="*/ 43 h 127"/>
                  <a:gd name="T12" fmla="*/ 48 w 133"/>
                  <a:gd name="T13" fmla="*/ 44 h 127"/>
                  <a:gd name="T14" fmla="*/ 45 w 133"/>
                  <a:gd name="T15" fmla="*/ 49 h 127"/>
                  <a:gd name="T16" fmla="*/ 46 w 133"/>
                  <a:gd name="T17" fmla="*/ 54 h 127"/>
                  <a:gd name="T18" fmla="*/ 47 w 133"/>
                  <a:gd name="T19" fmla="*/ 54 h 127"/>
                  <a:gd name="T20" fmla="*/ 45 w 133"/>
                  <a:gd name="T21" fmla="*/ 56 h 127"/>
                  <a:gd name="T22" fmla="*/ 44 w 133"/>
                  <a:gd name="T23" fmla="*/ 59 h 127"/>
                  <a:gd name="T24" fmla="*/ 43 w 133"/>
                  <a:gd name="T25" fmla="*/ 64 h 127"/>
                  <a:gd name="T26" fmla="*/ 33 w 133"/>
                  <a:gd name="T27" fmla="*/ 68 h 127"/>
                  <a:gd name="T28" fmla="*/ 33 w 133"/>
                  <a:gd name="T29" fmla="*/ 63 h 127"/>
                  <a:gd name="T30" fmla="*/ 33 w 133"/>
                  <a:gd name="T31" fmla="*/ 62 h 127"/>
                  <a:gd name="T32" fmla="*/ 28 w 133"/>
                  <a:gd name="T33" fmla="*/ 62 h 127"/>
                  <a:gd name="T34" fmla="*/ 24 w 133"/>
                  <a:gd name="T35" fmla="*/ 60 h 127"/>
                  <a:gd name="T36" fmla="*/ 21 w 133"/>
                  <a:gd name="T37" fmla="*/ 62 h 127"/>
                  <a:gd name="T38" fmla="*/ 17 w 133"/>
                  <a:gd name="T39" fmla="*/ 63 h 127"/>
                  <a:gd name="T40" fmla="*/ 17 w 133"/>
                  <a:gd name="T41" fmla="*/ 59 h 127"/>
                  <a:gd name="T42" fmla="*/ 11 w 133"/>
                  <a:gd name="T43" fmla="*/ 60 h 127"/>
                  <a:gd name="T44" fmla="*/ 11 w 133"/>
                  <a:gd name="T45" fmla="*/ 59 h 127"/>
                  <a:gd name="T46" fmla="*/ 9 w 133"/>
                  <a:gd name="T47" fmla="*/ 60 h 127"/>
                  <a:gd name="T48" fmla="*/ 7 w 133"/>
                  <a:gd name="T49" fmla="*/ 59 h 127"/>
                  <a:gd name="T50" fmla="*/ 6 w 133"/>
                  <a:gd name="T51" fmla="*/ 50 h 127"/>
                  <a:gd name="T52" fmla="*/ 6 w 133"/>
                  <a:gd name="T53" fmla="*/ 43 h 127"/>
                  <a:gd name="T54" fmla="*/ 3 w 133"/>
                  <a:gd name="T55" fmla="*/ 41 h 127"/>
                  <a:gd name="T56" fmla="*/ 3 w 133"/>
                  <a:gd name="T57" fmla="*/ 41 h 127"/>
                  <a:gd name="T58" fmla="*/ 2 w 133"/>
                  <a:gd name="T59" fmla="*/ 38 h 127"/>
                  <a:gd name="T60" fmla="*/ 3 w 133"/>
                  <a:gd name="T61" fmla="*/ 34 h 127"/>
                  <a:gd name="T62" fmla="*/ 0 w 133"/>
                  <a:gd name="T63" fmla="*/ 28 h 127"/>
                  <a:gd name="T64" fmla="*/ 3 w 133"/>
                  <a:gd name="T65" fmla="*/ 23 h 127"/>
                  <a:gd name="T66" fmla="*/ 1 w 133"/>
                  <a:gd name="T67" fmla="*/ 25 h 127"/>
                  <a:gd name="T68" fmla="*/ 3 w 133"/>
                  <a:gd name="T69" fmla="*/ 19 h 127"/>
                  <a:gd name="T70" fmla="*/ 6 w 133"/>
                  <a:gd name="T71" fmla="*/ 23 h 127"/>
                  <a:gd name="T72" fmla="*/ 11 w 133"/>
                  <a:gd name="T73" fmla="*/ 28 h 127"/>
                  <a:gd name="T74" fmla="*/ 20 w 133"/>
                  <a:gd name="T75" fmla="*/ 26 h 127"/>
                  <a:gd name="T76" fmla="*/ 21 w 133"/>
                  <a:gd name="T77" fmla="*/ 23 h 127"/>
                  <a:gd name="T78" fmla="*/ 30 w 133"/>
                  <a:gd name="T79" fmla="*/ 25 h 127"/>
                  <a:gd name="T80" fmla="*/ 34 w 133"/>
                  <a:gd name="T81" fmla="*/ 23 h 127"/>
                  <a:gd name="T82" fmla="*/ 38 w 133"/>
                  <a:gd name="T83" fmla="*/ 16 h 127"/>
                  <a:gd name="T84" fmla="*/ 39 w 133"/>
                  <a:gd name="T85" fmla="*/ 11 h 127"/>
                  <a:gd name="T86" fmla="*/ 40 w 133"/>
                  <a:gd name="T87" fmla="*/ 6 h 127"/>
                  <a:gd name="T88" fmla="*/ 42 w 133"/>
                  <a:gd name="T89" fmla="*/ 0 h 127"/>
                  <a:gd name="T90" fmla="*/ 47 w 133"/>
                  <a:gd name="T91" fmla="*/ 1 h 127"/>
                  <a:gd name="T92" fmla="*/ 53 w 133"/>
                  <a:gd name="T93" fmla="*/ 2 h 127"/>
                  <a:gd name="T94" fmla="*/ 52 w 133"/>
                  <a:gd name="T95" fmla="*/ 4 h 127"/>
                  <a:gd name="T96" fmla="*/ 52 w 133"/>
                  <a:gd name="T97" fmla="*/ 4 h 127"/>
                  <a:gd name="T98" fmla="*/ 54 w 133"/>
                  <a:gd name="T99" fmla="*/ 6 h 127"/>
                  <a:gd name="T100" fmla="*/ 52 w 133"/>
                  <a:gd name="T101" fmla="*/ 6 h 127"/>
                  <a:gd name="T102" fmla="*/ 51 w 133"/>
                  <a:gd name="T103" fmla="*/ 6 h 127"/>
                  <a:gd name="T104" fmla="*/ 51 w 133"/>
                  <a:gd name="T105" fmla="*/ 9 h 127"/>
                  <a:gd name="T106" fmla="*/ 56 w 133"/>
                  <a:gd name="T107" fmla="*/ 17 h 127"/>
                  <a:gd name="T108" fmla="*/ 55 w 133"/>
                  <a:gd name="T109" fmla="*/ 20 h 127"/>
                  <a:gd name="T110" fmla="*/ 59 w 133"/>
                  <a:gd name="T111" fmla="*/ 23 h 127"/>
                  <a:gd name="T112" fmla="*/ 62 w 133"/>
                  <a:gd name="T113" fmla="*/ 28 h 1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3"/>
                  <a:gd name="T172" fmla="*/ 0 h 127"/>
                  <a:gd name="T173" fmla="*/ 133 w 133"/>
                  <a:gd name="T174" fmla="*/ 127 h 1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3" h="127">
                    <a:moveTo>
                      <a:pt x="133" y="53"/>
                    </a:moveTo>
                    <a:lnTo>
                      <a:pt x="121" y="52"/>
                    </a:lnTo>
                    <a:lnTo>
                      <a:pt x="120" y="52"/>
                    </a:lnTo>
                    <a:lnTo>
                      <a:pt x="114" y="71"/>
                    </a:lnTo>
                    <a:lnTo>
                      <a:pt x="115" y="72"/>
                    </a:lnTo>
                    <a:lnTo>
                      <a:pt x="113" y="79"/>
                    </a:lnTo>
                    <a:lnTo>
                      <a:pt x="104" y="84"/>
                    </a:lnTo>
                    <a:lnTo>
                      <a:pt x="98" y="92"/>
                    </a:lnTo>
                    <a:lnTo>
                      <a:pt x="99" y="100"/>
                    </a:lnTo>
                    <a:lnTo>
                      <a:pt x="102" y="100"/>
                    </a:lnTo>
                    <a:lnTo>
                      <a:pt x="98" y="104"/>
                    </a:lnTo>
                    <a:lnTo>
                      <a:pt x="96" y="110"/>
                    </a:lnTo>
                    <a:lnTo>
                      <a:pt x="92" y="121"/>
                    </a:lnTo>
                    <a:lnTo>
                      <a:pt x="74" y="127"/>
                    </a:lnTo>
                    <a:lnTo>
                      <a:pt x="73" y="119"/>
                    </a:lnTo>
                    <a:lnTo>
                      <a:pt x="69" y="116"/>
                    </a:lnTo>
                    <a:lnTo>
                      <a:pt x="61" y="116"/>
                    </a:lnTo>
                    <a:lnTo>
                      <a:pt x="53" y="112"/>
                    </a:lnTo>
                    <a:lnTo>
                      <a:pt x="45" y="116"/>
                    </a:lnTo>
                    <a:lnTo>
                      <a:pt x="37" y="118"/>
                    </a:lnTo>
                    <a:lnTo>
                      <a:pt x="36" y="110"/>
                    </a:lnTo>
                    <a:lnTo>
                      <a:pt x="24" y="112"/>
                    </a:lnTo>
                    <a:lnTo>
                      <a:pt x="25" y="110"/>
                    </a:lnTo>
                    <a:lnTo>
                      <a:pt x="21" y="112"/>
                    </a:lnTo>
                    <a:lnTo>
                      <a:pt x="15" y="110"/>
                    </a:lnTo>
                    <a:lnTo>
                      <a:pt x="13" y="95"/>
                    </a:lnTo>
                    <a:lnTo>
                      <a:pt x="13" y="83"/>
                    </a:lnTo>
                    <a:lnTo>
                      <a:pt x="5" y="77"/>
                    </a:lnTo>
                    <a:lnTo>
                      <a:pt x="6" y="76"/>
                    </a:lnTo>
                    <a:lnTo>
                      <a:pt x="2" y="70"/>
                    </a:lnTo>
                    <a:lnTo>
                      <a:pt x="3" y="65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1" y="46"/>
                    </a:lnTo>
                    <a:lnTo>
                      <a:pt x="8" y="35"/>
                    </a:lnTo>
                    <a:lnTo>
                      <a:pt x="12" y="44"/>
                    </a:lnTo>
                    <a:lnTo>
                      <a:pt x="25" y="53"/>
                    </a:lnTo>
                    <a:lnTo>
                      <a:pt x="42" y="48"/>
                    </a:lnTo>
                    <a:lnTo>
                      <a:pt x="47" y="42"/>
                    </a:lnTo>
                    <a:lnTo>
                      <a:pt x="65" y="47"/>
                    </a:lnTo>
                    <a:lnTo>
                      <a:pt x="75" y="42"/>
                    </a:lnTo>
                    <a:lnTo>
                      <a:pt x="81" y="29"/>
                    </a:lnTo>
                    <a:lnTo>
                      <a:pt x="85" y="22"/>
                    </a:lnTo>
                    <a:lnTo>
                      <a:pt x="87" y="11"/>
                    </a:lnTo>
                    <a:lnTo>
                      <a:pt x="91" y="0"/>
                    </a:lnTo>
                    <a:lnTo>
                      <a:pt x="102" y="1"/>
                    </a:lnTo>
                    <a:lnTo>
                      <a:pt x="114" y="2"/>
                    </a:lnTo>
                    <a:lnTo>
                      <a:pt x="113" y="5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3" y="11"/>
                    </a:lnTo>
                    <a:lnTo>
                      <a:pt x="109" y="11"/>
                    </a:lnTo>
                    <a:lnTo>
                      <a:pt x="111" y="17"/>
                    </a:lnTo>
                    <a:lnTo>
                      <a:pt x="121" y="32"/>
                    </a:lnTo>
                    <a:lnTo>
                      <a:pt x="119" y="37"/>
                    </a:lnTo>
                    <a:lnTo>
                      <a:pt x="126" y="44"/>
                    </a:lnTo>
                    <a:lnTo>
                      <a:pt x="133" y="5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66" name="Freeform 8"/>
              <p:cNvSpPr>
                <a:spLocks/>
              </p:cNvSpPr>
              <p:nvPr/>
            </p:nvSpPr>
            <p:spPr bwMode="ltGray">
              <a:xfrm>
                <a:off x="2769" y="2420"/>
                <a:ext cx="125" cy="151"/>
              </a:xfrm>
              <a:custGeom>
                <a:avLst/>
                <a:gdLst>
                  <a:gd name="T0" fmla="*/ 68 w 146"/>
                  <a:gd name="T1" fmla="*/ 67 h 173"/>
                  <a:gd name="T2" fmla="*/ 67 w 146"/>
                  <a:gd name="T3" fmla="*/ 68 h 173"/>
                  <a:gd name="T4" fmla="*/ 66 w 146"/>
                  <a:gd name="T5" fmla="*/ 78 h 173"/>
                  <a:gd name="T6" fmla="*/ 65 w 146"/>
                  <a:gd name="T7" fmla="*/ 87 h 173"/>
                  <a:gd name="T8" fmla="*/ 62 w 146"/>
                  <a:gd name="T9" fmla="*/ 85 h 173"/>
                  <a:gd name="T10" fmla="*/ 62 w 146"/>
                  <a:gd name="T11" fmla="*/ 86 h 173"/>
                  <a:gd name="T12" fmla="*/ 58 w 146"/>
                  <a:gd name="T13" fmla="*/ 86 h 173"/>
                  <a:gd name="T14" fmla="*/ 58 w 146"/>
                  <a:gd name="T15" fmla="*/ 87 h 173"/>
                  <a:gd name="T16" fmla="*/ 53 w 146"/>
                  <a:gd name="T17" fmla="*/ 81 h 173"/>
                  <a:gd name="T18" fmla="*/ 50 w 146"/>
                  <a:gd name="T19" fmla="*/ 77 h 173"/>
                  <a:gd name="T20" fmla="*/ 46 w 146"/>
                  <a:gd name="T21" fmla="*/ 73 h 173"/>
                  <a:gd name="T22" fmla="*/ 43 w 146"/>
                  <a:gd name="T23" fmla="*/ 70 h 173"/>
                  <a:gd name="T24" fmla="*/ 39 w 146"/>
                  <a:gd name="T25" fmla="*/ 65 h 173"/>
                  <a:gd name="T26" fmla="*/ 37 w 146"/>
                  <a:gd name="T27" fmla="*/ 60 h 173"/>
                  <a:gd name="T28" fmla="*/ 33 w 146"/>
                  <a:gd name="T29" fmla="*/ 52 h 173"/>
                  <a:gd name="T30" fmla="*/ 33 w 146"/>
                  <a:gd name="T31" fmla="*/ 52 h 173"/>
                  <a:gd name="T32" fmla="*/ 30 w 146"/>
                  <a:gd name="T33" fmla="*/ 45 h 173"/>
                  <a:gd name="T34" fmla="*/ 27 w 146"/>
                  <a:gd name="T35" fmla="*/ 40 h 173"/>
                  <a:gd name="T36" fmla="*/ 24 w 146"/>
                  <a:gd name="T37" fmla="*/ 36 h 173"/>
                  <a:gd name="T38" fmla="*/ 23 w 146"/>
                  <a:gd name="T39" fmla="*/ 30 h 173"/>
                  <a:gd name="T40" fmla="*/ 18 w 146"/>
                  <a:gd name="T41" fmla="*/ 25 h 173"/>
                  <a:gd name="T42" fmla="*/ 14 w 146"/>
                  <a:gd name="T43" fmla="*/ 18 h 173"/>
                  <a:gd name="T44" fmla="*/ 9 w 146"/>
                  <a:gd name="T45" fmla="*/ 14 h 173"/>
                  <a:gd name="T46" fmla="*/ 4 w 146"/>
                  <a:gd name="T47" fmla="*/ 9 h 173"/>
                  <a:gd name="T48" fmla="*/ 0 w 146"/>
                  <a:gd name="T49" fmla="*/ 0 h 173"/>
                  <a:gd name="T50" fmla="*/ 4 w 146"/>
                  <a:gd name="T51" fmla="*/ 1 h 173"/>
                  <a:gd name="T52" fmla="*/ 9 w 146"/>
                  <a:gd name="T53" fmla="*/ 3 h 173"/>
                  <a:gd name="T54" fmla="*/ 14 w 146"/>
                  <a:gd name="T55" fmla="*/ 3 h 173"/>
                  <a:gd name="T56" fmla="*/ 20 w 146"/>
                  <a:gd name="T57" fmla="*/ 10 h 173"/>
                  <a:gd name="T58" fmla="*/ 20 w 146"/>
                  <a:gd name="T59" fmla="*/ 11 h 173"/>
                  <a:gd name="T60" fmla="*/ 25 w 146"/>
                  <a:gd name="T61" fmla="*/ 17 h 173"/>
                  <a:gd name="T62" fmla="*/ 31 w 146"/>
                  <a:gd name="T63" fmla="*/ 22 h 173"/>
                  <a:gd name="T64" fmla="*/ 36 w 146"/>
                  <a:gd name="T65" fmla="*/ 27 h 173"/>
                  <a:gd name="T66" fmla="*/ 36 w 146"/>
                  <a:gd name="T67" fmla="*/ 25 h 173"/>
                  <a:gd name="T68" fmla="*/ 41 w 146"/>
                  <a:gd name="T69" fmla="*/ 30 h 173"/>
                  <a:gd name="T70" fmla="*/ 44 w 146"/>
                  <a:gd name="T71" fmla="*/ 34 h 173"/>
                  <a:gd name="T72" fmla="*/ 50 w 146"/>
                  <a:gd name="T73" fmla="*/ 39 h 173"/>
                  <a:gd name="T74" fmla="*/ 50 w 146"/>
                  <a:gd name="T75" fmla="*/ 39 h 173"/>
                  <a:gd name="T76" fmla="*/ 54 w 146"/>
                  <a:gd name="T77" fmla="*/ 43 h 173"/>
                  <a:gd name="T78" fmla="*/ 52 w 146"/>
                  <a:gd name="T79" fmla="*/ 45 h 173"/>
                  <a:gd name="T80" fmla="*/ 52 w 146"/>
                  <a:gd name="T81" fmla="*/ 45 h 173"/>
                  <a:gd name="T82" fmla="*/ 51 w 146"/>
                  <a:gd name="T83" fmla="*/ 46 h 173"/>
                  <a:gd name="T84" fmla="*/ 53 w 146"/>
                  <a:gd name="T85" fmla="*/ 50 h 173"/>
                  <a:gd name="T86" fmla="*/ 58 w 146"/>
                  <a:gd name="T87" fmla="*/ 51 h 173"/>
                  <a:gd name="T88" fmla="*/ 58 w 146"/>
                  <a:gd name="T89" fmla="*/ 56 h 173"/>
                  <a:gd name="T90" fmla="*/ 58 w 146"/>
                  <a:gd name="T91" fmla="*/ 58 h 173"/>
                  <a:gd name="T92" fmla="*/ 58 w 146"/>
                  <a:gd name="T93" fmla="*/ 61 h 173"/>
                  <a:gd name="T94" fmla="*/ 64 w 146"/>
                  <a:gd name="T95" fmla="*/ 61 h 173"/>
                  <a:gd name="T96" fmla="*/ 68 w 146"/>
                  <a:gd name="T97" fmla="*/ 67 h 1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6"/>
                  <a:gd name="T148" fmla="*/ 0 h 173"/>
                  <a:gd name="T149" fmla="*/ 146 w 146"/>
                  <a:gd name="T150" fmla="*/ 173 h 1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6" h="173">
                    <a:moveTo>
                      <a:pt x="146" y="133"/>
                    </a:moveTo>
                    <a:lnTo>
                      <a:pt x="145" y="134"/>
                    </a:lnTo>
                    <a:lnTo>
                      <a:pt x="144" y="154"/>
                    </a:lnTo>
                    <a:lnTo>
                      <a:pt x="141" y="173"/>
                    </a:lnTo>
                    <a:lnTo>
                      <a:pt x="134" y="167"/>
                    </a:lnTo>
                    <a:lnTo>
                      <a:pt x="133" y="170"/>
                    </a:lnTo>
                    <a:lnTo>
                      <a:pt x="127" y="168"/>
                    </a:lnTo>
                    <a:lnTo>
                      <a:pt x="127" y="173"/>
                    </a:lnTo>
                    <a:lnTo>
                      <a:pt x="114" y="160"/>
                    </a:lnTo>
                    <a:lnTo>
                      <a:pt x="107" y="152"/>
                    </a:lnTo>
                    <a:lnTo>
                      <a:pt x="99" y="144"/>
                    </a:lnTo>
                    <a:lnTo>
                      <a:pt x="92" y="137"/>
                    </a:lnTo>
                    <a:lnTo>
                      <a:pt x="85" y="130"/>
                    </a:lnTo>
                    <a:lnTo>
                      <a:pt x="79" y="118"/>
                    </a:lnTo>
                    <a:lnTo>
                      <a:pt x="74" y="104"/>
                    </a:lnTo>
                    <a:lnTo>
                      <a:pt x="72" y="103"/>
                    </a:lnTo>
                    <a:lnTo>
                      <a:pt x="65" y="91"/>
                    </a:lnTo>
                    <a:lnTo>
                      <a:pt x="57" y="80"/>
                    </a:lnTo>
                    <a:lnTo>
                      <a:pt x="53" y="71"/>
                    </a:lnTo>
                    <a:lnTo>
                      <a:pt x="49" y="60"/>
                    </a:lnTo>
                    <a:lnTo>
                      <a:pt x="38" y="49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9" y="4"/>
                    </a:lnTo>
                    <a:lnTo>
                      <a:pt x="30" y="5"/>
                    </a:lnTo>
                    <a:lnTo>
                      <a:pt x="42" y="19"/>
                    </a:lnTo>
                    <a:lnTo>
                      <a:pt x="43" y="23"/>
                    </a:lnTo>
                    <a:lnTo>
                      <a:pt x="55" y="34"/>
                    </a:lnTo>
                    <a:lnTo>
                      <a:pt x="67" y="44"/>
                    </a:lnTo>
                    <a:lnTo>
                      <a:pt x="78" y="54"/>
                    </a:lnTo>
                    <a:lnTo>
                      <a:pt x="77" y="49"/>
                    </a:lnTo>
                    <a:lnTo>
                      <a:pt x="89" y="59"/>
                    </a:lnTo>
                    <a:lnTo>
                      <a:pt x="95" y="67"/>
                    </a:lnTo>
                    <a:lnTo>
                      <a:pt x="108" y="76"/>
                    </a:lnTo>
                    <a:lnTo>
                      <a:pt x="109" y="77"/>
                    </a:lnTo>
                    <a:lnTo>
                      <a:pt x="117" y="84"/>
                    </a:lnTo>
                    <a:lnTo>
                      <a:pt x="113" y="88"/>
                    </a:lnTo>
                    <a:lnTo>
                      <a:pt x="113" y="90"/>
                    </a:lnTo>
                    <a:lnTo>
                      <a:pt x="111" y="92"/>
                    </a:lnTo>
                    <a:lnTo>
                      <a:pt x="114" y="97"/>
                    </a:lnTo>
                    <a:lnTo>
                      <a:pt x="125" y="100"/>
                    </a:lnTo>
                    <a:lnTo>
                      <a:pt x="126" y="110"/>
                    </a:lnTo>
                    <a:lnTo>
                      <a:pt x="129" y="114"/>
                    </a:lnTo>
                    <a:lnTo>
                      <a:pt x="129" y="120"/>
                    </a:lnTo>
                    <a:lnTo>
                      <a:pt x="140" y="120"/>
                    </a:lnTo>
                    <a:lnTo>
                      <a:pt x="146" y="13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67" name="Freeform 9"/>
              <p:cNvSpPr>
                <a:spLocks/>
              </p:cNvSpPr>
              <p:nvPr/>
            </p:nvSpPr>
            <p:spPr bwMode="ltGray">
              <a:xfrm>
                <a:off x="3178" y="2498"/>
                <a:ext cx="109" cy="116"/>
              </a:xfrm>
              <a:custGeom>
                <a:avLst/>
                <a:gdLst>
                  <a:gd name="T0" fmla="*/ 39 w 131"/>
                  <a:gd name="T1" fmla="*/ 59 h 132"/>
                  <a:gd name="T2" fmla="*/ 41 w 131"/>
                  <a:gd name="T3" fmla="*/ 61 h 132"/>
                  <a:gd name="T4" fmla="*/ 47 w 131"/>
                  <a:gd name="T5" fmla="*/ 65 h 132"/>
                  <a:gd name="T6" fmla="*/ 50 w 131"/>
                  <a:gd name="T7" fmla="*/ 62 h 132"/>
                  <a:gd name="T8" fmla="*/ 52 w 131"/>
                  <a:gd name="T9" fmla="*/ 49 h 132"/>
                  <a:gd name="T10" fmla="*/ 52 w 131"/>
                  <a:gd name="T11" fmla="*/ 36 h 132"/>
                  <a:gd name="T12" fmla="*/ 52 w 131"/>
                  <a:gd name="T13" fmla="*/ 24 h 132"/>
                  <a:gd name="T14" fmla="*/ 49 w 131"/>
                  <a:gd name="T15" fmla="*/ 16 h 132"/>
                  <a:gd name="T16" fmla="*/ 36 w 131"/>
                  <a:gd name="T17" fmla="*/ 9 h 132"/>
                  <a:gd name="T18" fmla="*/ 27 w 131"/>
                  <a:gd name="T19" fmla="*/ 16 h 132"/>
                  <a:gd name="T20" fmla="*/ 19 w 131"/>
                  <a:gd name="T21" fmla="*/ 21 h 132"/>
                  <a:gd name="T22" fmla="*/ 17 w 131"/>
                  <a:gd name="T23" fmla="*/ 19 h 132"/>
                  <a:gd name="T24" fmla="*/ 15 w 131"/>
                  <a:gd name="T25" fmla="*/ 7 h 132"/>
                  <a:gd name="T26" fmla="*/ 10 w 131"/>
                  <a:gd name="T27" fmla="*/ 2 h 132"/>
                  <a:gd name="T28" fmla="*/ 2 w 131"/>
                  <a:gd name="T29" fmla="*/ 4 h 132"/>
                  <a:gd name="T30" fmla="*/ 4 w 131"/>
                  <a:gd name="T31" fmla="*/ 10 h 132"/>
                  <a:gd name="T32" fmla="*/ 10 w 131"/>
                  <a:gd name="T33" fmla="*/ 15 h 132"/>
                  <a:gd name="T34" fmla="*/ 14 w 131"/>
                  <a:gd name="T35" fmla="*/ 16 h 132"/>
                  <a:gd name="T36" fmla="*/ 12 w 131"/>
                  <a:gd name="T37" fmla="*/ 17 h 132"/>
                  <a:gd name="T38" fmla="*/ 7 w 131"/>
                  <a:gd name="T39" fmla="*/ 18 h 132"/>
                  <a:gd name="T40" fmla="*/ 9 w 131"/>
                  <a:gd name="T41" fmla="*/ 25 h 132"/>
                  <a:gd name="T42" fmla="*/ 11 w 131"/>
                  <a:gd name="T43" fmla="*/ 29 h 132"/>
                  <a:gd name="T44" fmla="*/ 13 w 131"/>
                  <a:gd name="T45" fmla="*/ 25 h 132"/>
                  <a:gd name="T46" fmla="*/ 18 w 131"/>
                  <a:gd name="T47" fmla="*/ 28 h 132"/>
                  <a:gd name="T48" fmla="*/ 22 w 131"/>
                  <a:gd name="T49" fmla="*/ 32 h 132"/>
                  <a:gd name="T50" fmla="*/ 31 w 131"/>
                  <a:gd name="T51" fmla="*/ 36 h 132"/>
                  <a:gd name="T52" fmla="*/ 37 w 131"/>
                  <a:gd name="T53" fmla="*/ 41 h 132"/>
                  <a:gd name="T54" fmla="*/ 41 w 131"/>
                  <a:gd name="T55" fmla="*/ 53 h 132"/>
                  <a:gd name="T56" fmla="*/ 42 w 131"/>
                  <a:gd name="T57" fmla="*/ 54 h 132"/>
                  <a:gd name="T58" fmla="*/ 39 w 131"/>
                  <a:gd name="T59" fmla="*/ 56 h 132"/>
                  <a:gd name="T60" fmla="*/ 32 w 131"/>
                  <a:gd name="T61" fmla="*/ 63 h 132"/>
                  <a:gd name="T62" fmla="*/ 39 w 131"/>
                  <a:gd name="T63" fmla="*/ 58 h 1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1"/>
                  <a:gd name="T97" fmla="*/ 0 h 132"/>
                  <a:gd name="T98" fmla="*/ 131 w 131"/>
                  <a:gd name="T99" fmla="*/ 132 h 1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1" h="132">
                    <a:moveTo>
                      <a:pt x="100" y="110"/>
                    </a:moveTo>
                    <a:lnTo>
                      <a:pt x="100" y="112"/>
                    </a:lnTo>
                    <a:lnTo>
                      <a:pt x="99" y="119"/>
                    </a:lnTo>
                    <a:lnTo>
                      <a:pt x="102" y="116"/>
                    </a:lnTo>
                    <a:lnTo>
                      <a:pt x="114" y="115"/>
                    </a:lnTo>
                    <a:lnTo>
                      <a:pt x="118" y="124"/>
                    </a:lnTo>
                    <a:lnTo>
                      <a:pt x="125" y="132"/>
                    </a:lnTo>
                    <a:lnTo>
                      <a:pt x="126" y="120"/>
                    </a:lnTo>
                    <a:lnTo>
                      <a:pt x="127" y="108"/>
                    </a:lnTo>
                    <a:lnTo>
                      <a:pt x="129" y="95"/>
                    </a:lnTo>
                    <a:lnTo>
                      <a:pt x="129" y="83"/>
                    </a:lnTo>
                    <a:lnTo>
                      <a:pt x="130" y="71"/>
                    </a:lnTo>
                    <a:lnTo>
                      <a:pt x="131" y="58"/>
                    </a:lnTo>
                    <a:lnTo>
                      <a:pt x="131" y="46"/>
                    </a:lnTo>
                    <a:lnTo>
                      <a:pt x="131" y="34"/>
                    </a:lnTo>
                    <a:lnTo>
                      <a:pt x="123" y="31"/>
                    </a:lnTo>
                    <a:lnTo>
                      <a:pt x="106" y="24"/>
                    </a:lnTo>
                    <a:lnTo>
                      <a:pt x="90" y="16"/>
                    </a:lnTo>
                    <a:lnTo>
                      <a:pt x="81" y="24"/>
                    </a:lnTo>
                    <a:lnTo>
                      <a:pt x="69" y="31"/>
                    </a:lnTo>
                    <a:lnTo>
                      <a:pt x="54" y="44"/>
                    </a:lnTo>
                    <a:lnTo>
                      <a:pt x="49" y="40"/>
                    </a:lnTo>
                    <a:lnTo>
                      <a:pt x="45" y="32"/>
                    </a:lnTo>
                    <a:lnTo>
                      <a:pt x="43" y="36"/>
                    </a:lnTo>
                    <a:lnTo>
                      <a:pt x="40" y="19"/>
                    </a:lnTo>
                    <a:lnTo>
                      <a:pt x="40" y="12"/>
                    </a:lnTo>
                    <a:lnTo>
                      <a:pt x="39" y="5"/>
                    </a:lnTo>
                    <a:lnTo>
                      <a:pt x="27" y="2"/>
                    </a:lnTo>
                    <a:lnTo>
                      <a:pt x="15" y="0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10" y="19"/>
                    </a:lnTo>
                    <a:lnTo>
                      <a:pt x="17" y="29"/>
                    </a:lnTo>
                    <a:lnTo>
                      <a:pt x="27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29" y="32"/>
                    </a:lnTo>
                    <a:lnTo>
                      <a:pt x="17" y="35"/>
                    </a:lnTo>
                    <a:lnTo>
                      <a:pt x="11" y="38"/>
                    </a:lnTo>
                    <a:lnTo>
                      <a:pt x="23" y="48"/>
                    </a:lnTo>
                    <a:lnTo>
                      <a:pt x="22" y="54"/>
                    </a:lnTo>
                    <a:lnTo>
                      <a:pt x="28" y="55"/>
                    </a:lnTo>
                    <a:lnTo>
                      <a:pt x="36" y="41"/>
                    </a:lnTo>
                    <a:lnTo>
                      <a:pt x="34" y="49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9"/>
                    </a:lnTo>
                    <a:lnTo>
                      <a:pt x="58" y="62"/>
                    </a:lnTo>
                    <a:lnTo>
                      <a:pt x="67" y="66"/>
                    </a:lnTo>
                    <a:lnTo>
                      <a:pt x="77" y="70"/>
                    </a:lnTo>
                    <a:lnTo>
                      <a:pt x="87" y="73"/>
                    </a:lnTo>
                    <a:lnTo>
                      <a:pt x="93" y="80"/>
                    </a:lnTo>
                    <a:lnTo>
                      <a:pt x="99" y="97"/>
                    </a:lnTo>
                    <a:lnTo>
                      <a:pt x="102" y="100"/>
                    </a:lnTo>
                    <a:lnTo>
                      <a:pt x="96" y="100"/>
                    </a:lnTo>
                    <a:lnTo>
                      <a:pt x="103" y="103"/>
                    </a:lnTo>
                    <a:lnTo>
                      <a:pt x="97" y="103"/>
                    </a:lnTo>
                    <a:lnTo>
                      <a:pt x="99" y="108"/>
                    </a:lnTo>
                    <a:lnTo>
                      <a:pt x="90" y="107"/>
                    </a:lnTo>
                    <a:lnTo>
                      <a:pt x="82" y="121"/>
                    </a:lnTo>
                    <a:lnTo>
                      <a:pt x="94" y="119"/>
                    </a:lnTo>
                    <a:lnTo>
                      <a:pt x="100" y="11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68" name="Freeform 10"/>
              <p:cNvSpPr>
                <a:spLocks/>
              </p:cNvSpPr>
              <p:nvPr/>
            </p:nvSpPr>
            <p:spPr bwMode="ltGray">
              <a:xfrm>
                <a:off x="3038" y="2470"/>
                <a:ext cx="72" cy="98"/>
              </a:xfrm>
              <a:custGeom>
                <a:avLst/>
                <a:gdLst>
                  <a:gd name="T0" fmla="*/ 37 w 85"/>
                  <a:gd name="T1" fmla="*/ 2 h 110"/>
                  <a:gd name="T2" fmla="*/ 36 w 85"/>
                  <a:gd name="T3" fmla="*/ 0 h 110"/>
                  <a:gd name="T4" fmla="*/ 30 w 85"/>
                  <a:gd name="T5" fmla="*/ 7 h 110"/>
                  <a:gd name="T6" fmla="*/ 21 w 85"/>
                  <a:gd name="T7" fmla="*/ 4 h 110"/>
                  <a:gd name="T8" fmla="*/ 15 w 85"/>
                  <a:gd name="T9" fmla="*/ 4 h 110"/>
                  <a:gd name="T10" fmla="*/ 12 w 85"/>
                  <a:gd name="T11" fmla="*/ 4 h 110"/>
                  <a:gd name="T12" fmla="*/ 9 w 85"/>
                  <a:gd name="T13" fmla="*/ 8 h 110"/>
                  <a:gd name="T14" fmla="*/ 8 w 85"/>
                  <a:gd name="T15" fmla="*/ 7 h 110"/>
                  <a:gd name="T16" fmla="*/ 5 w 85"/>
                  <a:gd name="T17" fmla="*/ 14 h 110"/>
                  <a:gd name="T18" fmla="*/ 6 w 85"/>
                  <a:gd name="T19" fmla="*/ 21 h 110"/>
                  <a:gd name="T20" fmla="*/ 5 w 85"/>
                  <a:gd name="T21" fmla="*/ 20 h 110"/>
                  <a:gd name="T22" fmla="*/ 3 w 85"/>
                  <a:gd name="T23" fmla="*/ 29 h 110"/>
                  <a:gd name="T24" fmla="*/ 0 w 85"/>
                  <a:gd name="T25" fmla="*/ 37 h 110"/>
                  <a:gd name="T26" fmla="*/ 1 w 85"/>
                  <a:gd name="T27" fmla="*/ 44 h 110"/>
                  <a:gd name="T28" fmla="*/ 3 w 85"/>
                  <a:gd name="T29" fmla="*/ 45 h 110"/>
                  <a:gd name="T30" fmla="*/ 3 w 85"/>
                  <a:gd name="T31" fmla="*/ 51 h 110"/>
                  <a:gd name="T32" fmla="*/ 3 w 85"/>
                  <a:gd name="T33" fmla="*/ 57 h 110"/>
                  <a:gd name="T34" fmla="*/ 3 w 85"/>
                  <a:gd name="T35" fmla="*/ 61 h 110"/>
                  <a:gd name="T36" fmla="*/ 8 w 85"/>
                  <a:gd name="T37" fmla="*/ 61 h 110"/>
                  <a:gd name="T38" fmla="*/ 8 w 85"/>
                  <a:gd name="T39" fmla="*/ 50 h 110"/>
                  <a:gd name="T40" fmla="*/ 8 w 85"/>
                  <a:gd name="T41" fmla="*/ 40 h 110"/>
                  <a:gd name="T42" fmla="*/ 12 w 85"/>
                  <a:gd name="T43" fmla="*/ 37 h 110"/>
                  <a:gd name="T44" fmla="*/ 12 w 85"/>
                  <a:gd name="T45" fmla="*/ 42 h 110"/>
                  <a:gd name="T46" fmla="*/ 13 w 85"/>
                  <a:gd name="T47" fmla="*/ 45 h 110"/>
                  <a:gd name="T48" fmla="*/ 15 w 85"/>
                  <a:gd name="T49" fmla="*/ 49 h 110"/>
                  <a:gd name="T50" fmla="*/ 16 w 85"/>
                  <a:gd name="T51" fmla="*/ 54 h 110"/>
                  <a:gd name="T52" fmla="*/ 18 w 85"/>
                  <a:gd name="T53" fmla="*/ 54 h 110"/>
                  <a:gd name="T54" fmla="*/ 21 w 85"/>
                  <a:gd name="T55" fmla="*/ 51 h 110"/>
                  <a:gd name="T56" fmla="*/ 23 w 85"/>
                  <a:gd name="T57" fmla="*/ 49 h 110"/>
                  <a:gd name="T58" fmla="*/ 19 w 85"/>
                  <a:gd name="T59" fmla="*/ 43 h 110"/>
                  <a:gd name="T60" fmla="*/ 21 w 85"/>
                  <a:gd name="T61" fmla="*/ 41 h 110"/>
                  <a:gd name="T62" fmla="*/ 17 w 85"/>
                  <a:gd name="T63" fmla="*/ 35 h 110"/>
                  <a:gd name="T64" fmla="*/ 14 w 85"/>
                  <a:gd name="T65" fmla="*/ 29 h 110"/>
                  <a:gd name="T66" fmla="*/ 16 w 85"/>
                  <a:gd name="T67" fmla="*/ 29 h 110"/>
                  <a:gd name="T68" fmla="*/ 21 w 85"/>
                  <a:gd name="T69" fmla="*/ 26 h 110"/>
                  <a:gd name="T70" fmla="*/ 25 w 85"/>
                  <a:gd name="T71" fmla="*/ 21 h 110"/>
                  <a:gd name="T72" fmla="*/ 26 w 85"/>
                  <a:gd name="T73" fmla="*/ 21 h 110"/>
                  <a:gd name="T74" fmla="*/ 25 w 85"/>
                  <a:gd name="T75" fmla="*/ 18 h 110"/>
                  <a:gd name="T76" fmla="*/ 24 w 85"/>
                  <a:gd name="T77" fmla="*/ 20 h 110"/>
                  <a:gd name="T78" fmla="*/ 16 w 85"/>
                  <a:gd name="T79" fmla="*/ 21 h 110"/>
                  <a:gd name="T80" fmla="*/ 12 w 85"/>
                  <a:gd name="T81" fmla="*/ 26 h 110"/>
                  <a:gd name="T82" fmla="*/ 7 w 85"/>
                  <a:gd name="T83" fmla="*/ 18 h 110"/>
                  <a:gd name="T84" fmla="*/ 8 w 85"/>
                  <a:gd name="T85" fmla="*/ 10 h 110"/>
                  <a:gd name="T86" fmla="*/ 17 w 85"/>
                  <a:gd name="T87" fmla="*/ 11 h 110"/>
                  <a:gd name="T88" fmla="*/ 25 w 85"/>
                  <a:gd name="T89" fmla="*/ 11 h 110"/>
                  <a:gd name="T90" fmla="*/ 34 w 85"/>
                  <a:gd name="T91" fmla="*/ 10 h 110"/>
                  <a:gd name="T92" fmla="*/ 37 w 85"/>
                  <a:gd name="T93" fmla="*/ 2 h 1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10"/>
                  <a:gd name="T143" fmla="*/ 85 w 85"/>
                  <a:gd name="T144" fmla="*/ 110 h 1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10">
                    <a:moveTo>
                      <a:pt x="85" y="2"/>
                    </a:moveTo>
                    <a:lnTo>
                      <a:pt x="81" y="0"/>
                    </a:lnTo>
                    <a:lnTo>
                      <a:pt x="68" y="12"/>
                    </a:lnTo>
                    <a:lnTo>
                      <a:pt x="51" y="9"/>
                    </a:lnTo>
                    <a:lnTo>
                      <a:pt x="35" y="7"/>
                    </a:lnTo>
                    <a:lnTo>
                      <a:pt x="26" y="7"/>
                    </a:lnTo>
                    <a:lnTo>
                      <a:pt x="21" y="13"/>
                    </a:lnTo>
                    <a:lnTo>
                      <a:pt x="19" y="12"/>
                    </a:lnTo>
                    <a:lnTo>
                      <a:pt x="12" y="25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6" y="50"/>
                    </a:lnTo>
                    <a:lnTo>
                      <a:pt x="0" y="66"/>
                    </a:lnTo>
                    <a:lnTo>
                      <a:pt x="1" y="79"/>
                    </a:lnTo>
                    <a:lnTo>
                      <a:pt x="7" y="80"/>
                    </a:lnTo>
                    <a:lnTo>
                      <a:pt x="7" y="91"/>
                    </a:lnTo>
                    <a:lnTo>
                      <a:pt x="7" y="102"/>
                    </a:lnTo>
                    <a:lnTo>
                      <a:pt x="7" y="110"/>
                    </a:lnTo>
                    <a:lnTo>
                      <a:pt x="19" y="108"/>
                    </a:lnTo>
                    <a:lnTo>
                      <a:pt x="19" y="90"/>
                    </a:lnTo>
                    <a:lnTo>
                      <a:pt x="18" y="72"/>
                    </a:lnTo>
                    <a:lnTo>
                      <a:pt x="26" y="65"/>
                    </a:lnTo>
                    <a:lnTo>
                      <a:pt x="27" y="74"/>
                    </a:lnTo>
                    <a:lnTo>
                      <a:pt x="29" y="81"/>
                    </a:lnTo>
                    <a:lnTo>
                      <a:pt x="35" y="89"/>
                    </a:lnTo>
                    <a:lnTo>
                      <a:pt x="37" y="98"/>
                    </a:lnTo>
                    <a:lnTo>
                      <a:pt x="41" y="96"/>
                    </a:lnTo>
                    <a:lnTo>
                      <a:pt x="50" y="91"/>
                    </a:lnTo>
                    <a:lnTo>
                      <a:pt x="53" y="89"/>
                    </a:lnTo>
                    <a:lnTo>
                      <a:pt x="44" y="77"/>
                    </a:lnTo>
                    <a:lnTo>
                      <a:pt x="47" y="73"/>
                    </a:lnTo>
                    <a:lnTo>
                      <a:pt x="39" y="62"/>
                    </a:lnTo>
                    <a:lnTo>
                      <a:pt x="33" y="53"/>
                    </a:lnTo>
                    <a:lnTo>
                      <a:pt x="38" y="53"/>
                    </a:lnTo>
                    <a:lnTo>
                      <a:pt x="48" y="45"/>
                    </a:lnTo>
                    <a:lnTo>
                      <a:pt x="57" y="38"/>
                    </a:lnTo>
                    <a:lnTo>
                      <a:pt x="61" y="38"/>
                    </a:lnTo>
                    <a:lnTo>
                      <a:pt x="59" y="33"/>
                    </a:lnTo>
                    <a:lnTo>
                      <a:pt x="54" y="36"/>
                    </a:lnTo>
                    <a:lnTo>
                      <a:pt x="37" y="38"/>
                    </a:lnTo>
                    <a:lnTo>
                      <a:pt x="26" y="45"/>
                    </a:lnTo>
                    <a:lnTo>
                      <a:pt x="15" y="31"/>
                    </a:lnTo>
                    <a:lnTo>
                      <a:pt x="20" y="18"/>
                    </a:lnTo>
                    <a:lnTo>
                      <a:pt x="39" y="19"/>
                    </a:lnTo>
                    <a:lnTo>
                      <a:pt x="59" y="19"/>
                    </a:lnTo>
                    <a:lnTo>
                      <a:pt x="77" y="17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69" name="Freeform 11"/>
              <p:cNvSpPr>
                <a:spLocks/>
              </p:cNvSpPr>
              <p:nvPr/>
            </p:nvSpPr>
            <p:spPr bwMode="ltGray">
              <a:xfrm>
                <a:off x="2884" y="2572"/>
                <a:ext cx="103" cy="38"/>
              </a:xfrm>
              <a:custGeom>
                <a:avLst/>
                <a:gdLst>
                  <a:gd name="T0" fmla="*/ 50 w 123"/>
                  <a:gd name="T1" fmla="*/ 24 h 43"/>
                  <a:gd name="T2" fmla="*/ 49 w 123"/>
                  <a:gd name="T3" fmla="*/ 22 h 43"/>
                  <a:gd name="T4" fmla="*/ 49 w 123"/>
                  <a:gd name="T5" fmla="*/ 16 h 43"/>
                  <a:gd name="T6" fmla="*/ 45 w 123"/>
                  <a:gd name="T7" fmla="*/ 15 h 43"/>
                  <a:gd name="T8" fmla="*/ 41 w 123"/>
                  <a:gd name="T9" fmla="*/ 13 h 43"/>
                  <a:gd name="T10" fmla="*/ 40 w 123"/>
                  <a:gd name="T11" fmla="*/ 9 h 43"/>
                  <a:gd name="T12" fmla="*/ 34 w 123"/>
                  <a:gd name="T13" fmla="*/ 6 h 43"/>
                  <a:gd name="T14" fmla="*/ 32 w 123"/>
                  <a:gd name="T15" fmla="*/ 4 h 43"/>
                  <a:gd name="T16" fmla="*/ 28 w 123"/>
                  <a:gd name="T17" fmla="*/ 7 h 43"/>
                  <a:gd name="T18" fmla="*/ 23 w 123"/>
                  <a:gd name="T19" fmla="*/ 7 h 43"/>
                  <a:gd name="T20" fmla="*/ 19 w 123"/>
                  <a:gd name="T21" fmla="*/ 7 h 43"/>
                  <a:gd name="T22" fmla="*/ 18 w 123"/>
                  <a:gd name="T23" fmla="*/ 4 h 43"/>
                  <a:gd name="T24" fmla="*/ 11 w 123"/>
                  <a:gd name="T25" fmla="*/ 1 h 43"/>
                  <a:gd name="T26" fmla="*/ 5 w 123"/>
                  <a:gd name="T27" fmla="*/ 0 h 43"/>
                  <a:gd name="T28" fmla="*/ 3 w 123"/>
                  <a:gd name="T29" fmla="*/ 5 h 43"/>
                  <a:gd name="T30" fmla="*/ 0 w 123"/>
                  <a:gd name="T31" fmla="*/ 7 h 43"/>
                  <a:gd name="T32" fmla="*/ 6 w 123"/>
                  <a:gd name="T33" fmla="*/ 9 h 43"/>
                  <a:gd name="T34" fmla="*/ 6 w 123"/>
                  <a:gd name="T35" fmla="*/ 10 h 43"/>
                  <a:gd name="T36" fmla="*/ 11 w 123"/>
                  <a:gd name="T37" fmla="*/ 12 h 43"/>
                  <a:gd name="T38" fmla="*/ 16 w 123"/>
                  <a:gd name="T39" fmla="*/ 14 h 43"/>
                  <a:gd name="T40" fmla="*/ 23 w 123"/>
                  <a:gd name="T41" fmla="*/ 17 h 43"/>
                  <a:gd name="T42" fmla="*/ 28 w 123"/>
                  <a:gd name="T43" fmla="*/ 17 h 43"/>
                  <a:gd name="T44" fmla="*/ 34 w 123"/>
                  <a:gd name="T45" fmla="*/ 19 h 43"/>
                  <a:gd name="T46" fmla="*/ 41 w 123"/>
                  <a:gd name="T47" fmla="*/ 19 h 43"/>
                  <a:gd name="T48" fmla="*/ 46 w 123"/>
                  <a:gd name="T49" fmla="*/ 21 h 43"/>
                  <a:gd name="T50" fmla="*/ 50 w 123"/>
                  <a:gd name="T51" fmla="*/ 24 h 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3"/>
                  <a:gd name="T79" fmla="*/ 0 h 43"/>
                  <a:gd name="T80" fmla="*/ 123 w 123"/>
                  <a:gd name="T81" fmla="*/ 43 h 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3" h="43">
                    <a:moveTo>
                      <a:pt x="123" y="43"/>
                    </a:moveTo>
                    <a:lnTo>
                      <a:pt x="120" y="41"/>
                    </a:lnTo>
                    <a:lnTo>
                      <a:pt x="121" y="29"/>
                    </a:lnTo>
                    <a:lnTo>
                      <a:pt x="111" y="28"/>
                    </a:lnTo>
                    <a:lnTo>
                      <a:pt x="101" y="25"/>
                    </a:lnTo>
                    <a:lnTo>
                      <a:pt x="97" y="17"/>
                    </a:lnTo>
                    <a:lnTo>
                      <a:pt x="82" y="11"/>
                    </a:lnTo>
                    <a:lnTo>
                      <a:pt x="76" y="7"/>
                    </a:lnTo>
                    <a:lnTo>
                      <a:pt x="70" y="13"/>
                    </a:lnTo>
                    <a:lnTo>
                      <a:pt x="59" y="13"/>
                    </a:lnTo>
                    <a:lnTo>
                      <a:pt x="48" y="13"/>
                    </a:lnTo>
                    <a:lnTo>
                      <a:pt x="43" y="8"/>
                    </a:lnTo>
                    <a:lnTo>
                      <a:pt x="28" y="1"/>
                    </a:lnTo>
                    <a:lnTo>
                      <a:pt x="11" y="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28" y="23"/>
                    </a:lnTo>
                    <a:lnTo>
                      <a:pt x="41" y="26"/>
                    </a:lnTo>
                    <a:lnTo>
                      <a:pt x="54" y="30"/>
                    </a:lnTo>
                    <a:lnTo>
                      <a:pt x="66" y="32"/>
                    </a:lnTo>
                    <a:lnTo>
                      <a:pt x="83" y="34"/>
                    </a:lnTo>
                    <a:lnTo>
                      <a:pt x="101" y="36"/>
                    </a:lnTo>
                    <a:lnTo>
                      <a:pt x="112" y="40"/>
                    </a:lnTo>
                    <a:lnTo>
                      <a:pt x="123" y="4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0" name="Freeform 12"/>
              <p:cNvSpPr>
                <a:spLocks/>
              </p:cNvSpPr>
              <p:nvPr/>
            </p:nvSpPr>
            <p:spPr bwMode="ltGray">
              <a:xfrm>
                <a:off x="3085" y="2606"/>
                <a:ext cx="44" cy="26"/>
              </a:xfrm>
              <a:custGeom>
                <a:avLst/>
                <a:gdLst>
                  <a:gd name="T0" fmla="*/ 22 w 53"/>
                  <a:gd name="T1" fmla="*/ 0 h 30"/>
                  <a:gd name="T2" fmla="*/ 13 w 53"/>
                  <a:gd name="T3" fmla="*/ 1 h 30"/>
                  <a:gd name="T4" fmla="*/ 8 w 53"/>
                  <a:gd name="T5" fmla="*/ 3 h 30"/>
                  <a:gd name="T6" fmla="*/ 2 w 53"/>
                  <a:gd name="T7" fmla="*/ 8 h 30"/>
                  <a:gd name="T8" fmla="*/ 1 w 53"/>
                  <a:gd name="T9" fmla="*/ 12 h 30"/>
                  <a:gd name="T10" fmla="*/ 0 w 53"/>
                  <a:gd name="T11" fmla="*/ 13 h 30"/>
                  <a:gd name="T12" fmla="*/ 2 w 53"/>
                  <a:gd name="T13" fmla="*/ 15 h 30"/>
                  <a:gd name="T14" fmla="*/ 7 w 53"/>
                  <a:gd name="T15" fmla="*/ 10 h 30"/>
                  <a:gd name="T16" fmla="*/ 14 w 53"/>
                  <a:gd name="T17" fmla="*/ 6 h 30"/>
                  <a:gd name="T18" fmla="*/ 22 w 53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"/>
                  <a:gd name="T31" fmla="*/ 0 h 30"/>
                  <a:gd name="T32" fmla="*/ 53 w 53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" h="30">
                    <a:moveTo>
                      <a:pt x="53" y="0"/>
                    </a:moveTo>
                    <a:lnTo>
                      <a:pt x="34" y="1"/>
                    </a:lnTo>
                    <a:lnTo>
                      <a:pt x="20" y="7"/>
                    </a:lnTo>
                    <a:lnTo>
                      <a:pt x="7" y="15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18" y="21"/>
                    </a:lnTo>
                    <a:lnTo>
                      <a:pt x="35" y="1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1" name="Freeform 13"/>
              <p:cNvSpPr>
                <a:spLocks/>
              </p:cNvSpPr>
              <p:nvPr/>
            </p:nvSpPr>
            <p:spPr bwMode="ltGray">
              <a:xfrm>
                <a:off x="3137" y="2465"/>
                <a:ext cx="15" cy="41"/>
              </a:xfrm>
              <a:custGeom>
                <a:avLst/>
                <a:gdLst>
                  <a:gd name="T0" fmla="*/ 6 w 19"/>
                  <a:gd name="T1" fmla="*/ 18 h 45"/>
                  <a:gd name="T2" fmla="*/ 4 w 19"/>
                  <a:gd name="T3" fmla="*/ 12 h 45"/>
                  <a:gd name="T4" fmla="*/ 5 w 19"/>
                  <a:gd name="T5" fmla="*/ 7 h 45"/>
                  <a:gd name="T6" fmla="*/ 4 w 19"/>
                  <a:gd name="T7" fmla="*/ 5 h 45"/>
                  <a:gd name="T8" fmla="*/ 3 w 19"/>
                  <a:gd name="T9" fmla="*/ 8 h 45"/>
                  <a:gd name="T10" fmla="*/ 2 w 19"/>
                  <a:gd name="T11" fmla="*/ 13 h 45"/>
                  <a:gd name="T12" fmla="*/ 2 w 19"/>
                  <a:gd name="T13" fmla="*/ 10 h 45"/>
                  <a:gd name="T14" fmla="*/ 2 w 19"/>
                  <a:gd name="T15" fmla="*/ 5 h 45"/>
                  <a:gd name="T16" fmla="*/ 2 w 19"/>
                  <a:gd name="T17" fmla="*/ 0 h 45"/>
                  <a:gd name="T18" fmla="*/ 0 w 19"/>
                  <a:gd name="T19" fmla="*/ 5 h 45"/>
                  <a:gd name="T20" fmla="*/ 1 w 19"/>
                  <a:gd name="T21" fmla="*/ 13 h 45"/>
                  <a:gd name="T22" fmla="*/ 2 w 19"/>
                  <a:gd name="T23" fmla="*/ 20 h 45"/>
                  <a:gd name="T24" fmla="*/ 4 w 19"/>
                  <a:gd name="T25" fmla="*/ 28 h 45"/>
                  <a:gd name="T26" fmla="*/ 2 w 19"/>
                  <a:gd name="T27" fmla="*/ 17 h 45"/>
                  <a:gd name="T28" fmla="*/ 6 w 19"/>
                  <a:gd name="T29" fmla="*/ 18 h 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45"/>
                  <a:gd name="T47" fmla="*/ 19 w 19"/>
                  <a:gd name="T48" fmla="*/ 45 h 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45">
                    <a:moveTo>
                      <a:pt x="19" y="28"/>
                    </a:moveTo>
                    <a:lnTo>
                      <a:pt x="11" y="19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4" y="20"/>
                    </a:lnTo>
                    <a:lnTo>
                      <a:pt x="4" y="15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1" y="21"/>
                    </a:lnTo>
                    <a:lnTo>
                      <a:pt x="3" y="32"/>
                    </a:lnTo>
                    <a:lnTo>
                      <a:pt x="11" y="45"/>
                    </a:lnTo>
                    <a:lnTo>
                      <a:pt x="5" y="27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2" name="Freeform 14"/>
              <p:cNvSpPr>
                <a:spLocks/>
              </p:cNvSpPr>
              <p:nvPr/>
            </p:nvSpPr>
            <p:spPr bwMode="ltGray">
              <a:xfrm>
                <a:off x="3138" y="2532"/>
                <a:ext cx="35" cy="12"/>
              </a:xfrm>
              <a:custGeom>
                <a:avLst/>
                <a:gdLst>
                  <a:gd name="T0" fmla="*/ 22 w 39"/>
                  <a:gd name="T1" fmla="*/ 4 h 15"/>
                  <a:gd name="T2" fmla="*/ 22 w 39"/>
                  <a:gd name="T3" fmla="*/ 5 h 15"/>
                  <a:gd name="T4" fmla="*/ 12 w 39"/>
                  <a:gd name="T5" fmla="*/ 2 h 15"/>
                  <a:gd name="T6" fmla="*/ 6 w 39"/>
                  <a:gd name="T7" fmla="*/ 3 h 15"/>
                  <a:gd name="T8" fmla="*/ 2 w 39"/>
                  <a:gd name="T9" fmla="*/ 2 h 15"/>
                  <a:gd name="T10" fmla="*/ 0 w 39"/>
                  <a:gd name="T11" fmla="*/ 3 h 15"/>
                  <a:gd name="T12" fmla="*/ 1 w 39"/>
                  <a:gd name="T13" fmla="*/ 2 h 15"/>
                  <a:gd name="T14" fmla="*/ 4 w 39"/>
                  <a:gd name="T15" fmla="*/ 0 h 15"/>
                  <a:gd name="T16" fmla="*/ 12 w 39"/>
                  <a:gd name="T17" fmla="*/ 1 h 15"/>
                  <a:gd name="T18" fmla="*/ 20 w 39"/>
                  <a:gd name="T19" fmla="*/ 2 h 15"/>
                  <a:gd name="T20" fmla="*/ 22 w 39"/>
                  <a:gd name="T21" fmla="*/ 4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5"/>
                  <a:gd name="T35" fmla="*/ 39 w 39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5">
                    <a:moveTo>
                      <a:pt x="39" y="12"/>
                    </a:moveTo>
                    <a:lnTo>
                      <a:pt x="37" y="15"/>
                    </a:lnTo>
                    <a:lnTo>
                      <a:pt x="21" y="7"/>
                    </a:lnTo>
                    <a:lnTo>
                      <a:pt x="11" y="9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33" y="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3" name="Freeform 15"/>
              <p:cNvSpPr>
                <a:spLocks/>
              </p:cNvSpPr>
              <p:nvPr/>
            </p:nvSpPr>
            <p:spPr bwMode="ltGray">
              <a:xfrm>
                <a:off x="3044" y="2601"/>
                <a:ext cx="38" cy="9"/>
              </a:xfrm>
              <a:custGeom>
                <a:avLst/>
                <a:gdLst>
                  <a:gd name="T0" fmla="*/ 24 w 43"/>
                  <a:gd name="T1" fmla="*/ 1 h 8"/>
                  <a:gd name="T2" fmla="*/ 24 w 43"/>
                  <a:gd name="T3" fmla="*/ 0 h 8"/>
                  <a:gd name="T4" fmla="*/ 22 w 43"/>
                  <a:gd name="T5" fmla="*/ 0 h 8"/>
                  <a:gd name="T6" fmla="*/ 19 w 43"/>
                  <a:gd name="T7" fmla="*/ 3 h 8"/>
                  <a:gd name="T8" fmla="*/ 16 w 43"/>
                  <a:gd name="T9" fmla="*/ 3 h 8"/>
                  <a:gd name="T10" fmla="*/ 10 w 43"/>
                  <a:gd name="T11" fmla="*/ 2 h 8"/>
                  <a:gd name="T12" fmla="*/ 4 w 43"/>
                  <a:gd name="T13" fmla="*/ 0 h 8"/>
                  <a:gd name="T14" fmla="*/ 0 w 43"/>
                  <a:gd name="T15" fmla="*/ 12 h 8"/>
                  <a:gd name="T16" fmla="*/ 4 w 43"/>
                  <a:gd name="T17" fmla="*/ 13 h 8"/>
                  <a:gd name="T18" fmla="*/ 10 w 43"/>
                  <a:gd name="T19" fmla="*/ 13 h 8"/>
                  <a:gd name="T20" fmla="*/ 17 w 43"/>
                  <a:gd name="T21" fmla="*/ 12 h 8"/>
                  <a:gd name="T22" fmla="*/ 24 w 43"/>
                  <a:gd name="T23" fmla="*/ 1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8"/>
                  <a:gd name="T38" fmla="*/ 43 w 43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8">
                    <a:moveTo>
                      <a:pt x="43" y="1"/>
                    </a:moveTo>
                    <a:lnTo>
                      <a:pt x="43" y="0"/>
                    </a:lnTo>
                    <a:lnTo>
                      <a:pt x="41" y="0"/>
                    </a:lnTo>
                    <a:lnTo>
                      <a:pt x="36" y="3"/>
                    </a:lnTo>
                    <a:lnTo>
                      <a:pt x="29" y="3"/>
                    </a:lnTo>
                    <a:lnTo>
                      <a:pt x="18" y="2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6" y="8"/>
                    </a:lnTo>
                    <a:lnTo>
                      <a:pt x="19" y="8"/>
                    </a:lnTo>
                    <a:lnTo>
                      <a:pt x="32" y="7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4" name="Freeform 16"/>
              <p:cNvSpPr>
                <a:spLocks/>
              </p:cNvSpPr>
              <p:nvPr/>
            </p:nvSpPr>
            <p:spPr bwMode="ltGray">
              <a:xfrm>
                <a:off x="2884" y="2513"/>
                <a:ext cx="19" cy="21"/>
              </a:xfrm>
              <a:custGeom>
                <a:avLst/>
                <a:gdLst>
                  <a:gd name="T0" fmla="*/ 10 w 22"/>
                  <a:gd name="T1" fmla="*/ 9 h 24"/>
                  <a:gd name="T2" fmla="*/ 10 w 22"/>
                  <a:gd name="T3" fmla="*/ 12 h 24"/>
                  <a:gd name="T4" fmla="*/ 4 w 22"/>
                  <a:gd name="T5" fmla="*/ 9 h 24"/>
                  <a:gd name="T6" fmla="*/ 3 w 22"/>
                  <a:gd name="T7" fmla="*/ 4 h 24"/>
                  <a:gd name="T8" fmla="*/ 0 w 22"/>
                  <a:gd name="T9" fmla="*/ 4 h 24"/>
                  <a:gd name="T10" fmla="*/ 3 w 22"/>
                  <a:gd name="T11" fmla="*/ 2 h 24"/>
                  <a:gd name="T12" fmla="*/ 4 w 22"/>
                  <a:gd name="T13" fmla="*/ 0 h 24"/>
                  <a:gd name="T14" fmla="*/ 7 w 22"/>
                  <a:gd name="T15" fmla="*/ 7 h 24"/>
                  <a:gd name="T16" fmla="*/ 10 w 22"/>
                  <a:gd name="T17" fmla="*/ 9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4"/>
                  <a:gd name="T29" fmla="*/ 22 w 2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4">
                    <a:moveTo>
                      <a:pt x="22" y="17"/>
                    </a:moveTo>
                    <a:lnTo>
                      <a:pt x="21" y="24"/>
                    </a:lnTo>
                    <a:lnTo>
                      <a:pt x="9" y="17"/>
                    </a:lnTo>
                    <a:lnTo>
                      <a:pt x="5" y="8"/>
                    </a:lnTo>
                    <a:lnTo>
                      <a:pt x="0" y="6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4" y="13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5" name="Freeform 17"/>
              <p:cNvSpPr>
                <a:spLocks/>
              </p:cNvSpPr>
              <p:nvPr/>
            </p:nvSpPr>
            <p:spPr bwMode="ltGray">
              <a:xfrm>
                <a:off x="3010" y="2600"/>
                <a:ext cx="28" cy="13"/>
              </a:xfrm>
              <a:custGeom>
                <a:avLst/>
                <a:gdLst>
                  <a:gd name="T0" fmla="*/ 13 w 34"/>
                  <a:gd name="T1" fmla="*/ 4 h 15"/>
                  <a:gd name="T2" fmla="*/ 12 w 34"/>
                  <a:gd name="T3" fmla="*/ 3 h 15"/>
                  <a:gd name="T4" fmla="*/ 10 w 34"/>
                  <a:gd name="T5" fmla="*/ 3 h 15"/>
                  <a:gd name="T6" fmla="*/ 6 w 34"/>
                  <a:gd name="T7" fmla="*/ 0 h 15"/>
                  <a:gd name="T8" fmla="*/ 8 w 34"/>
                  <a:gd name="T9" fmla="*/ 3 h 15"/>
                  <a:gd name="T10" fmla="*/ 5 w 34"/>
                  <a:gd name="T11" fmla="*/ 3 h 15"/>
                  <a:gd name="T12" fmla="*/ 2 w 34"/>
                  <a:gd name="T13" fmla="*/ 3 h 15"/>
                  <a:gd name="T14" fmla="*/ 0 w 34"/>
                  <a:gd name="T15" fmla="*/ 8 h 15"/>
                  <a:gd name="T16" fmla="*/ 4 w 34"/>
                  <a:gd name="T17" fmla="*/ 6 h 15"/>
                  <a:gd name="T18" fmla="*/ 9 w 34"/>
                  <a:gd name="T19" fmla="*/ 5 h 15"/>
                  <a:gd name="T20" fmla="*/ 11 w 34"/>
                  <a:gd name="T21" fmla="*/ 6 h 15"/>
                  <a:gd name="T22" fmla="*/ 10 w 34"/>
                  <a:gd name="T23" fmla="*/ 6 h 15"/>
                  <a:gd name="T24" fmla="*/ 13 w 34"/>
                  <a:gd name="T25" fmla="*/ 4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15"/>
                  <a:gd name="T41" fmla="*/ 34 w 3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15">
                    <a:moveTo>
                      <a:pt x="34" y="9"/>
                    </a:moveTo>
                    <a:lnTo>
                      <a:pt x="31" y="5"/>
                    </a:lnTo>
                    <a:lnTo>
                      <a:pt x="27" y="6"/>
                    </a:lnTo>
                    <a:lnTo>
                      <a:pt x="15" y="0"/>
                    </a:lnTo>
                    <a:lnTo>
                      <a:pt x="21" y="8"/>
                    </a:lnTo>
                    <a:lnTo>
                      <a:pt x="13" y="8"/>
                    </a:lnTo>
                    <a:lnTo>
                      <a:pt x="4" y="6"/>
                    </a:lnTo>
                    <a:lnTo>
                      <a:pt x="0" y="15"/>
                    </a:lnTo>
                    <a:lnTo>
                      <a:pt x="11" y="12"/>
                    </a:lnTo>
                    <a:lnTo>
                      <a:pt x="23" y="10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6" name="Freeform 18"/>
              <p:cNvSpPr>
                <a:spLocks/>
              </p:cNvSpPr>
              <p:nvPr/>
            </p:nvSpPr>
            <p:spPr bwMode="ltGray">
              <a:xfrm>
                <a:off x="3036" y="2617"/>
                <a:ext cx="18" cy="11"/>
              </a:xfrm>
              <a:custGeom>
                <a:avLst/>
                <a:gdLst>
                  <a:gd name="T0" fmla="*/ 7 w 23"/>
                  <a:gd name="T1" fmla="*/ 6 h 12"/>
                  <a:gd name="T2" fmla="*/ 4 w 23"/>
                  <a:gd name="T3" fmla="*/ 7 h 12"/>
                  <a:gd name="T4" fmla="*/ 2 w 23"/>
                  <a:gd name="T5" fmla="*/ 5 h 12"/>
                  <a:gd name="T6" fmla="*/ 0 w 23"/>
                  <a:gd name="T7" fmla="*/ 0 h 12"/>
                  <a:gd name="T8" fmla="*/ 4 w 23"/>
                  <a:gd name="T9" fmla="*/ 0 h 12"/>
                  <a:gd name="T10" fmla="*/ 7 w 23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23" y="9"/>
                    </a:moveTo>
                    <a:lnTo>
                      <a:pt x="15" y="12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7" name="Freeform 19"/>
              <p:cNvSpPr>
                <a:spLocks/>
              </p:cNvSpPr>
              <p:nvPr/>
            </p:nvSpPr>
            <p:spPr bwMode="ltGray">
              <a:xfrm>
                <a:off x="3119" y="2534"/>
                <a:ext cx="13" cy="10"/>
              </a:xfrm>
              <a:custGeom>
                <a:avLst/>
                <a:gdLst>
                  <a:gd name="T0" fmla="*/ 6 w 16"/>
                  <a:gd name="T1" fmla="*/ 5 h 11"/>
                  <a:gd name="T2" fmla="*/ 4 w 16"/>
                  <a:gd name="T3" fmla="*/ 6 h 11"/>
                  <a:gd name="T4" fmla="*/ 0 w 16"/>
                  <a:gd name="T5" fmla="*/ 3 h 11"/>
                  <a:gd name="T6" fmla="*/ 2 w 16"/>
                  <a:gd name="T7" fmla="*/ 0 h 11"/>
                  <a:gd name="T8" fmla="*/ 6 w 16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16" y="5"/>
                    </a:moveTo>
                    <a:lnTo>
                      <a:pt x="10" y="11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8" name="Freeform 20"/>
              <p:cNvSpPr>
                <a:spLocks/>
              </p:cNvSpPr>
              <p:nvPr/>
            </p:nvSpPr>
            <p:spPr bwMode="ltGray">
              <a:xfrm>
                <a:off x="2986" y="2601"/>
                <a:ext cx="12" cy="7"/>
              </a:xfrm>
              <a:custGeom>
                <a:avLst/>
                <a:gdLst>
                  <a:gd name="T0" fmla="*/ 4 w 16"/>
                  <a:gd name="T1" fmla="*/ 3 h 8"/>
                  <a:gd name="T2" fmla="*/ 3 w 16"/>
                  <a:gd name="T3" fmla="*/ 1 h 8"/>
                  <a:gd name="T4" fmla="*/ 0 w 16"/>
                  <a:gd name="T5" fmla="*/ 0 h 8"/>
                  <a:gd name="T6" fmla="*/ 2 w 16"/>
                  <a:gd name="T7" fmla="*/ 4 h 8"/>
                  <a:gd name="T8" fmla="*/ 4 w 16"/>
                  <a:gd name="T9" fmla="*/ 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16" y="3"/>
                    </a:moveTo>
                    <a:lnTo>
                      <a:pt x="14" y="1"/>
                    </a:lnTo>
                    <a:lnTo>
                      <a:pt x="0" y="0"/>
                    </a:lnTo>
                    <a:lnTo>
                      <a:pt x="9" y="8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9" name="Freeform 21"/>
              <p:cNvSpPr>
                <a:spLocks/>
              </p:cNvSpPr>
              <p:nvPr/>
            </p:nvSpPr>
            <p:spPr bwMode="ltGray">
              <a:xfrm>
                <a:off x="2793" y="2475"/>
                <a:ext cx="10" cy="11"/>
              </a:xfrm>
              <a:custGeom>
                <a:avLst/>
                <a:gdLst>
                  <a:gd name="T0" fmla="*/ 6 w 11"/>
                  <a:gd name="T1" fmla="*/ 2 h 15"/>
                  <a:gd name="T2" fmla="*/ 5 w 11"/>
                  <a:gd name="T3" fmla="*/ 3 h 15"/>
                  <a:gd name="T4" fmla="*/ 0 w 11"/>
                  <a:gd name="T5" fmla="*/ 1 h 15"/>
                  <a:gd name="T6" fmla="*/ 3 w 11"/>
                  <a:gd name="T7" fmla="*/ 0 h 15"/>
                  <a:gd name="T8" fmla="*/ 6 w 11"/>
                  <a:gd name="T9" fmla="*/ 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5"/>
                  <a:gd name="T17" fmla="*/ 11 w 1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5">
                    <a:moveTo>
                      <a:pt x="11" y="9"/>
                    </a:moveTo>
                    <a:lnTo>
                      <a:pt x="10" y="1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0" name="Freeform 22"/>
              <p:cNvSpPr>
                <a:spLocks/>
              </p:cNvSpPr>
              <p:nvPr/>
            </p:nvSpPr>
            <p:spPr bwMode="ltGray">
              <a:xfrm>
                <a:off x="3002" y="2601"/>
                <a:ext cx="8" cy="9"/>
              </a:xfrm>
              <a:custGeom>
                <a:avLst/>
                <a:gdLst>
                  <a:gd name="T0" fmla="*/ 4 w 9"/>
                  <a:gd name="T1" fmla="*/ 2 h 9"/>
                  <a:gd name="T2" fmla="*/ 4 w 9"/>
                  <a:gd name="T3" fmla="*/ 0 h 9"/>
                  <a:gd name="T4" fmla="*/ 0 w 9"/>
                  <a:gd name="T5" fmla="*/ 7 h 9"/>
                  <a:gd name="T6" fmla="*/ 4 w 9"/>
                  <a:gd name="T7" fmla="*/ 9 h 9"/>
                  <a:gd name="T8" fmla="*/ 4 w 9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2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4" y="9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1" name="Freeform 23"/>
              <p:cNvSpPr>
                <a:spLocks/>
              </p:cNvSpPr>
              <p:nvPr/>
            </p:nvSpPr>
            <p:spPr bwMode="ltGray">
              <a:xfrm>
                <a:off x="2911" y="2529"/>
                <a:ext cx="8" cy="8"/>
              </a:xfrm>
              <a:custGeom>
                <a:avLst/>
                <a:gdLst>
                  <a:gd name="T0" fmla="*/ 8 w 8"/>
                  <a:gd name="T1" fmla="*/ 3 h 9"/>
                  <a:gd name="T2" fmla="*/ 3 w 8"/>
                  <a:gd name="T3" fmla="*/ 4 h 9"/>
                  <a:gd name="T4" fmla="*/ 0 w 8"/>
                  <a:gd name="T5" fmla="*/ 4 h 9"/>
                  <a:gd name="T6" fmla="*/ 0 w 8"/>
                  <a:gd name="T7" fmla="*/ 0 h 9"/>
                  <a:gd name="T8" fmla="*/ 8 w 8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8" y="3"/>
                    </a:moveTo>
                    <a:lnTo>
                      <a:pt x="3" y="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2" name="Freeform 24"/>
              <p:cNvSpPr>
                <a:spLocks/>
              </p:cNvSpPr>
              <p:nvPr/>
            </p:nvSpPr>
            <p:spPr bwMode="ltGray">
              <a:xfrm>
                <a:off x="3078" y="2553"/>
                <a:ext cx="9" cy="15"/>
              </a:xfrm>
              <a:custGeom>
                <a:avLst/>
                <a:gdLst>
                  <a:gd name="T0" fmla="*/ 13 w 8"/>
                  <a:gd name="T1" fmla="*/ 4 h 19"/>
                  <a:gd name="T2" fmla="*/ 12 w 8"/>
                  <a:gd name="T3" fmla="*/ 4 h 19"/>
                  <a:gd name="T4" fmla="*/ 12 w 8"/>
                  <a:gd name="T5" fmla="*/ 2 h 19"/>
                  <a:gd name="T6" fmla="*/ 12 w 8"/>
                  <a:gd name="T7" fmla="*/ 0 h 19"/>
                  <a:gd name="T8" fmla="*/ 0 w 8"/>
                  <a:gd name="T9" fmla="*/ 6 h 19"/>
                  <a:gd name="T10" fmla="*/ 13 w 8"/>
                  <a:gd name="T11" fmla="*/ 4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9"/>
                  <a:gd name="T20" fmla="*/ 8 w 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9">
                    <a:moveTo>
                      <a:pt x="8" y="13"/>
                    </a:moveTo>
                    <a:lnTo>
                      <a:pt x="7" y="12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0" y="1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3" name="Freeform 25"/>
              <p:cNvSpPr>
                <a:spLocks/>
              </p:cNvSpPr>
              <p:nvPr/>
            </p:nvSpPr>
            <p:spPr bwMode="ltGray">
              <a:xfrm>
                <a:off x="3211" y="2567"/>
                <a:ext cx="4" cy="8"/>
              </a:xfrm>
              <a:custGeom>
                <a:avLst/>
                <a:gdLst>
                  <a:gd name="T0" fmla="*/ 2 w 5"/>
                  <a:gd name="T1" fmla="*/ 1 h 11"/>
                  <a:gd name="T2" fmla="*/ 2 w 5"/>
                  <a:gd name="T3" fmla="*/ 0 h 11"/>
                  <a:gd name="T4" fmla="*/ 0 w 5"/>
                  <a:gd name="T5" fmla="*/ 1 h 11"/>
                  <a:gd name="T6" fmla="*/ 0 w 5"/>
                  <a:gd name="T7" fmla="*/ 2 h 11"/>
                  <a:gd name="T8" fmla="*/ 2 w 5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5" y="8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11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4" name="Freeform 26"/>
              <p:cNvSpPr>
                <a:spLocks/>
              </p:cNvSpPr>
              <p:nvPr/>
            </p:nvSpPr>
            <p:spPr bwMode="ltGray">
              <a:xfrm>
                <a:off x="2811" y="2506"/>
                <a:ext cx="7" cy="10"/>
              </a:xfrm>
              <a:custGeom>
                <a:avLst/>
                <a:gdLst>
                  <a:gd name="T0" fmla="*/ 7 w 7"/>
                  <a:gd name="T1" fmla="*/ 6 h 11"/>
                  <a:gd name="T2" fmla="*/ 1 w 7"/>
                  <a:gd name="T3" fmla="*/ 6 h 11"/>
                  <a:gd name="T4" fmla="*/ 0 w 7"/>
                  <a:gd name="T5" fmla="*/ 0 h 11"/>
                  <a:gd name="T6" fmla="*/ 7 w 7"/>
                  <a:gd name="T7" fmla="*/ 6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1"/>
                  <a:gd name="T14" fmla="*/ 7 w 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1">
                    <a:moveTo>
                      <a:pt x="7" y="11"/>
                    </a:moveTo>
                    <a:lnTo>
                      <a:pt x="1" y="11"/>
                    </a:lnTo>
                    <a:lnTo>
                      <a:pt x="0" y="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5" name="Freeform 27"/>
              <p:cNvSpPr>
                <a:spLocks/>
              </p:cNvSpPr>
              <p:nvPr/>
            </p:nvSpPr>
            <p:spPr bwMode="ltGray">
              <a:xfrm>
                <a:off x="3077" y="2555"/>
                <a:ext cx="5" cy="10"/>
              </a:xfrm>
              <a:custGeom>
                <a:avLst/>
                <a:gdLst>
                  <a:gd name="T0" fmla="*/ 3 w 6"/>
                  <a:gd name="T1" fmla="*/ 3 h 11"/>
                  <a:gd name="T2" fmla="*/ 3 w 6"/>
                  <a:gd name="T3" fmla="*/ 0 h 11"/>
                  <a:gd name="T4" fmla="*/ 3 w 6"/>
                  <a:gd name="T5" fmla="*/ 1 h 11"/>
                  <a:gd name="T6" fmla="*/ 0 w 6"/>
                  <a:gd name="T7" fmla="*/ 6 h 11"/>
                  <a:gd name="T8" fmla="*/ 3 w 6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"/>
                  <a:gd name="T17" fmla="*/ 6 w 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">
                    <a:moveTo>
                      <a:pt x="6" y="3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0" y="1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6" name="Freeform 28"/>
              <p:cNvSpPr>
                <a:spLocks/>
              </p:cNvSpPr>
              <p:nvPr/>
            </p:nvSpPr>
            <p:spPr bwMode="ltGray">
              <a:xfrm>
                <a:off x="3100" y="2516"/>
                <a:ext cx="12" cy="2"/>
              </a:xfrm>
              <a:custGeom>
                <a:avLst/>
                <a:gdLst>
                  <a:gd name="T0" fmla="*/ 8 w 13"/>
                  <a:gd name="T1" fmla="*/ 1 h 4"/>
                  <a:gd name="T2" fmla="*/ 6 w 13"/>
                  <a:gd name="T3" fmla="*/ 0 h 4"/>
                  <a:gd name="T4" fmla="*/ 0 w 13"/>
                  <a:gd name="T5" fmla="*/ 1 h 4"/>
                  <a:gd name="T6" fmla="*/ 8 w 13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4"/>
                  <a:gd name="T14" fmla="*/ 13 w 1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4">
                    <a:moveTo>
                      <a:pt x="13" y="4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7" name="Freeform 29"/>
              <p:cNvSpPr>
                <a:spLocks/>
              </p:cNvSpPr>
              <p:nvPr/>
            </p:nvSpPr>
            <p:spPr bwMode="ltGray">
              <a:xfrm>
                <a:off x="3208" y="2575"/>
                <a:ext cx="5" cy="10"/>
              </a:xfrm>
              <a:custGeom>
                <a:avLst/>
                <a:gdLst>
                  <a:gd name="T0" fmla="*/ 3 w 6"/>
                  <a:gd name="T1" fmla="*/ 10 h 9"/>
                  <a:gd name="T2" fmla="*/ 1 w 6"/>
                  <a:gd name="T3" fmla="*/ 14 h 9"/>
                  <a:gd name="T4" fmla="*/ 0 w 6"/>
                  <a:gd name="T5" fmla="*/ 0 h 9"/>
                  <a:gd name="T6" fmla="*/ 3 w 6"/>
                  <a:gd name="T7" fmla="*/ 1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9"/>
                  <a:gd name="T14" fmla="*/ 6 w 6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9">
                    <a:moveTo>
                      <a:pt x="6" y="5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8" name="Freeform 30"/>
              <p:cNvSpPr>
                <a:spLocks/>
              </p:cNvSpPr>
              <p:nvPr/>
            </p:nvSpPr>
            <p:spPr bwMode="ltGray">
              <a:xfrm>
                <a:off x="2966" y="2586"/>
                <a:ext cx="16" cy="1"/>
              </a:xfrm>
              <a:custGeom>
                <a:avLst/>
                <a:gdLst>
                  <a:gd name="T0" fmla="*/ 8 w 19"/>
                  <a:gd name="T1" fmla="*/ 0 h 2"/>
                  <a:gd name="T2" fmla="*/ 3 w 19"/>
                  <a:gd name="T3" fmla="*/ 1 h 2"/>
                  <a:gd name="T4" fmla="*/ 0 w 19"/>
                  <a:gd name="T5" fmla="*/ 0 h 2"/>
                  <a:gd name="T6" fmla="*/ 8 w 1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"/>
                  <a:gd name="T14" fmla="*/ 19 w 1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">
                    <a:moveTo>
                      <a:pt x="19" y="0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9" name="Freeform 31"/>
              <p:cNvSpPr>
                <a:spLocks/>
              </p:cNvSpPr>
              <p:nvPr/>
            </p:nvSpPr>
            <p:spPr bwMode="ltGray">
              <a:xfrm>
                <a:off x="2983" y="2429"/>
                <a:ext cx="11" cy="11"/>
              </a:xfrm>
              <a:custGeom>
                <a:avLst/>
                <a:gdLst>
                  <a:gd name="T0" fmla="*/ 6 w 12"/>
                  <a:gd name="T1" fmla="*/ 6 h 13"/>
                  <a:gd name="T2" fmla="*/ 0 w 12"/>
                  <a:gd name="T3" fmla="*/ 3 h 13"/>
                  <a:gd name="T4" fmla="*/ 7 w 12"/>
                  <a:gd name="T5" fmla="*/ 0 h 13"/>
                  <a:gd name="T6" fmla="*/ 6 w 12"/>
                  <a:gd name="T7" fmla="*/ 3 h 13"/>
                  <a:gd name="T8" fmla="*/ 6 w 12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7" y="13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0" y="7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0" name="Freeform 32"/>
              <p:cNvSpPr>
                <a:spLocks/>
              </p:cNvSpPr>
              <p:nvPr/>
            </p:nvSpPr>
            <p:spPr bwMode="ltGray">
              <a:xfrm>
                <a:off x="3248" y="2366"/>
                <a:ext cx="2" cy="3"/>
              </a:xfrm>
              <a:custGeom>
                <a:avLst/>
                <a:gdLst>
                  <a:gd name="T0" fmla="*/ 1 w 3"/>
                  <a:gd name="T1" fmla="*/ 9 h 2"/>
                  <a:gd name="T2" fmla="*/ 0 w 3"/>
                  <a:gd name="T3" fmla="*/ 13 h 2"/>
                  <a:gd name="T4" fmla="*/ 1 w 3"/>
                  <a:gd name="T5" fmla="*/ 9 h 2"/>
                  <a:gd name="T6" fmla="*/ 1 w 3"/>
                  <a:gd name="T7" fmla="*/ 0 h 2"/>
                  <a:gd name="T8" fmla="*/ 1 w 3"/>
                  <a:gd name="T9" fmla="*/ 9 h 2"/>
                  <a:gd name="T10" fmla="*/ 1 w 3"/>
                  <a:gd name="T11" fmla="*/ 0 h 2"/>
                  <a:gd name="T12" fmla="*/ 1 w 3"/>
                  <a:gd name="T13" fmla="*/ 9 h 2"/>
                  <a:gd name="T14" fmla="*/ 1 w 3"/>
                  <a:gd name="T15" fmla="*/ 9 h 2"/>
                  <a:gd name="T16" fmla="*/ 1 w 3"/>
                  <a:gd name="T17" fmla="*/ 9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1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1" name="Freeform 33"/>
              <p:cNvSpPr>
                <a:spLocks/>
              </p:cNvSpPr>
              <p:nvPr/>
            </p:nvSpPr>
            <p:spPr bwMode="ltGray">
              <a:xfrm>
                <a:off x="2935" y="2403"/>
                <a:ext cx="106" cy="79"/>
              </a:xfrm>
              <a:custGeom>
                <a:avLst/>
                <a:gdLst>
                  <a:gd name="T0" fmla="*/ 39 w 127"/>
                  <a:gd name="T1" fmla="*/ 0 h 91"/>
                  <a:gd name="T2" fmla="*/ 43 w 127"/>
                  <a:gd name="T3" fmla="*/ 3 h 91"/>
                  <a:gd name="T4" fmla="*/ 42 w 127"/>
                  <a:gd name="T5" fmla="*/ 8 h 91"/>
                  <a:gd name="T6" fmla="*/ 44 w 127"/>
                  <a:gd name="T7" fmla="*/ 6 h 91"/>
                  <a:gd name="T8" fmla="*/ 44 w 127"/>
                  <a:gd name="T9" fmla="*/ 8 h 91"/>
                  <a:gd name="T10" fmla="*/ 45 w 127"/>
                  <a:gd name="T11" fmla="*/ 9 h 91"/>
                  <a:gd name="T12" fmla="*/ 51 w 127"/>
                  <a:gd name="T13" fmla="*/ 12 h 91"/>
                  <a:gd name="T14" fmla="*/ 46 w 127"/>
                  <a:gd name="T15" fmla="*/ 14 h 91"/>
                  <a:gd name="T16" fmla="*/ 48 w 127"/>
                  <a:gd name="T17" fmla="*/ 17 h 91"/>
                  <a:gd name="T18" fmla="*/ 44 w 127"/>
                  <a:gd name="T19" fmla="*/ 19 h 91"/>
                  <a:gd name="T20" fmla="*/ 43 w 127"/>
                  <a:gd name="T21" fmla="*/ 20 h 91"/>
                  <a:gd name="T22" fmla="*/ 38 w 127"/>
                  <a:gd name="T23" fmla="*/ 20 h 91"/>
                  <a:gd name="T24" fmla="*/ 33 w 127"/>
                  <a:gd name="T25" fmla="*/ 19 h 91"/>
                  <a:gd name="T26" fmla="*/ 32 w 127"/>
                  <a:gd name="T27" fmla="*/ 24 h 91"/>
                  <a:gd name="T28" fmla="*/ 31 w 127"/>
                  <a:gd name="T29" fmla="*/ 30 h 91"/>
                  <a:gd name="T30" fmla="*/ 30 w 127"/>
                  <a:gd name="T31" fmla="*/ 32 h 91"/>
                  <a:gd name="T32" fmla="*/ 28 w 127"/>
                  <a:gd name="T33" fmla="*/ 39 h 91"/>
                  <a:gd name="T34" fmla="*/ 23 w 127"/>
                  <a:gd name="T35" fmla="*/ 43 h 91"/>
                  <a:gd name="T36" fmla="*/ 16 w 127"/>
                  <a:gd name="T37" fmla="*/ 39 h 91"/>
                  <a:gd name="T38" fmla="*/ 13 w 127"/>
                  <a:gd name="T39" fmla="*/ 43 h 91"/>
                  <a:gd name="T40" fmla="*/ 7 w 127"/>
                  <a:gd name="T41" fmla="*/ 45 h 91"/>
                  <a:gd name="T42" fmla="*/ 3 w 127"/>
                  <a:gd name="T43" fmla="*/ 41 h 91"/>
                  <a:gd name="T44" fmla="*/ 0 w 127"/>
                  <a:gd name="T45" fmla="*/ 36 h 91"/>
                  <a:gd name="T46" fmla="*/ 1 w 127"/>
                  <a:gd name="T47" fmla="*/ 37 h 91"/>
                  <a:gd name="T48" fmla="*/ 5 w 127"/>
                  <a:gd name="T49" fmla="*/ 39 h 91"/>
                  <a:gd name="T50" fmla="*/ 9 w 127"/>
                  <a:gd name="T51" fmla="*/ 42 h 91"/>
                  <a:gd name="T52" fmla="*/ 8 w 127"/>
                  <a:gd name="T53" fmla="*/ 41 h 91"/>
                  <a:gd name="T54" fmla="*/ 9 w 127"/>
                  <a:gd name="T55" fmla="*/ 39 h 91"/>
                  <a:gd name="T56" fmla="*/ 9 w 127"/>
                  <a:gd name="T57" fmla="*/ 36 h 91"/>
                  <a:gd name="T58" fmla="*/ 9 w 127"/>
                  <a:gd name="T59" fmla="*/ 33 h 91"/>
                  <a:gd name="T60" fmla="*/ 10 w 127"/>
                  <a:gd name="T61" fmla="*/ 31 h 91"/>
                  <a:gd name="T62" fmla="*/ 13 w 127"/>
                  <a:gd name="T63" fmla="*/ 30 h 91"/>
                  <a:gd name="T64" fmla="*/ 18 w 127"/>
                  <a:gd name="T65" fmla="*/ 28 h 91"/>
                  <a:gd name="T66" fmla="*/ 21 w 127"/>
                  <a:gd name="T67" fmla="*/ 23 h 91"/>
                  <a:gd name="T68" fmla="*/ 23 w 127"/>
                  <a:gd name="T69" fmla="*/ 17 h 91"/>
                  <a:gd name="T70" fmla="*/ 27 w 127"/>
                  <a:gd name="T71" fmla="*/ 21 h 91"/>
                  <a:gd name="T72" fmla="*/ 28 w 127"/>
                  <a:gd name="T73" fmla="*/ 18 h 91"/>
                  <a:gd name="T74" fmla="*/ 28 w 127"/>
                  <a:gd name="T75" fmla="*/ 15 h 91"/>
                  <a:gd name="T76" fmla="*/ 31 w 127"/>
                  <a:gd name="T77" fmla="*/ 19 h 91"/>
                  <a:gd name="T78" fmla="*/ 31 w 127"/>
                  <a:gd name="T79" fmla="*/ 16 h 91"/>
                  <a:gd name="T80" fmla="*/ 31 w 127"/>
                  <a:gd name="T81" fmla="*/ 14 h 91"/>
                  <a:gd name="T82" fmla="*/ 31 w 127"/>
                  <a:gd name="T83" fmla="*/ 12 h 91"/>
                  <a:gd name="T84" fmla="*/ 32 w 127"/>
                  <a:gd name="T85" fmla="*/ 10 h 91"/>
                  <a:gd name="T86" fmla="*/ 34 w 127"/>
                  <a:gd name="T87" fmla="*/ 4 h 91"/>
                  <a:gd name="T88" fmla="*/ 37 w 127"/>
                  <a:gd name="T89" fmla="*/ 0 h 91"/>
                  <a:gd name="T90" fmla="*/ 38 w 127"/>
                  <a:gd name="T91" fmla="*/ 3 h 91"/>
                  <a:gd name="T92" fmla="*/ 39 w 127"/>
                  <a:gd name="T93" fmla="*/ 0 h 9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7"/>
                  <a:gd name="T142" fmla="*/ 0 h 91"/>
                  <a:gd name="T143" fmla="*/ 127 w 127"/>
                  <a:gd name="T144" fmla="*/ 91 h 9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7" h="91">
                    <a:moveTo>
                      <a:pt x="96" y="0"/>
                    </a:moveTo>
                    <a:lnTo>
                      <a:pt x="105" y="6"/>
                    </a:lnTo>
                    <a:lnTo>
                      <a:pt x="103" y="15"/>
                    </a:lnTo>
                    <a:lnTo>
                      <a:pt x="109" y="12"/>
                    </a:lnTo>
                    <a:lnTo>
                      <a:pt x="109" y="16"/>
                    </a:lnTo>
                    <a:lnTo>
                      <a:pt x="112" y="18"/>
                    </a:lnTo>
                    <a:lnTo>
                      <a:pt x="127" y="25"/>
                    </a:lnTo>
                    <a:lnTo>
                      <a:pt x="114" y="28"/>
                    </a:lnTo>
                    <a:lnTo>
                      <a:pt x="118" y="36"/>
                    </a:lnTo>
                    <a:lnTo>
                      <a:pt x="108" y="38"/>
                    </a:lnTo>
                    <a:lnTo>
                      <a:pt x="106" y="40"/>
                    </a:lnTo>
                    <a:lnTo>
                      <a:pt x="94" y="39"/>
                    </a:lnTo>
                    <a:lnTo>
                      <a:pt x="83" y="38"/>
                    </a:lnTo>
                    <a:lnTo>
                      <a:pt x="79" y="49"/>
                    </a:lnTo>
                    <a:lnTo>
                      <a:pt x="77" y="60"/>
                    </a:lnTo>
                    <a:lnTo>
                      <a:pt x="73" y="67"/>
                    </a:lnTo>
                    <a:lnTo>
                      <a:pt x="67" y="80"/>
                    </a:lnTo>
                    <a:lnTo>
                      <a:pt x="57" y="85"/>
                    </a:lnTo>
                    <a:lnTo>
                      <a:pt x="39" y="80"/>
                    </a:lnTo>
                    <a:lnTo>
                      <a:pt x="34" y="86"/>
                    </a:lnTo>
                    <a:lnTo>
                      <a:pt x="17" y="91"/>
                    </a:lnTo>
                    <a:lnTo>
                      <a:pt x="4" y="82"/>
                    </a:lnTo>
                    <a:lnTo>
                      <a:pt x="0" y="73"/>
                    </a:lnTo>
                    <a:lnTo>
                      <a:pt x="1" y="74"/>
                    </a:lnTo>
                    <a:lnTo>
                      <a:pt x="12" y="80"/>
                    </a:lnTo>
                    <a:lnTo>
                      <a:pt x="22" y="84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3" y="72"/>
                    </a:lnTo>
                    <a:lnTo>
                      <a:pt x="23" y="68"/>
                    </a:lnTo>
                    <a:lnTo>
                      <a:pt x="24" y="63"/>
                    </a:lnTo>
                    <a:lnTo>
                      <a:pt x="34" y="61"/>
                    </a:lnTo>
                    <a:lnTo>
                      <a:pt x="43" y="57"/>
                    </a:lnTo>
                    <a:lnTo>
                      <a:pt x="51" y="46"/>
                    </a:lnTo>
                    <a:lnTo>
                      <a:pt x="59" y="34"/>
                    </a:lnTo>
                    <a:lnTo>
                      <a:pt x="66" y="43"/>
                    </a:lnTo>
                    <a:lnTo>
                      <a:pt x="69" y="37"/>
                    </a:lnTo>
                    <a:lnTo>
                      <a:pt x="71" y="30"/>
                    </a:lnTo>
                    <a:lnTo>
                      <a:pt x="75" y="38"/>
                    </a:lnTo>
                    <a:lnTo>
                      <a:pt x="75" y="32"/>
                    </a:lnTo>
                    <a:lnTo>
                      <a:pt x="77" y="28"/>
                    </a:lnTo>
                    <a:lnTo>
                      <a:pt x="76" y="24"/>
                    </a:lnTo>
                    <a:lnTo>
                      <a:pt x="79" y="20"/>
                    </a:lnTo>
                    <a:lnTo>
                      <a:pt x="85" y="9"/>
                    </a:lnTo>
                    <a:lnTo>
                      <a:pt x="91" y="0"/>
                    </a:lnTo>
                    <a:lnTo>
                      <a:pt x="93" y="3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2" name="Freeform 34"/>
              <p:cNvSpPr>
                <a:spLocks/>
              </p:cNvSpPr>
              <p:nvPr/>
            </p:nvSpPr>
            <p:spPr bwMode="ltGray">
              <a:xfrm>
                <a:off x="2824" y="2406"/>
                <a:ext cx="50" cy="71"/>
              </a:xfrm>
              <a:custGeom>
                <a:avLst/>
                <a:gdLst>
                  <a:gd name="T0" fmla="*/ 24 w 58"/>
                  <a:gd name="T1" fmla="*/ 44 h 80"/>
                  <a:gd name="T2" fmla="*/ 16 w 58"/>
                  <a:gd name="T3" fmla="*/ 37 h 80"/>
                  <a:gd name="T4" fmla="*/ 9 w 58"/>
                  <a:gd name="T5" fmla="*/ 32 h 80"/>
                  <a:gd name="T6" fmla="*/ 5 w 58"/>
                  <a:gd name="T7" fmla="*/ 22 h 80"/>
                  <a:gd name="T8" fmla="*/ 3 w 58"/>
                  <a:gd name="T9" fmla="*/ 12 h 80"/>
                  <a:gd name="T10" fmla="*/ 0 w 58"/>
                  <a:gd name="T11" fmla="*/ 3 h 80"/>
                  <a:gd name="T12" fmla="*/ 1 w 58"/>
                  <a:gd name="T13" fmla="*/ 0 h 80"/>
                  <a:gd name="T14" fmla="*/ 6 w 58"/>
                  <a:gd name="T15" fmla="*/ 4 h 80"/>
                  <a:gd name="T16" fmla="*/ 6 w 58"/>
                  <a:gd name="T17" fmla="*/ 7 h 80"/>
                  <a:gd name="T18" fmla="*/ 10 w 58"/>
                  <a:gd name="T19" fmla="*/ 7 h 80"/>
                  <a:gd name="T20" fmla="*/ 12 w 58"/>
                  <a:gd name="T21" fmla="*/ 4 h 80"/>
                  <a:gd name="T22" fmla="*/ 16 w 58"/>
                  <a:gd name="T23" fmla="*/ 9 h 80"/>
                  <a:gd name="T24" fmla="*/ 21 w 58"/>
                  <a:gd name="T25" fmla="*/ 12 h 80"/>
                  <a:gd name="T26" fmla="*/ 22 w 58"/>
                  <a:gd name="T27" fmla="*/ 21 h 80"/>
                  <a:gd name="T28" fmla="*/ 22 w 58"/>
                  <a:gd name="T29" fmla="*/ 28 h 80"/>
                  <a:gd name="T30" fmla="*/ 25 w 58"/>
                  <a:gd name="T31" fmla="*/ 36 h 80"/>
                  <a:gd name="T32" fmla="*/ 28 w 58"/>
                  <a:gd name="T33" fmla="*/ 43 h 80"/>
                  <a:gd name="T34" fmla="*/ 26 w 58"/>
                  <a:gd name="T35" fmla="*/ 41 h 80"/>
                  <a:gd name="T36" fmla="*/ 24 w 58"/>
                  <a:gd name="T37" fmla="*/ 44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80"/>
                  <a:gd name="T59" fmla="*/ 58 w 58"/>
                  <a:gd name="T60" fmla="*/ 80 h 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80">
                    <a:moveTo>
                      <a:pt x="50" y="80"/>
                    </a:moveTo>
                    <a:lnTo>
                      <a:pt x="33" y="68"/>
                    </a:lnTo>
                    <a:lnTo>
                      <a:pt x="18" y="57"/>
                    </a:lnTo>
                    <a:lnTo>
                      <a:pt x="10" y="39"/>
                    </a:lnTo>
                    <a:lnTo>
                      <a:pt x="6" y="21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2" y="5"/>
                    </a:lnTo>
                    <a:lnTo>
                      <a:pt x="12" y="12"/>
                    </a:lnTo>
                    <a:lnTo>
                      <a:pt x="21" y="12"/>
                    </a:lnTo>
                    <a:lnTo>
                      <a:pt x="26" y="5"/>
                    </a:lnTo>
                    <a:lnTo>
                      <a:pt x="34" y="15"/>
                    </a:lnTo>
                    <a:lnTo>
                      <a:pt x="43" y="23"/>
                    </a:lnTo>
                    <a:lnTo>
                      <a:pt x="45" y="38"/>
                    </a:lnTo>
                    <a:lnTo>
                      <a:pt x="46" y="52"/>
                    </a:lnTo>
                    <a:lnTo>
                      <a:pt x="52" y="65"/>
                    </a:lnTo>
                    <a:lnTo>
                      <a:pt x="58" y="78"/>
                    </a:lnTo>
                    <a:lnTo>
                      <a:pt x="54" y="76"/>
                    </a:lnTo>
                    <a:lnTo>
                      <a:pt x="50" y="8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3" name="Freeform 35"/>
              <p:cNvSpPr>
                <a:spLocks/>
              </p:cNvSpPr>
              <p:nvPr/>
            </p:nvSpPr>
            <p:spPr bwMode="ltGray">
              <a:xfrm>
                <a:off x="3210" y="2392"/>
                <a:ext cx="3" cy="4"/>
              </a:xfrm>
              <a:custGeom>
                <a:avLst/>
                <a:gdLst>
                  <a:gd name="T0" fmla="*/ 9 w 2"/>
                  <a:gd name="T1" fmla="*/ 3 h 4"/>
                  <a:gd name="T2" fmla="*/ 9 w 2"/>
                  <a:gd name="T3" fmla="*/ 2 h 4"/>
                  <a:gd name="T4" fmla="*/ 9 w 2"/>
                  <a:gd name="T5" fmla="*/ 1 h 4"/>
                  <a:gd name="T6" fmla="*/ 13 w 2"/>
                  <a:gd name="T7" fmla="*/ 1 h 4"/>
                  <a:gd name="T8" fmla="*/ 13 w 2"/>
                  <a:gd name="T9" fmla="*/ 0 h 4"/>
                  <a:gd name="T10" fmla="*/ 13 w 2"/>
                  <a:gd name="T11" fmla="*/ 1 h 4"/>
                  <a:gd name="T12" fmla="*/ 13 w 2"/>
                  <a:gd name="T13" fmla="*/ 2 h 4"/>
                  <a:gd name="T14" fmla="*/ 13 w 2"/>
                  <a:gd name="T15" fmla="*/ 3 h 4"/>
                  <a:gd name="T16" fmla="*/ 13 w 2"/>
                  <a:gd name="T17" fmla="*/ 4 h 4"/>
                  <a:gd name="T18" fmla="*/ 9 w 2"/>
                  <a:gd name="T19" fmla="*/ 4 h 4"/>
                  <a:gd name="T20" fmla="*/ 0 w 2"/>
                  <a:gd name="T21" fmla="*/ 3 h 4"/>
                  <a:gd name="T22" fmla="*/ 9 w 2"/>
                  <a:gd name="T23" fmla="*/ 3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4"/>
                  <a:gd name="T38" fmla="*/ 2 w 2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4">
                    <a:moveTo>
                      <a:pt x="1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4" name="Freeform 36"/>
              <p:cNvSpPr>
                <a:spLocks/>
              </p:cNvSpPr>
              <p:nvPr/>
            </p:nvSpPr>
            <p:spPr bwMode="ltGray">
              <a:xfrm>
                <a:off x="3210" y="239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5" name="Freeform 37"/>
              <p:cNvSpPr>
                <a:spLocks/>
              </p:cNvSpPr>
              <p:nvPr/>
            </p:nvSpPr>
            <p:spPr bwMode="ltGray">
              <a:xfrm>
                <a:off x="3210" y="239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6" name="Freeform 38"/>
              <p:cNvSpPr>
                <a:spLocks/>
              </p:cNvSpPr>
              <p:nvPr/>
            </p:nvSpPr>
            <p:spPr bwMode="ltGray">
              <a:xfrm>
                <a:off x="3208" y="2401"/>
                <a:ext cx="2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32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7" name="Freeform 39"/>
              <p:cNvSpPr>
                <a:spLocks/>
              </p:cNvSpPr>
              <p:nvPr/>
            </p:nvSpPr>
            <p:spPr bwMode="ltGray">
              <a:xfrm>
                <a:off x="3282" y="2529"/>
                <a:ext cx="110" cy="105"/>
              </a:xfrm>
              <a:custGeom>
                <a:avLst/>
                <a:gdLst>
                  <a:gd name="T0" fmla="*/ 57 w 130"/>
                  <a:gd name="T1" fmla="*/ 56 h 121"/>
                  <a:gd name="T2" fmla="*/ 54 w 130"/>
                  <a:gd name="T3" fmla="*/ 58 h 121"/>
                  <a:gd name="T4" fmla="*/ 54 w 130"/>
                  <a:gd name="T5" fmla="*/ 60 h 121"/>
                  <a:gd name="T6" fmla="*/ 52 w 130"/>
                  <a:gd name="T7" fmla="*/ 59 h 121"/>
                  <a:gd name="T8" fmla="*/ 45 w 130"/>
                  <a:gd name="T9" fmla="*/ 57 h 121"/>
                  <a:gd name="T10" fmla="*/ 40 w 130"/>
                  <a:gd name="T11" fmla="*/ 56 h 121"/>
                  <a:gd name="T12" fmla="*/ 37 w 130"/>
                  <a:gd name="T13" fmla="*/ 52 h 121"/>
                  <a:gd name="T14" fmla="*/ 34 w 130"/>
                  <a:gd name="T15" fmla="*/ 49 h 121"/>
                  <a:gd name="T16" fmla="*/ 31 w 130"/>
                  <a:gd name="T17" fmla="*/ 44 h 121"/>
                  <a:gd name="T18" fmla="*/ 29 w 130"/>
                  <a:gd name="T19" fmla="*/ 39 h 121"/>
                  <a:gd name="T20" fmla="*/ 21 w 130"/>
                  <a:gd name="T21" fmla="*/ 37 h 121"/>
                  <a:gd name="T22" fmla="*/ 21 w 130"/>
                  <a:gd name="T23" fmla="*/ 38 h 121"/>
                  <a:gd name="T24" fmla="*/ 16 w 130"/>
                  <a:gd name="T25" fmla="*/ 37 h 121"/>
                  <a:gd name="T26" fmla="*/ 18 w 130"/>
                  <a:gd name="T27" fmla="*/ 41 h 121"/>
                  <a:gd name="T28" fmla="*/ 15 w 130"/>
                  <a:gd name="T29" fmla="*/ 40 h 121"/>
                  <a:gd name="T30" fmla="*/ 15 w 130"/>
                  <a:gd name="T31" fmla="*/ 43 h 121"/>
                  <a:gd name="T32" fmla="*/ 8 w 130"/>
                  <a:gd name="T33" fmla="*/ 42 h 121"/>
                  <a:gd name="T34" fmla="*/ 14 w 130"/>
                  <a:gd name="T35" fmla="*/ 46 h 121"/>
                  <a:gd name="T36" fmla="*/ 12 w 130"/>
                  <a:gd name="T37" fmla="*/ 49 h 121"/>
                  <a:gd name="T38" fmla="*/ 6 w 130"/>
                  <a:gd name="T39" fmla="*/ 49 h 121"/>
                  <a:gd name="T40" fmla="*/ 0 w 130"/>
                  <a:gd name="T41" fmla="*/ 49 h 121"/>
                  <a:gd name="T42" fmla="*/ 1 w 130"/>
                  <a:gd name="T43" fmla="*/ 43 h 121"/>
                  <a:gd name="T44" fmla="*/ 2 w 130"/>
                  <a:gd name="T45" fmla="*/ 37 h 121"/>
                  <a:gd name="T46" fmla="*/ 3 w 130"/>
                  <a:gd name="T47" fmla="*/ 30 h 121"/>
                  <a:gd name="T48" fmla="*/ 3 w 130"/>
                  <a:gd name="T49" fmla="*/ 24 h 121"/>
                  <a:gd name="T50" fmla="*/ 3 w 130"/>
                  <a:gd name="T51" fmla="*/ 18 h 121"/>
                  <a:gd name="T52" fmla="*/ 3 w 130"/>
                  <a:gd name="T53" fmla="*/ 12 h 121"/>
                  <a:gd name="T54" fmla="*/ 3 w 130"/>
                  <a:gd name="T55" fmla="*/ 6 h 121"/>
                  <a:gd name="T56" fmla="*/ 3 w 130"/>
                  <a:gd name="T57" fmla="*/ 0 h 121"/>
                  <a:gd name="T58" fmla="*/ 8 w 130"/>
                  <a:gd name="T59" fmla="*/ 3 h 121"/>
                  <a:gd name="T60" fmla="*/ 14 w 130"/>
                  <a:gd name="T61" fmla="*/ 5 h 121"/>
                  <a:gd name="T62" fmla="*/ 19 w 130"/>
                  <a:gd name="T63" fmla="*/ 8 h 121"/>
                  <a:gd name="T64" fmla="*/ 25 w 130"/>
                  <a:gd name="T65" fmla="*/ 10 h 121"/>
                  <a:gd name="T66" fmla="*/ 30 w 130"/>
                  <a:gd name="T67" fmla="*/ 18 h 121"/>
                  <a:gd name="T68" fmla="*/ 30 w 130"/>
                  <a:gd name="T69" fmla="*/ 22 h 121"/>
                  <a:gd name="T70" fmla="*/ 35 w 130"/>
                  <a:gd name="T71" fmla="*/ 24 h 121"/>
                  <a:gd name="T72" fmla="*/ 40 w 130"/>
                  <a:gd name="T73" fmla="*/ 27 h 121"/>
                  <a:gd name="T74" fmla="*/ 41 w 130"/>
                  <a:gd name="T75" fmla="*/ 31 h 121"/>
                  <a:gd name="T76" fmla="*/ 36 w 130"/>
                  <a:gd name="T77" fmla="*/ 31 h 121"/>
                  <a:gd name="T78" fmla="*/ 38 w 130"/>
                  <a:gd name="T79" fmla="*/ 37 h 121"/>
                  <a:gd name="T80" fmla="*/ 41 w 130"/>
                  <a:gd name="T81" fmla="*/ 43 h 121"/>
                  <a:gd name="T82" fmla="*/ 45 w 130"/>
                  <a:gd name="T83" fmla="*/ 49 h 121"/>
                  <a:gd name="T84" fmla="*/ 49 w 130"/>
                  <a:gd name="T85" fmla="*/ 49 h 121"/>
                  <a:gd name="T86" fmla="*/ 48 w 130"/>
                  <a:gd name="T87" fmla="*/ 51 h 121"/>
                  <a:gd name="T88" fmla="*/ 52 w 130"/>
                  <a:gd name="T89" fmla="*/ 54 h 121"/>
                  <a:gd name="T90" fmla="*/ 50 w 130"/>
                  <a:gd name="T91" fmla="*/ 54 h 121"/>
                  <a:gd name="T92" fmla="*/ 57 w 130"/>
                  <a:gd name="T93" fmla="*/ 56 h 12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0"/>
                  <a:gd name="T142" fmla="*/ 0 h 121"/>
                  <a:gd name="T143" fmla="*/ 130 w 130"/>
                  <a:gd name="T144" fmla="*/ 121 h 12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0" h="121">
                    <a:moveTo>
                      <a:pt x="130" y="115"/>
                    </a:moveTo>
                    <a:lnTo>
                      <a:pt x="125" y="117"/>
                    </a:lnTo>
                    <a:lnTo>
                      <a:pt x="125" y="121"/>
                    </a:lnTo>
                    <a:lnTo>
                      <a:pt x="118" y="120"/>
                    </a:lnTo>
                    <a:lnTo>
                      <a:pt x="104" y="116"/>
                    </a:lnTo>
                    <a:lnTo>
                      <a:pt x="92" y="114"/>
                    </a:lnTo>
                    <a:lnTo>
                      <a:pt x="85" y="105"/>
                    </a:lnTo>
                    <a:lnTo>
                      <a:pt x="78" y="98"/>
                    </a:lnTo>
                    <a:lnTo>
                      <a:pt x="72" y="90"/>
                    </a:lnTo>
                    <a:lnTo>
                      <a:pt x="65" y="80"/>
                    </a:lnTo>
                    <a:lnTo>
                      <a:pt x="47" y="74"/>
                    </a:lnTo>
                    <a:lnTo>
                      <a:pt x="47" y="78"/>
                    </a:lnTo>
                    <a:lnTo>
                      <a:pt x="38" y="74"/>
                    </a:lnTo>
                    <a:lnTo>
                      <a:pt x="40" y="82"/>
                    </a:lnTo>
                    <a:lnTo>
                      <a:pt x="35" y="81"/>
                    </a:lnTo>
                    <a:lnTo>
                      <a:pt x="36" y="85"/>
                    </a:lnTo>
                    <a:lnTo>
                      <a:pt x="18" y="84"/>
                    </a:lnTo>
                    <a:lnTo>
                      <a:pt x="32" y="93"/>
                    </a:lnTo>
                    <a:lnTo>
                      <a:pt x="26" y="99"/>
                    </a:lnTo>
                    <a:lnTo>
                      <a:pt x="13" y="98"/>
                    </a:lnTo>
                    <a:lnTo>
                      <a:pt x="0" y="98"/>
                    </a:lnTo>
                    <a:lnTo>
                      <a:pt x="1" y="86"/>
                    </a:lnTo>
                    <a:lnTo>
                      <a:pt x="2" y="74"/>
                    </a:lnTo>
                    <a:lnTo>
                      <a:pt x="4" y="61"/>
                    </a:lnTo>
                    <a:lnTo>
                      <a:pt x="4" y="49"/>
                    </a:lnTo>
                    <a:lnTo>
                      <a:pt x="5" y="37"/>
                    </a:lnTo>
                    <a:lnTo>
                      <a:pt x="6" y="24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19" y="6"/>
                    </a:lnTo>
                    <a:lnTo>
                      <a:pt x="32" y="10"/>
                    </a:lnTo>
                    <a:lnTo>
                      <a:pt x="44" y="16"/>
                    </a:lnTo>
                    <a:lnTo>
                      <a:pt x="58" y="22"/>
                    </a:lnTo>
                    <a:lnTo>
                      <a:pt x="70" y="37"/>
                    </a:lnTo>
                    <a:lnTo>
                      <a:pt x="70" y="44"/>
                    </a:lnTo>
                    <a:lnTo>
                      <a:pt x="82" y="49"/>
                    </a:lnTo>
                    <a:lnTo>
                      <a:pt x="92" y="54"/>
                    </a:lnTo>
                    <a:lnTo>
                      <a:pt x="94" y="62"/>
                    </a:lnTo>
                    <a:lnTo>
                      <a:pt x="83" y="63"/>
                    </a:lnTo>
                    <a:lnTo>
                      <a:pt x="89" y="76"/>
                    </a:lnTo>
                    <a:lnTo>
                      <a:pt x="97" y="85"/>
                    </a:lnTo>
                    <a:lnTo>
                      <a:pt x="103" y="98"/>
                    </a:lnTo>
                    <a:lnTo>
                      <a:pt x="112" y="98"/>
                    </a:lnTo>
                    <a:lnTo>
                      <a:pt x="110" y="104"/>
                    </a:lnTo>
                    <a:lnTo>
                      <a:pt x="118" y="108"/>
                    </a:lnTo>
                    <a:lnTo>
                      <a:pt x="116" y="111"/>
                    </a:lnTo>
                    <a:lnTo>
                      <a:pt x="130" y="11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8" name="Freeform 40"/>
              <p:cNvSpPr>
                <a:spLocks/>
              </p:cNvSpPr>
              <p:nvPr/>
            </p:nvSpPr>
            <p:spPr bwMode="ltGray">
              <a:xfrm>
                <a:off x="3392" y="2622"/>
                <a:ext cx="5" cy="6"/>
              </a:xfrm>
              <a:custGeom>
                <a:avLst/>
                <a:gdLst>
                  <a:gd name="T0" fmla="*/ 3 w 6"/>
                  <a:gd name="T1" fmla="*/ 2 h 5"/>
                  <a:gd name="T2" fmla="*/ 1 w 6"/>
                  <a:gd name="T3" fmla="*/ 12 h 5"/>
                  <a:gd name="T4" fmla="*/ 0 w 6"/>
                  <a:gd name="T5" fmla="*/ 0 h 5"/>
                  <a:gd name="T6" fmla="*/ 3 w 6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6" y="2"/>
                    </a:moveTo>
                    <a:lnTo>
                      <a:pt x="1" y="5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9" name="Freeform 41"/>
              <p:cNvSpPr>
                <a:spLocks/>
              </p:cNvSpPr>
              <p:nvPr/>
            </p:nvSpPr>
            <p:spPr bwMode="ltGray">
              <a:xfrm>
                <a:off x="3324" y="229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4 h 4"/>
                  <a:gd name="T10" fmla="*/ 2 w 2"/>
                  <a:gd name="T11" fmla="*/ 3 h 4"/>
                  <a:gd name="T12" fmla="*/ 2 w 2"/>
                  <a:gd name="T13" fmla="*/ 2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0" name="Freeform 42"/>
              <p:cNvSpPr>
                <a:spLocks/>
              </p:cNvSpPr>
              <p:nvPr/>
            </p:nvSpPr>
            <p:spPr bwMode="ltGray">
              <a:xfrm>
                <a:off x="3324" y="2295"/>
                <a:ext cx="2" cy="1"/>
              </a:xfrm>
              <a:custGeom>
                <a:avLst/>
                <a:gdLst>
                  <a:gd name="T0" fmla="*/ 32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32 w 1"/>
                  <a:gd name="T7" fmla="*/ 1 h 2"/>
                  <a:gd name="T8" fmla="*/ 32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1" name="Freeform 43"/>
              <p:cNvSpPr>
                <a:spLocks/>
              </p:cNvSpPr>
              <p:nvPr/>
            </p:nvSpPr>
            <p:spPr bwMode="ltGray">
              <a:xfrm>
                <a:off x="3321" y="2306"/>
                <a:ext cx="1" cy="3"/>
              </a:xfrm>
              <a:custGeom>
                <a:avLst/>
                <a:gdLst>
                  <a:gd name="T0" fmla="*/ 1 w 1"/>
                  <a:gd name="T1" fmla="*/ 243 h 1"/>
                  <a:gd name="T2" fmla="*/ 0 w 1"/>
                  <a:gd name="T3" fmla="*/ 243 h 1"/>
                  <a:gd name="T4" fmla="*/ 1 w 1"/>
                  <a:gd name="T5" fmla="*/ 0 h 1"/>
                  <a:gd name="T6" fmla="*/ 1 w 1"/>
                  <a:gd name="T7" fmla="*/ 243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2" name="Rectangle 44"/>
              <p:cNvSpPr>
                <a:spLocks noChangeArrowheads="1"/>
              </p:cNvSpPr>
              <p:nvPr/>
            </p:nvSpPr>
            <p:spPr bwMode="ltGray">
              <a:xfrm>
                <a:off x="3317" y="2254"/>
                <a:ext cx="2" cy="0"/>
              </a:xfrm>
              <a:prstGeom prst="rect">
                <a:avLst/>
              </a:prstGeom>
              <a:solidFill>
                <a:srgbClr val="C0C0C0">
                  <a:alpha val="89803"/>
                </a:srgbClr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3" name="Freeform 45"/>
              <p:cNvSpPr>
                <a:spLocks/>
              </p:cNvSpPr>
              <p:nvPr/>
            </p:nvSpPr>
            <p:spPr bwMode="ltGray">
              <a:xfrm>
                <a:off x="3315" y="2245"/>
                <a:ext cx="2" cy="3"/>
              </a:xfrm>
              <a:custGeom>
                <a:avLst/>
                <a:gdLst>
                  <a:gd name="T0" fmla="*/ 0 w 2"/>
                  <a:gd name="T1" fmla="*/ 243 h 1"/>
                  <a:gd name="T2" fmla="*/ 0 w 2"/>
                  <a:gd name="T3" fmla="*/ 0 h 1"/>
                  <a:gd name="T4" fmla="*/ 0 w 2"/>
                  <a:gd name="T5" fmla="*/ 243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4" name="Freeform 46"/>
              <p:cNvSpPr>
                <a:spLocks/>
              </p:cNvSpPr>
              <p:nvPr/>
            </p:nvSpPr>
            <p:spPr bwMode="ltGray">
              <a:xfrm>
                <a:off x="3321" y="227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5" name="Freeform 47"/>
              <p:cNvSpPr>
                <a:spLocks/>
              </p:cNvSpPr>
              <p:nvPr/>
            </p:nvSpPr>
            <p:spPr bwMode="ltGray">
              <a:xfrm>
                <a:off x="2665" y="2143"/>
                <a:ext cx="55" cy="74"/>
              </a:xfrm>
              <a:custGeom>
                <a:avLst/>
                <a:gdLst>
                  <a:gd name="T0" fmla="*/ 10 w 66"/>
                  <a:gd name="T1" fmla="*/ 34 h 86"/>
                  <a:gd name="T2" fmla="*/ 9 w 66"/>
                  <a:gd name="T3" fmla="*/ 34 h 86"/>
                  <a:gd name="T4" fmla="*/ 7 w 66"/>
                  <a:gd name="T5" fmla="*/ 33 h 86"/>
                  <a:gd name="T6" fmla="*/ 7 w 66"/>
                  <a:gd name="T7" fmla="*/ 34 h 86"/>
                  <a:gd name="T8" fmla="*/ 6 w 66"/>
                  <a:gd name="T9" fmla="*/ 28 h 86"/>
                  <a:gd name="T10" fmla="*/ 5 w 66"/>
                  <a:gd name="T11" fmla="*/ 22 h 86"/>
                  <a:gd name="T12" fmla="*/ 4 w 66"/>
                  <a:gd name="T13" fmla="*/ 18 h 86"/>
                  <a:gd name="T14" fmla="*/ 1 w 66"/>
                  <a:gd name="T15" fmla="*/ 14 h 86"/>
                  <a:gd name="T16" fmla="*/ 2 w 66"/>
                  <a:gd name="T17" fmla="*/ 11 h 86"/>
                  <a:gd name="T18" fmla="*/ 4 w 66"/>
                  <a:gd name="T19" fmla="*/ 9 h 86"/>
                  <a:gd name="T20" fmla="*/ 0 w 66"/>
                  <a:gd name="T21" fmla="*/ 5 h 86"/>
                  <a:gd name="T22" fmla="*/ 0 w 66"/>
                  <a:gd name="T23" fmla="*/ 0 h 86"/>
                  <a:gd name="T24" fmla="*/ 3 w 66"/>
                  <a:gd name="T25" fmla="*/ 3 h 86"/>
                  <a:gd name="T26" fmla="*/ 5 w 66"/>
                  <a:gd name="T27" fmla="*/ 3 h 86"/>
                  <a:gd name="T28" fmla="*/ 7 w 66"/>
                  <a:gd name="T29" fmla="*/ 3 h 86"/>
                  <a:gd name="T30" fmla="*/ 8 w 66"/>
                  <a:gd name="T31" fmla="*/ 8 h 86"/>
                  <a:gd name="T32" fmla="*/ 14 w 66"/>
                  <a:gd name="T33" fmla="*/ 9 h 86"/>
                  <a:gd name="T34" fmla="*/ 19 w 66"/>
                  <a:gd name="T35" fmla="*/ 9 h 86"/>
                  <a:gd name="T36" fmla="*/ 22 w 66"/>
                  <a:gd name="T37" fmla="*/ 12 h 86"/>
                  <a:gd name="T38" fmla="*/ 22 w 66"/>
                  <a:gd name="T39" fmla="*/ 15 h 86"/>
                  <a:gd name="T40" fmla="*/ 18 w 66"/>
                  <a:gd name="T41" fmla="*/ 18 h 86"/>
                  <a:gd name="T42" fmla="*/ 18 w 66"/>
                  <a:gd name="T43" fmla="*/ 24 h 86"/>
                  <a:gd name="T44" fmla="*/ 20 w 66"/>
                  <a:gd name="T45" fmla="*/ 25 h 86"/>
                  <a:gd name="T46" fmla="*/ 22 w 66"/>
                  <a:gd name="T47" fmla="*/ 21 h 86"/>
                  <a:gd name="T48" fmla="*/ 24 w 66"/>
                  <a:gd name="T49" fmla="*/ 26 h 86"/>
                  <a:gd name="T50" fmla="*/ 27 w 66"/>
                  <a:gd name="T51" fmla="*/ 34 h 86"/>
                  <a:gd name="T52" fmla="*/ 27 w 66"/>
                  <a:gd name="T53" fmla="*/ 37 h 86"/>
                  <a:gd name="T54" fmla="*/ 25 w 66"/>
                  <a:gd name="T55" fmla="*/ 39 h 86"/>
                  <a:gd name="T56" fmla="*/ 26 w 66"/>
                  <a:gd name="T57" fmla="*/ 40 h 86"/>
                  <a:gd name="T58" fmla="*/ 22 w 66"/>
                  <a:gd name="T59" fmla="*/ 34 h 86"/>
                  <a:gd name="T60" fmla="*/ 19 w 66"/>
                  <a:gd name="T61" fmla="*/ 28 h 86"/>
                  <a:gd name="T62" fmla="*/ 16 w 66"/>
                  <a:gd name="T63" fmla="*/ 25 h 86"/>
                  <a:gd name="T64" fmla="*/ 14 w 66"/>
                  <a:gd name="T65" fmla="*/ 22 h 86"/>
                  <a:gd name="T66" fmla="*/ 9 w 66"/>
                  <a:gd name="T67" fmla="*/ 19 h 86"/>
                  <a:gd name="T68" fmla="*/ 7 w 66"/>
                  <a:gd name="T69" fmla="*/ 19 h 86"/>
                  <a:gd name="T70" fmla="*/ 13 w 66"/>
                  <a:gd name="T71" fmla="*/ 22 h 86"/>
                  <a:gd name="T72" fmla="*/ 15 w 66"/>
                  <a:gd name="T73" fmla="*/ 26 h 86"/>
                  <a:gd name="T74" fmla="*/ 15 w 66"/>
                  <a:gd name="T75" fmla="*/ 29 h 86"/>
                  <a:gd name="T76" fmla="*/ 14 w 66"/>
                  <a:gd name="T77" fmla="*/ 34 h 86"/>
                  <a:gd name="T78" fmla="*/ 12 w 66"/>
                  <a:gd name="T79" fmla="*/ 33 h 86"/>
                  <a:gd name="T80" fmla="*/ 12 w 66"/>
                  <a:gd name="T81" fmla="*/ 33 h 86"/>
                  <a:gd name="T82" fmla="*/ 11 w 66"/>
                  <a:gd name="T83" fmla="*/ 34 h 86"/>
                  <a:gd name="T84" fmla="*/ 10 w 66"/>
                  <a:gd name="T85" fmla="*/ 34 h 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86"/>
                  <a:gd name="T131" fmla="*/ 66 w 66"/>
                  <a:gd name="T132" fmla="*/ 86 h 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86">
                    <a:moveTo>
                      <a:pt x="24" y="72"/>
                    </a:moveTo>
                    <a:lnTo>
                      <a:pt x="23" y="73"/>
                    </a:lnTo>
                    <a:lnTo>
                      <a:pt x="19" y="68"/>
                    </a:lnTo>
                    <a:lnTo>
                      <a:pt x="19" y="70"/>
                    </a:lnTo>
                    <a:lnTo>
                      <a:pt x="16" y="59"/>
                    </a:lnTo>
                    <a:lnTo>
                      <a:pt x="12" y="47"/>
                    </a:lnTo>
                    <a:lnTo>
                      <a:pt x="11" y="38"/>
                    </a:lnTo>
                    <a:lnTo>
                      <a:pt x="1" y="30"/>
                    </a:lnTo>
                    <a:lnTo>
                      <a:pt x="5" y="24"/>
                    </a:lnTo>
                    <a:lnTo>
                      <a:pt x="10" y="20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3" y="8"/>
                    </a:lnTo>
                    <a:lnTo>
                      <a:pt x="17" y="6"/>
                    </a:lnTo>
                    <a:lnTo>
                      <a:pt x="22" y="18"/>
                    </a:lnTo>
                    <a:lnTo>
                      <a:pt x="36" y="19"/>
                    </a:lnTo>
                    <a:lnTo>
                      <a:pt x="49" y="20"/>
                    </a:lnTo>
                    <a:lnTo>
                      <a:pt x="56" y="26"/>
                    </a:lnTo>
                    <a:lnTo>
                      <a:pt x="54" y="32"/>
                    </a:lnTo>
                    <a:lnTo>
                      <a:pt x="44" y="38"/>
                    </a:lnTo>
                    <a:lnTo>
                      <a:pt x="47" y="50"/>
                    </a:lnTo>
                    <a:lnTo>
                      <a:pt x="50" y="54"/>
                    </a:lnTo>
                    <a:lnTo>
                      <a:pt x="55" y="43"/>
                    </a:lnTo>
                    <a:lnTo>
                      <a:pt x="61" y="56"/>
                    </a:lnTo>
                    <a:lnTo>
                      <a:pt x="66" y="70"/>
                    </a:lnTo>
                    <a:lnTo>
                      <a:pt x="66" y="78"/>
                    </a:lnTo>
                    <a:lnTo>
                      <a:pt x="62" y="82"/>
                    </a:lnTo>
                    <a:lnTo>
                      <a:pt x="65" y="86"/>
                    </a:lnTo>
                    <a:lnTo>
                      <a:pt x="56" y="72"/>
                    </a:lnTo>
                    <a:lnTo>
                      <a:pt x="49" y="58"/>
                    </a:lnTo>
                    <a:lnTo>
                      <a:pt x="41" y="55"/>
                    </a:lnTo>
                    <a:lnTo>
                      <a:pt x="36" y="47"/>
                    </a:lnTo>
                    <a:lnTo>
                      <a:pt x="23" y="40"/>
                    </a:lnTo>
                    <a:lnTo>
                      <a:pt x="19" y="40"/>
                    </a:lnTo>
                    <a:lnTo>
                      <a:pt x="34" y="48"/>
                    </a:lnTo>
                    <a:lnTo>
                      <a:pt x="37" y="56"/>
                    </a:lnTo>
                    <a:lnTo>
                      <a:pt x="38" y="61"/>
                    </a:lnTo>
                    <a:lnTo>
                      <a:pt x="35" y="72"/>
                    </a:lnTo>
                    <a:lnTo>
                      <a:pt x="32" y="68"/>
                    </a:lnTo>
                    <a:lnTo>
                      <a:pt x="30" y="68"/>
                    </a:lnTo>
                    <a:lnTo>
                      <a:pt x="28" y="71"/>
                    </a:lnTo>
                    <a:lnTo>
                      <a:pt x="24" y="7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6" name="Freeform 48"/>
              <p:cNvSpPr>
                <a:spLocks/>
              </p:cNvSpPr>
              <p:nvPr/>
            </p:nvSpPr>
            <p:spPr bwMode="ltGray">
              <a:xfrm>
                <a:off x="2668" y="2120"/>
                <a:ext cx="35" cy="19"/>
              </a:xfrm>
              <a:custGeom>
                <a:avLst/>
                <a:gdLst>
                  <a:gd name="T0" fmla="*/ 10 w 43"/>
                  <a:gd name="T1" fmla="*/ 2 h 21"/>
                  <a:gd name="T2" fmla="*/ 3 w 43"/>
                  <a:gd name="T3" fmla="*/ 0 h 21"/>
                  <a:gd name="T4" fmla="*/ 0 w 43"/>
                  <a:gd name="T5" fmla="*/ 9 h 21"/>
                  <a:gd name="T6" fmla="*/ 2 w 43"/>
                  <a:gd name="T7" fmla="*/ 12 h 21"/>
                  <a:gd name="T8" fmla="*/ 7 w 43"/>
                  <a:gd name="T9" fmla="*/ 13 h 21"/>
                  <a:gd name="T10" fmla="*/ 11 w 43"/>
                  <a:gd name="T11" fmla="*/ 12 h 21"/>
                  <a:gd name="T12" fmla="*/ 15 w 43"/>
                  <a:gd name="T13" fmla="*/ 12 h 21"/>
                  <a:gd name="T14" fmla="*/ 13 w 43"/>
                  <a:gd name="T15" fmla="*/ 7 h 21"/>
                  <a:gd name="T16" fmla="*/ 12 w 43"/>
                  <a:gd name="T17" fmla="*/ 5 h 21"/>
                  <a:gd name="T18" fmla="*/ 10 w 43"/>
                  <a:gd name="T19" fmla="*/ 2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21"/>
                  <a:gd name="T32" fmla="*/ 43 w 43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21">
                    <a:moveTo>
                      <a:pt x="27" y="2"/>
                    </a:moveTo>
                    <a:lnTo>
                      <a:pt x="8" y="0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18" y="21"/>
                    </a:lnTo>
                    <a:lnTo>
                      <a:pt x="30" y="20"/>
                    </a:lnTo>
                    <a:lnTo>
                      <a:pt x="43" y="19"/>
                    </a:lnTo>
                    <a:lnTo>
                      <a:pt x="38" y="12"/>
                    </a:lnTo>
                    <a:lnTo>
                      <a:pt x="34" y="7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7" name="Freeform 49"/>
              <p:cNvSpPr>
                <a:spLocks/>
              </p:cNvSpPr>
              <p:nvPr/>
            </p:nvSpPr>
            <p:spPr bwMode="ltGray">
              <a:xfrm>
                <a:off x="2844" y="2300"/>
                <a:ext cx="57" cy="55"/>
              </a:xfrm>
              <a:custGeom>
                <a:avLst/>
                <a:gdLst>
                  <a:gd name="T0" fmla="*/ 19 w 70"/>
                  <a:gd name="T1" fmla="*/ 21 h 65"/>
                  <a:gd name="T2" fmla="*/ 20 w 70"/>
                  <a:gd name="T3" fmla="*/ 25 h 65"/>
                  <a:gd name="T4" fmla="*/ 16 w 70"/>
                  <a:gd name="T5" fmla="*/ 25 h 65"/>
                  <a:gd name="T6" fmla="*/ 15 w 70"/>
                  <a:gd name="T7" fmla="*/ 25 h 65"/>
                  <a:gd name="T8" fmla="*/ 12 w 70"/>
                  <a:gd name="T9" fmla="*/ 29 h 65"/>
                  <a:gd name="T10" fmla="*/ 9 w 70"/>
                  <a:gd name="T11" fmla="*/ 26 h 65"/>
                  <a:gd name="T12" fmla="*/ 7 w 70"/>
                  <a:gd name="T13" fmla="*/ 25 h 65"/>
                  <a:gd name="T14" fmla="*/ 7 w 70"/>
                  <a:gd name="T15" fmla="*/ 24 h 65"/>
                  <a:gd name="T16" fmla="*/ 6 w 70"/>
                  <a:gd name="T17" fmla="*/ 25 h 65"/>
                  <a:gd name="T18" fmla="*/ 4 w 70"/>
                  <a:gd name="T19" fmla="*/ 21 h 65"/>
                  <a:gd name="T20" fmla="*/ 4 w 70"/>
                  <a:gd name="T21" fmla="*/ 20 h 65"/>
                  <a:gd name="T22" fmla="*/ 2 w 70"/>
                  <a:gd name="T23" fmla="*/ 15 h 65"/>
                  <a:gd name="T24" fmla="*/ 0 w 70"/>
                  <a:gd name="T25" fmla="*/ 8 h 65"/>
                  <a:gd name="T26" fmla="*/ 3 w 70"/>
                  <a:gd name="T27" fmla="*/ 3 h 65"/>
                  <a:gd name="T28" fmla="*/ 8 w 70"/>
                  <a:gd name="T29" fmla="*/ 3 h 65"/>
                  <a:gd name="T30" fmla="*/ 13 w 70"/>
                  <a:gd name="T31" fmla="*/ 3 h 65"/>
                  <a:gd name="T32" fmla="*/ 17 w 70"/>
                  <a:gd name="T33" fmla="*/ 5 h 65"/>
                  <a:gd name="T34" fmla="*/ 17 w 70"/>
                  <a:gd name="T35" fmla="*/ 3 h 65"/>
                  <a:gd name="T36" fmla="*/ 20 w 70"/>
                  <a:gd name="T37" fmla="*/ 2 h 65"/>
                  <a:gd name="T38" fmla="*/ 20 w 70"/>
                  <a:gd name="T39" fmla="*/ 3 h 65"/>
                  <a:gd name="T40" fmla="*/ 24 w 70"/>
                  <a:gd name="T41" fmla="*/ 0 h 65"/>
                  <a:gd name="T42" fmla="*/ 24 w 70"/>
                  <a:gd name="T43" fmla="*/ 6 h 65"/>
                  <a:gd name="T44" fmla="*/ 24 w 70"/>
                  <a:gd name="T45" fmla="*/ 11 h 65"/>
                  <a:gd name="T46" fmla="*/ 24 w 70"/>
                  <a:gd name="T47" fmla="*/ 16 h 65"/>
                  <a:gd name="T48" fmla="*/ 20 w 70"/>
                  <a:gd name="T49" fmla="*/ 18 h 65"/>
                  <a:gd name="T50" fmla="*/ 19 w 70"/>
                  <a:gd name="T51" fmla="*/ 21 h 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5"/>
                  <a:gd name="T80" fmla="*/ 70 w 70"/>
                  <a:gd name="T81" fmla="*/ 65 h 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5">
                    <a:moveTo>
                      <a:pt x="51" y="47"/>
                    </a:moveTo>
                    <a:lnTo>
                      <a:pt x="54" y="59"/>
                    </a:lnTo>
                    <a:lnTo>
                      <a:pt x="45" y="58"/>
                    </a:lnTo>
                    <a:lnTo>
                      <a:pt x="41" y="59"/>
                    </a:lnTo>
                    <a:lnTo>
                      <a:pt x="33" y="65"/>
                    </a:lnTo>
                    <a:lnTo>
                      <a:pt x="24" y="62"/>
                    </a:lnTo>
                    <a:lnTo>
                      <a:pt x="21" y="60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6" y="34"/>
                    </a:lnTo>
                    <a:lnTo>
                      <a:pt x="0" y="20"/>
                    </a:lnTo>
                    <a:lnTo>
                      <a:pt x="9" y="6"/>
                    </a:lnTo>
                    <a:lnTo>
                      <a:pt x="23" y="5"/>
                    </a:lnTo>
                    <a:lnTo>
                      <a:pt x="37" y="5"/>
                    </a:lnTo>
                    <a:lnTo>
                      <a:pt x="48" y="11"/>
                    </a:lnTo>
                    <a:lnTo>
                      <a:pt x="48" y="7"/>
                    </a:lnTo>
                    <a:lnTo>
                      <a:pt x="53" y="2"/>
                    </a:lnTo>
                    <a:lnTo>
                      <a:pt x="58" y="5"/>
                    </a:lnTo>
                    <a:lnTo>
                      <a:pt x="67" y="0"/>
                    </a:lnTo>
                    <a:lnTo>
                      <a:pt x="67" y="13"/>
                    </a:lnTo>
                    <a:lnTo>
                      <a:pt x="69" y="25"/>
                    </a:lnTo>
                    <a:lnTo>
                      <a:pt x="70" y="37"/>
                    </a:lnTo>
                    <a:lnTo>
                      <a:pt x="58" y="43"/>
                    </a:lnTo>
                    <a:lnTo>
                      <a:pt x="51" y="4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8" name="Freeform 50"/>
              <p:cNvSpPr>
                <a:spLocks/>
              </p:cNvSpPr>
              <p:nvPr/>
            </p:nvSpPr>
            <p:spPr bwMode="ltGray">
              <a:xfrm>
                <a:off x="3315" y="2313"/>
                <a:ext cx="4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3 h 6"/>
                  <a:gd name="T4" fmla="*/ 9 w 3"/>
                  <a:gd name="T5" fmla="*/ 0 h 6"/>
                  <a:gd name="T6" fmla="*/ 12 w 3"/>
                  <a:gd name="T7" fmla="*/ 1 h 6"/>
                  <a:gd name="T8" fmla="*/ 0 w 3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0" y="6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9" name="Freeform 51"/>
              <p:cNvSpPr>
                <a:spLocks/>
              </p:cNvSpPr>
              <p:nvPr/>
            </p:nvSpPr>
            <p:spPr bwMode="ltGray">
              <a:xfrm>
                <a:off x="2955" y="2199"/>
                <a:ext cx="1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0" name="Freeform 52"/>
              <p:cNvSpPr>
                <a:spLocks/>
              </p:cNvSpPr>
              <p:nvPr/>
            </p:nvSpPr>
            <p:spPr bwMode="ltGray">
              <a:xfrm>
                <a:off x="2807" y="2199"/>
                <a:ext cx="92" cy="110"/>
              </a:xfrm>
              <a:custGeom>
                <a:avLst/>
                <a:gdLst>
                  <a:gd name="T0" fmla="*/ 25 w 110"/>
                  <a:gd name="T1" fmla="*/ 16 h 127"/>
                  <a:gd name="T2" fmla="*/ 23 w 110"/>
                  <a:gd name="T3" fmla="*/ 13 h 127"/>
                  <a:gd name="T4" fmla="*/ 20 w 110"/>
                  <a:gd name="T5" fmla="*/ 10 h 127"/>
                  <a:gd name="T6" fmla="*/ 18 w 110"/>
                  <a:gd name="T7" fmla="*/ 12 h 127"/>
                  <a:gd name="T8" fmla="*/ 14 w 110"/>
                  <a:gd name="T9" fmla="*/ 8 h 127"/>
                  <a:gd name="T10" fmla="*/ 13 w 110"/>
                  <a:gd name="T11" fmla="*/ 4 h 127"/>
                  <a:gd name="T12" fmla="*/ 9 w 110"/>
                  <a:gd name="T13" fmla="*/ 0 h 127"/>
                  <a:gd name="T14" fmla="*/ 7 w 110"/>
                  <a:gd name="T15" fmla="*/ 0 h 127"/>
                  <a:gd name="T16" fmla="*/ 8 w 110"/>
                  <a:gd name="T17" fmla="*/ 9 h 127"/>
                  <a:gd name="T18" fmla="*/ 6 w 110"/>
                  <a:gd name="T19" fmla="*/ 7 h 127"/>
                  <a:gd name="T20" fmla="*/ 5 w 110"/>
                  <a:gd name="T21" fmla="*/ 6 h 127"/>
                  <a:gd name="T22" fmla="*/ 3 w 110"/>
                  <a:gd name="T23" fmla="*/ 10 h 127"/>
                  <a:gd name="T24" fmla="*/ 0 w 110"/>
                  <a:gd name="T25" fmla="*/ 15 h 127"/>
                  <a:gd name="T26" fmla="*/ 3 w 110"/>
                  <a:gd name="T27" fmla="*/ 16 h 127"/>
                  <a:gd name="T28" fmla="*/ 3 w 110"/>
                  <a:gd name="T29" fmla="*/ 20 h 127"/>
                  <a:gd name="T30" fmla="*/ 7 w 110"/>
                  <a:gd name="T31" fmla="*/ 20 h 127"/>
                  <a:gd name="T32" fmla="*/ 7 w 110"/>
                  <a:gd name="T33" fmla="*/ 27 h 127"/>
                  <a:gd name="T34" fmla="*/ 8 w 110"/>
                  <a:gd name="T35" fmla="*/ 36 h 127"/>
                  <a:gd name="T36" fmla="*/ 13 w 110"/>
                  <a:gd name="T37" fmla="*/ 31 h 127"/>
                  <a:gd name="T38" fmla="*/ 16 w 110"/>
                  <a:gd name="T39" fmla="*/ 32 h 127"/>
                  <a:gd name="T40" fmla="*/ 18 w 110"/>
                  <a:gd name="T41" fmla="*/ 31 h 127"/>
                  <a:gd name="T42" fmla="*/ 20 w 110"/>
                  <a:gd name="T43" fmla="*/ 29 h 127"/>
                  <a:gd name="T44" fmla="*/ 27 w 110"/>
                  <a:gd name="T45" fmla="*/ 36 h 127"/>
                  <a:gd name="T46" fmla="*/ 28 w 110"/>
                  <a:gd name="T47" fmla="*/ 42 h 127"/>
                  <a:gd name="T48" fmla="*/ 33 w 110"/>
                  <a:gd name="T49" fmla="*/ 48 h 127"/>
                  <a:gd name="T50" fmla="*/ 34 w 110"/>
                  <a:gd name="T51" fmla="*/ 55 h 127"/>
                  <a:gd name="T52" fmla="*/ 33 w 110"/>
                  <a:gd name="T53" fmla="*/ 59 h 127"/>
                  <a:gd name="T54" fmla="*/ 38 w 110"/>
                  <a:gd name="T55" fmla="*/ 61 h 127"/>
                  <a:gd name="T56" fmla="*/ 38 w 110"/>
                  <a:gd name="T57" fmla="*/ 61 h 127"/>
                  <a:gd name="T58" fmla="*/ 39 w 110"/>
                  <a:gd name="T59" fmla="*/ 57 h 127"/>
                  <a:gd name="T60" fmla="*/ 41 w 110"/>
                  <a:gd name="T61" fmla="*/ 59 h 127"/>
                  <a:gd name="T62" fmla="*/ 45 w 110"/>
                  <a:gd name="T63" fmla="*/ 56 h 127"/>
                  <a:gd name="T64" fmla="*/ 44 w 110"/>
                  <a:gd name="T65" fmla="*/ 51 h 127"/>
                  <a:gd name="T66" fmla="*/ 43 w 110"/>
                  <a:gd name="T67" fmla="*/ 48 h 127"/>
                  <a:gd name="T68" fmla="*/ 43 w 110"/>
                  <a:gd name="T69" fmla="*/ 46 h 127"/>
                  <a:gd name="T70" fmla="*/ 38 w 110"/>
                  <a:gd name="T71" fmla="*/ 42 h 127"/>
                  <a:gd name="T72" fmla="*/ 36 w 110"/>
                  <a:gd name="T73" fmla="*/ 36 h 127"/>
                  <a:gd name="T74" fmla="*/ 32 w 110"/>
                  <a:gd name="T75" fmla="*/ 32 h 127"/>
                  <a:gd name="T76" fmla="*/ 28 w 110"/>
                  <a:gd name="T77" fmla="*/ 27 h 127"/>
                  <a:gd name="T78" fmla="*/ 23 w 110"/>
                  <a:gd name="T79" fmla="*/ 22 h 127"/>
                  <a:gd name="T80" fmla="*/ 23 w 110"/>
                  <a:gd name="T81" fmla="*/ 20 h 127"/>
                  <a:gd name="T82" fmla="*/ 27 w 110"/>
                  <a:gd name="T83" fmla="*/ 19 h 127"/>
                  <a:gd name="T84" fmla="*/ 25 w 110"/>
                  <a:gd name="T85" fmla="*/ 16 h 1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0"/>
                  <a:gd name="T130" fmla="*/ 0 h 127"/>
                  <a:gd name="T131" fmla="*/ 110 w 110"/>
                  <a:gd name="T132" fmla="*/ 127 h 1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0" h="127">
                    <a:moveTo>
                      <a:pt x="62" y="32"/>
                    </a:moveTo>
                    <a:lnTo>
                      <a:pt x="58" y="27"/>
                    </a:lnTo>
                    <a:lnTo>
                      <a:pt x="50" y="21"/>
                    </a:lnTo>
                    <a:lnTo>
                      <a:pt x="44" y="24"/>
                    </a:lnTo>
                    <a:lnTo>
                      <a:pt x="35" y="15"/>
                    </a:lnTo>
                    <a:lnTo>
                      <a:pt x="32" y="9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8" y="18"/>
                    </a:lnTo>
                    <a:lnTo>
                      <a:pt x="13" y="14"/>
                    </a:lnTo>
                    <a:lnTo>
                      <a:pt x="11" y="12"/>
                    </a:lnTo>
                    <a:lnTo>
                      <a:pt x="5" y="22"/>
                    </a:lnTo>
                    <a:lnTo>
                      <a:pt x="0" y="30"/>
                    </a:lnTo>
                    <a:lnTo>
                      <a:pt x="5" y="32"/>
                    </a:lnTo>
                    <a:lnTo>
                      <a:pt x="6" y="40"/>
                    </a:lnTo>
                    <a:lnTo>
                      <a:pt x="17" y="42"/>
                    </a:lnTo>
                    <a:lnTo>
                      <a:pt x="17" y="57"/>
                    </a:lnTo>
                    <a:lnTo>
                      <a:pt x="18" y="73"/>
                    </a:lnTo>
                    <a:lnTo>
                      <a:pt x="30" y="63"/>
                    </a:lnTo>
                    <a:lnTo>
                      <a:pt x="38" y="67"/>
                    </a:lnTo>
                    <a:lnTo>
                      <a:pt x="44" y="64"/>
                    </a:lnTo>
                    <a:lnTo>
                      <a:pt x="50" y="60"/>
                    </a:lnTo>
                    <a:lnTo>
                      <a:pt x="66" y="73"/>
                    </a:lnTo>
                    <a:lnTo>
                      <a:pt x="68" y="84"/>
                    </a:lnTo>
                    <a:lnTo>
                      <a:pt x="80" y="99"/>
                    </a:lnTo>
                    <a:lnTo>
                      <a:pt x="84" y="112"/>
                    </a:lnTo>
                    <a:lnTo>
                      <a:pt x="80" y="121"/>
                    </a:lnTo>
                    <a:lnTo>
                      <a:pt x="91" y="127"/>
                    </a:lnTo>
                    <a:lnTo>
                      <a:pt x="91" y="123"/>
                    </a:lnTo>
                    <a:lnTo>
                      <a:pt x="96" y="118"/>
                    </a:lnTo>
                    <a:lnTo>
                      <a:pt x="101" y="121"/>
                    </a:lnTo>
                    <a:lnTo>
                      <a:pt x="110" y="116"/>
                    </a:lnTo>
                    <a:lnTo>
                      <a:pt x="108" y="104"/>
                    </a:lnTo>
                    <a:lnTo>
                      <a:pt x="104" y="98"/>
                    </a:lnTo>
                    <a:lnTo>
                      <a:pt x="104" y="94"/>
                    </a:lnTo>
                    <a:lnTo>
                      <a:pt x="94" y="86"/>
                    </a:lnTo>
                    <a:lnTo>
                      <a:pt x="88" y="76"/>
                    </a:lnTo>
                    <a:lnTo>
                      <a:pt x="79" y="67"/>
                    </a:lnTo>
                    <a:lnTo>
                      <a:pt x="71" y="56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4" y="38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1" name="Freeform 53"/>
              <p:cNvSpPr>
                <a:spLocks/>
              </p:cNvSpPr>
              <p:nvPr/>
            </p:nvSpPr>
            <p:spPr bwMode="ltGray">
              <a:xfrm>
                <a:off x="2717" y="2117"/>
                <a:ext cx="97" cy="242"/>
              </a:xfrm>
              <a:custGeom>
                <a:avLst/>
                <a:gdLst>
                  <a:gd name="T0" fmla="*/ 26 w 117"/>
                  <a:gd name="T1" fmla="*/ 33 h 278"/>
                  <a:gd name="T2" fmla="*/ 25 w 117"/>
                  <a:gd name="T3" fmla="*/ 28 h 278"/>
                  <a:gd name="T4" fmla="*/ 28 w 117"/>
                  <a:gd name="T5" fmla="*/ 19 h 278"/>
                  <a:gd name="T6" fmla="*/ 27 w 117"/>
                  <a:gd name="T7" fmla="*/ 7 h 278"/>
                  <a:gd name="T8" fmla="*/ 19 w 117"/>
                  <a:gd name="T9" fmla="*/ 0 h 278"/>
                  <a:gd name="T10" fmla="*/ 18 w 117"/>
                  <a:gd name="T11" fmla="*/ 6 h 278"/>
                  <a:gd name="T12" fmla="*/ 18 w 117"/>
                  <a:gd name="T13" fmla="*/ 11 h 278"/>
                  <a:gd name="T14" fmla="*/ 10 w 117"/>
                  <a:gd name="T15" fmla="*/ 16 h 278"/>
                  <a:gd name="T16" fmla="*/ 10 w 117"/>
                  <a:gd name="T17" fmla="*/ 26 h 278"/>
                  <a:gd name="T18" fmla="*/ 4 w 117"/>
                  <a:gd name="T19" fmla="*/ 35 h 278"/>
                  <a:gd name="T20" fmla="*/ 3 w 117"/>
                  <a:gd name="T21" fmla="*/ 50 h 278"/>
                  <a:gd name="T22" fmla="*/ 2 w 117"/>
                  <a:gd name="T23" fmla="*/ 50 h 278"/>
                  <a:gd name="T24" fmla="*/ 0 w 117"/>
                  <a:gd name="T25" fmla="*/ 56 h 278"/>
                  <a:gd name="T26" fmla="*/ 4 w 117"/>
                  <a:gd name="T27" fmla="*/ 64 h 278"/>
                  <a:gd name="T28" fmla="*/ 6 w 117"/>
                  <a:gd name="T29" fmla="*/ 66 h 278"/>
                  <a:gd name="T30" fmla="*/ 8 w 117"/>
                  <a:gd name="T31" fmla="*/ 65 h 278"/>
                  <a:gd name="T32" fmla="*/ 9 w 117"/>
                  <a:gd name="T33" fmla="*/ 69 h 278"/>
                  <a:gd name="T34" fmla="*/ 12 w 117"/>
                  <a:gd name="T35" fmla="*/ 70 h 278"/>
                  <a:gd name="T36" fmla="*/ 15 w 117"/>
                  <a:gd name="T37" fmla="*/ 82 h 278"/>
                  <a:gd name="T38" fmla="*/ 15 w 117"/>
                  <a:gd name="T39" fmla="*/ 95 h 278"/>
                  <a:gd name="T40" fmla="*/ 18 w 117"/>
                  <a:gd name="T41" fmla="*/ 95 h 278"/>
                  <a:gd name="T42" fmla="*/ 19 w 117"/>
                  <a:gd name="T43" fmla="*/ 96 h 278"/>
                  <a:gd name="T44" fmla="*/ 21 w 117"/>
                  <a:gd name="T45" fmla="*/ 96 h 278"/>
                  <a:gd name="T46" fmla="*/ 25 w 117"/>
                  <a:gd name="T47" fmla="*/ 91 h 278"/>
                  <a:gd name="T48" fmla="*/ 27 w 117"/>
                  <a:gd name="T49" fmla="*/ 84 h 278"/>
                  <a:gd name="T50" fmla="*/ 32 w 117"/>
                  <a:gd name="T51" fmla="*/ 91 h 278"/>
                  <a:gd name="T52" fmla="*/ 36 w 117"/>
                  <a:gd name="T53" fmla="*/ 112 h 278"/>
                  <a:gd name="T54" fmla="*/ 38 w 117"/>
                  <a:gd name="T55" fmla="*/ 116 h 278"/>
                  <a:gd name="T56" fmla="*/ 41 w 117"/>
                  <a:gd name="T57" fmla="*/ 126 h 278"/>
                  <a:gd name="T58" fmla="*/ 41 w 117"/>
                  <a:gd name="T59" fmla="*/ 139 h 278"/>
                  <a:gd name="T60" fmla="*/ 43 w 117"/>
                  <a:gd name="T61" fmla="*/ 132 h 278"/>
                  <a:gd name="T62" fmla="*/ 43 w 117"/>
                  <a:gd name="T63" fmla="*/ 120 h 278"/>
                  <a:gd name="T64" fmla="*/ 40 w 117"/>
                  <a:gd name="T65" fmla="*/ 109 h 278"/>
                  <a:gd name="T66" fmla="*/ 37 w 117"/>
                  <a:gd name="T67" fmla="*/ 99 h 278"/>
                  <a:gd name="T68" fmla="*/ 38 w 117"/>
                  <a:gd name="T69" fmla="*/ 92 h 278"/>
                  <a:gd name="T70" fmla="*/ 33 w 117"/>
                  <a:gd name="T71" fmla="*/ 84 h 278"/>
                  <a:gd name="T72" fmla="*/ 30 w 117"/>
                  <a:gd name="T73" fmla="*/ 75 h 278"/>
                  <a:gd name="T74" fmla="*/ 36 w 117"/>
                  <a:gd name="T75" fmla="*/ 66 h 278"/>
                  <a:gd name="T76" fmla="*/ 42 w 117"/>
                  <a:gd name="T77" fmla="*/ 62 h 278"/>
                  <a:gd name="T78" fmla="*/ 46 w 117"/>
                  <a:gd name="T79" fmla="*/ 53 h 278"/>
                  <a:gd name="T80" fmla="*/ 41 w 117"/>
                  <a:gd name="T81" fmla="*/ 54 h 278"/>
                  <a:gd name="T82" fmla="*/ 35 w 117"/>
                  <a:gd name="T83" fmla="*/ 48 h 278"/>
                  <a:gd name="T84" fmla="*/ 32 w 117"/>
                  <a:gd name="T85" fmla="*/ 39 h 278"/>
                  <a:gd name="T86" fmla="*/ 31 w 117"/>
                  <a:gd name="T87" fmla="*/ 33 h 2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7"/>
                  <a:gd name="T133" fmla="*/ 0 h 278"/>
                  <a:gd name="T134" fmla="*/ 117 w 117"/>
                  <a:gd name="T135" fmla="*/ 278 h 2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7" h="278">
                    <a:moveTo>
                      <a:pt x="78" y="67"/>
                    </a:moveTo>
                    <a:lnTo>
                      <a:pt x="65" y="68"/>
                    </a:lnTo>
                    <a:lnTo>
                      <a:pt x="64" y="62"/>
                    </a:lnTo>
                    <a:lnTo>
                      <a:pt x="64" y="56"/>
                    </a:lnTo>
                    <a:lnTo>
                      <a:pt x="70" y="46"/>
                    </a:lnTo>
                    <a:lnTo>
                      <a:pt x="71" y="38"/>
                    </a:lnTo>
                    <a:lnTo>
                      <a:pt x="69" y="26"/>
                    </a:lnTo>
                    <a:lnTo>
                      <a:pt x="66" y="14"/>
                    </a:lnTo>
                    <a:lnTo>
                      <a:pt x="60" y="11"/>
                    </a:lnTo>
                    <a:lnTo>
                      <a:pt x="50" y="0"/>
                    </a:lnTo>
                    <a:lnTo>
                      <a:pt x="48" y="5"/>
                    </a:lnTo>
                    <a:lnTo>
                      <a:pt x="46" y="12"/>
                    </a:lnTo>
                    <a:lnTo>
                      <a:pt x="45" y="17"/>
                    </a:lnTo>
                    <a:lnTo>
                      <a:pt x="47" y="22"/>
                    </a:lnTo>
                    <a:lnTo>
                      <a:pt x="38" y="19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24" y="52"/>
                    </a:lnTo>
                    <a:lnTo>
                      <a:pt x="18" y="70"/>
                    </a:lnTo>
                    <a:lnTo>
                      <a:pt x="10" y="70"/>
                    </a:lnTo>
                    <a:lnTo>
                      <a:pt x="9" y="83"/>
                    </a:lnTo>
                    <a:lnTo>
                      <a:pt x="9" y="100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9" y="125"/>
                    </a:lnTo>
                    <a:lnTo>
                      <a:pt x="10" y="126"/>
                    </a:lnTo>
                    <a:lnTo>
                      <a:pt x="12" y="122"/>
                    </a:lnTo>
                    <a:lnTo>
                      <a:pt x="16" y="132"/>
                    </a:lnTo>
                    <a:lnTo>
                      <a:pt x="17" y="132"/>
                    </a:lnTo>
                    <a:lnTo>
                      <a:pt x="22" y="131"/>
                    </a:lnTo>
                    <a:lnTo>
                      <a:pt x="27" y="138"/>
                    </a:lnTo>
                    <a:lnTo>
                      <a:pt x="23" y="139"/>
                    </a:lnTo>
                    <a:lnTo>
                      <a:pt x="27" y="145"/>
                    </a:lnTo>
                    <a:lnTo>
                      <a:pt x="29" y="140"/>
                    </a:lnTo>
                    <a:lnTo>
                      <a:pt x="34" y="151"/>
                    </a:lnTo>
                    <a:lnTo>
                      <a:pt x="39" y="163"/>
                    </a:lnTo>
                    <a:lnTo>
                      <a:pt x="38" y="176"/>
                    </a:lnTo>
                    <a:lnTo>
                      <a:pt x="38" y="190"/>
                    </a:lnTo>
                    <a:lnTo>
                      <a:pt x="42" y="182"/>
                    </a:lnTo>
                    <a:lnTo>
                      <a:pt x="45" y="190"/>
                    </a:lnTo>
                    <a:lnTo>
                      <a:pt x="46" y="192"/>
                    </a:lnTo>
                    <a:lnTo>
                      <a:pt x="50" y="191"/>
                    </a:lnTo>
                    <a:lnTo>
                      <a:pt x="52" y="190"/>
                    </a:lnTo>
                    <a:lnTo>
                      <a:pt x="52" y="192"/>
                    </a:lnTo>
                    <a:lnTo>
                      <a:pt x="62" y="185"/>
                    </a:lnTo>
                    <a:lnTo>
                      <a:pt x="63" y="180"/>
                    </a:lnTo>
                    <a:lnTo>
                      <a:pt x="66" y="182"/>
                    </a:lnTo>
                    <a:lnTo>
                      <a:pt x="70" y="170"/>
                    </a:lnTo>
                    <a:lnTo>
                      <a:pt x="76" y="178"/>
                    </a:lnTo>
                    <a:lnTo>
                      <a:pt x="82" y="182"/>
                    </a:lnTo>
                    <a:lnTo>
                      <a:pt x="88" y="204"/>
                    </a:lnTo>
                    <a:lnTo>
                      <a:pt x="93" y="224"/>
                    </a:lnTo>
                    <a:lnTo>
                      <a:pt x="94" y="221"/>
                    </a:lnTo>
                    <a:lnTo>
                      <a:pt x="98" y="232"/>
                    </a:lnTo>
                    <a:lnTo>
                      <a:pt x="101" y="244"/>
                    </a:lnTo>
                    <a:lnTo>
                      <a:pt x="104" y="254"/>
                    </a:lnTo>
                    <a:lnTo>
                      <a:pt x="104" y="266"/>
                    </a:lnTo>
                    <a:lnTo>
                      <a:pt x="104" y="278"/>
                    </a:lnTo>
                    <a:lnTo>
                      <a:pt x="106" y="275"/>
                    </a:lnTo>
                    <a:lnTo>
                      <a:pt x="111" y="265"/>
                    </a:lnTo>
                    <a:lnTo>
                      <a:pt x="116" y="256"/>
                    </a:lnTo>
                    <a:lnTo>
                      <a:pt x="111" y="241"/>
                    </a:lnTo>
                    <a:lnTo>
                      <a:pt x="108" y="228"/>
                    </a:lnTo>
                    <a:lnTo>
                      <a:pt x="101" y="218"/>
                    </a:lnTo>
                    <a:lnTo>
                      <a:pt x="94" y="209"/>
                    </a:lnTo>
                    <a:lnTo>
                      <a:pt x="94" y="200"/>
                    </a:lnTo>
                    <a:lnTo>
                      <a:pt x="95" y="194"/>
                    </a:lnTo>
                    <a:lnTo>
                      <a:pt x="99" y="185"/>
                    </a:lnTo>
                    <a:lnTo>
                      <a:pt x="95" y="184"/>
                    </a:lnTo>
                    <a:lnTo>
                      <a:pt x="84" y="168"/>
                    </a:lnTo>
                    <a:lnTo>
                      <a:pt x="74" y="151"/>
                    </a:lnTo>
                    <a:lnTo>
                      <a:pt x="77" y="151"/>
                    </a:lnTo>
                    <a:lnTo>
                      <a:pt x="80" y="134"/>
                    </a:lnTo>
                    <a:lnTo>
                      <a:pt x="93" y="132"/>
                    </a:lnTo>
                    <a:lnTo>
                      <a:pt x="99" y="126"/>
                    </a:lnTo>
                    <a:lnTo>
                      <a:pt x="106" y="124"/>
                    </a:lnTo>
                    <a:lnTo>
                      <a:pt x="111" y="116"/>
                    </a:lnTo>
                    <a:lnTo>
                      <a:pt x="117" y="106"/>
                    </a:lnTo>
                    <a:lnTo>
                      <a:pt x="113" y="104"/>
                    </a:lnTo>
                    <a:lnTo>
                      <a:pt x="104" y="107"/>
                    </a:lnTo>
                    <a:lnTo>
                      <a:pt x="98" y="98"/>
                    </a:lnTo>
                    <a:lnTo>
                      <a:pt x="90" y="95"/>
                    </a:lnTo>
                    <a:lnTo>
                      <a:pt x="92" y="83"/>
                    </a:lnTo>
                    <a:lnTo>
                      <a:pt x="83" y="79"/>
                    </a:lnTo>
                    <a:lnTo>
                      <a:pt x="80" y="68"/>
                    </a:lnTo>
                    <a:lnTo>
                      <a:pt x="78" y="6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2" name="Freeform 54"/>
              <p:cNvSpPr>
                <a:spLocks/>
              </p:cNvSpPr>
              <p:nvPr/>
            </p:nvSpPr>
            <p:spPr bwMode="ltGray">
              <a:xfrm>
                <a:off x="3034" y="2248"/>
                <a:ext cx="53" cy="79"/>
              </a:xfrm>
              <a:custGeom>
                <a:avLst/>
                <a:gdLst>
                  <a:gd name="T0" fmla="*/ 5 w 64"/>
                  <a:gd name="T1" fmla="*/ 28 h 91"/>
                  <a:gd name="T2" fmla="*/ 5 w 64"/>
                  <a:gd name="T3" fmla="*/ 32 h 91"/>
                  <a:gd name="T4" fmla="*/ 2 w 64"/>
                  <a:gd name="T5" fmla="*/ 23 h 91"/>
                  <a:gd name="T6" fmla="*/ 0 w 64"/>
                  <a:gd name="T7" fmla="*/ 17 h 91"/>
                  <a:gd name="T8" fmla="*/ 2 w 64"/>
                  <a:gd name="T9" fmla="*/ 18 h 91"/>
                  <a:gd name="T10" fmla="*/ 2 w 64"/>
                  <a:gd name="T11" fmla="*/ 10 h 91"/>
                  <a:gd name="T12" fmla="*/ 2 w 64"/>
                  <a:gd name="T13" fmla="*/ 3 h 91"/>
                  <a:gd name="T14" fmla="*/ 2 w 64"/>
                  <a:gd name="T15" fmla="*/ 0 h 91"/>
                  <a:gd name="T16" fmla="*/ 10 w 64"/>
                  <a:gd name="T17" fmla="*/ 3 h 91"/>
                  <a:gd name="T18" fmla="*/ 10 w 64"/>
                  <a:gd name="T19" fmla="*/ 3 h 91"/>
                  <a:gd name="T20" fmla="*/ 12 w 64"/>
                  <a:gd name="T21" fmla="*/ 9 h 91"/>
                  <a:gd name="T22" fmla="*/ 12 w 64"/>
                  <a:gd name="T23" fmla="*/ 14 h 91"/>
                  <a:gd name="T24" fmla="*/ 12 w 64"/>
                  <a:gd name="T25" fmla="*/ 18 h 91"/>
                  <a:gd name="T26" fmla="*/ 10 w 64"/>
                  <a:gd name="T27" fmla="*/ 21 h 91"/>
                  <a:gd name="T28" fmla="*/ 10 w 64"/>
                  <a:gd name="T29" fmla="*/ 27 h 91"/>
                  <a:gd name="T30" fmla="*/ 12 w 64"/>
                  <a:gd name="T31" fmla="*/ 36 h 91"/>
                  <a:gd name="T32" fmla="*/ 15 w 64"/>
                  <a:gd name="T33" fmla="*/ 35 h 91"/>
                  <a:gd name="T34" fmla="*/ 15 w 64"/>
                  <a:gd name="T35" fmla="*/ 33 h 91"/>
                  <a:gd name="T36" fmla="*/ 17 w 64"/>
                  <a:gd name="T37" fmla="*/ 32 h 91"/>
                  <a:gd name="T38" fmla="*/ 19 w 64"/>
                  <a:gd name="T39" fmla="*/ 37 h 91"/>
                  <a:gd name="T40" fmla="*/ 21 w 64"/>
                  <a:gd name="T41" fmla="*/ 36 h 91"/>
                  <a:gd name="T42" fmla="*/ 22 w 64"/>
                  <a:gd name="T43" fmla="*/ 37 h 91"/>
                  <a:gd name="T44" fmla="*/ 22 w 64"/>
                  <a:gd name="T45" fmla="*/ 37 h 91"/>
                  <a:gd name="T46" fmla="*/ 23 w 64"/>
                  <a:gd name="T47" fmla="*/ 42 h 91"/>
                  <a:gd name="T48" fmla="*/ 25 w 64"/>
                  <a:gd name="T49" fmla="*/ 43 h 91"/>
                  <a:gd name="T50" fmla="*/ 24 w 64"/>
                  <a:gd name="T51" fmla="*/ 45 h 91"/>
                  <a:gd name="T52" fmla="*/ 24 w 64"/>
                  <a:gd name="T53" fmla="*/ 43 h 91"/>
                  <a:gd name="T54" fmla="*/ 21 w 64"/>
                  <a:gd name="T55" fmla="*/ 42 h 91"/>
                  <a:gd name="T56" fmla="*/ 18 w 64"/>
                  <a:gd name="T57" fmla="*/ 37 h 91"/>
                  <a:gd name="T58" fmla="*/ 15 w 64"/>
                  <a:gd name="T59" fmla="*/ 36 h 91"/>
                  <a:gd name="T60" fmla="*/ 17 w 64"/>
                  <a:gd name="T61" fmla="*/ 42 h 91"/>
                  <a:gd name="T62" fmla="*/ 12 w 64"/>
                  <a:gd name="T63" fmla="*/ 36 h 91"/>
                  <a:gd name="T64" fmla="*/ 8 w 64"/>
                  <a:gd name="T65" fmla="*/ 37 h 91"/>
                  <a:gd name="T66" fmla="*/ 6 w 64"/>
                  <a:gd name="T67" fmla="*/ 36 h 91"/>
                  <a:gd name="T68" fmla="*/ 6 w 64"/>
                  <a:gd name="T69" fmla="*/ 32 h 91"/>
                  <a:gd name="T70" fmla="*/ 7 w 64"/>
                  <a:gd name="T71" fmla="*/ 29 h 91"/>
                  <a:gd name="T72" fmla="*/ 5 w 64"/>
                  <a:gd name="T73" fmla="*/ 28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91"/>
                  <a:gd name="T113" fmla="*/ 64 w 64"/>
                  <a:gd name="T114" fmla="*/ 91 h 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91">
                    <a:moveTo>
                      <a:pt x="12" y="58"/>
                    </a:moveTo>
                    <a:lnTo>
                      <a:pt x="12" y="64"/>
                    </a:lnTo>
                    <a:lnTo>
                      <a:pt x="2" y="48"/>
                    </a:lnTo>
                    <a:lnTo>
                      <a:pt x="0" y="36"/>
                    </a:lnTo>
                    <a:lnTo>
                      <a:pt x="7" y="37"/>
                    </a:lnTo>
                    <a:lnTo>
                      <a:pt x="6" y="22"/>
                    </a:lnTo>
                    <a:lnTo>
                      <a:pt x="4" y="6"/>
                    </a:lnTo>
                    <a:lnTo>
                      <a:pt x="7" y="0"/>
                    </a:lnTo>
                    <a:lnTo>
                      <a:pt x="24" y="4"/>
                    </a:lnTo>
                    <a:lnTo>
                      <a:pt x="26" y="7"/>
                    </a:lnTo>
                    <a:lnTo>
                      <a:pt x="30" y="19"/>
                    </a:lnTo>
                    <a:lnTo>
                      <a:pt x="32" y="28"/>
                    </a:lnTo>
                    <a:lnTo>
                      <a:pt x="30" y="37"/>
                    </a:lnTo>
                    <a:lnTo>
                      <a:pt x="24" y="43"/>
                    </a:lnTo>
                    <a:lnTo>
                      <a:pt x="24" y="54"/>
                    </a:lnTo>
                    <a:lnTo>
                      <a:pt x="32" y="71"/>
                    </a:lnTo>
                    <a:lnTo>
                      <a:pt x="37" y="70"/>
                    </a:lnTo>
                    <a:lnTo>
                      <a:pt x="37" y="68"/>
                    </a:lnTo>
                    <a:lnTo>
                      <a:pt x="44" y="66"/>
                    </a:lnTo>
                    <a:lnTo>
                      <a:pt x="50" y="74"/>
                    </a:lnTo>
                    <a:lnTo>
                      <a:pt x="52" y="71"/>
                    </a:lnTo>
                    <a:lnTo>
                      <a:pt x="58" y="74"/>
                    </a:lnTo>
                    <a:lnTo>
                      <a:pt x="55" y="77"/>
                    </a:lnTo>
                    <a:lnTo>
                      <a:pt x="60" y="84"/>
                    </a:lnTo>
                    <a:lnTo>
                      <a:pt x="64" y="85"/>
                    </a:lnTo>
                    <a:lnTo>
                      <a:pt x="61" y="91"/>
                    </a:lnTo>
                    <a:lnTo>
                      <a:pt x="61" y="88"/>
                    </a:lnTo>
                    <a:lnTo>
                      <a:pt x="52" y="83"/>
                    </a:lnTo>
                    <a:lnTo>
                      <a:pt x="46" y="74"/>
                    </a:lnTo>
                    <a:lnTo>
                      <a:pt x="40" y="73"/>
                    </a:lnTo>
                    <a:lnTo>
                      <a:pt x="42" y="83"/>
                    </a:lnTo>
                    <a:lnTo>
                      <a:pt x="29" y="71"/>
                    </a:lnTo>
                    <a:lnTo>
                      <a:pt x="20" y="76"/>
                    </a:lnTo>
                    <a:lnTo>
                      <a:pt x="16" y="72"/>
                    </a:lnTo>
                    <a:lnTo>
                      <a:pt x="16" y="66"/>
                    </a:lnTo>
                    <a:lnTo>
                      <a:pt x="17" y="59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3" name="Freeform 55"/>
              <p:cNvSpPr>
                <a:spLocks/>
              </p:cNvSpPr>
              <p:nvPr/>
            </p:nvSpPr>
            <p:spPr bwMode="ltGray">
              <a:xfrm>
                <a:off x="3071" y="2365"/>
                <a:ext cx="51" cy="55"/>
              </a:xfrm>
              <a:custGeom>
                <a:avLst/>
                <a:gdLst>
                  <a:gd name="T0" fmla="*/ 19 w 61"/>
                  <a:gd name="T1" fmla="*/ 29 h 64"/>
                  <a:gd name="T2" fmla="*/ 19 w 61"/>
                  <a:gd name="T3" fmla="*/ 28 h 64"/>
                  <a:gd name="T4" fmla="*/ 17 w 61"/>
                  <a:gd name="T5" fmla="*/ 28 h 64"/>
                  <a:gd name="T6" fmla="*/ 11 w 61"/>
                  <a:gd name="T7" fmla="*/ 24 h 64"/>
                  <a:gd name="T8" fmla="*/ 12 w 61"/>
                  <a:gd name="T9" fmla="*/ 18 h 64"/>
                  <a:gd name="T10" fmla="*/ 9 w 61"/>
                  <a:gd name="T11" fmla="*/ 13 h 64"/>
                  <a:gd name="T12" fmla="*/ 8 w 61"/>
                  <a:gd name="T13" fmla="*/ 15 h 64"/>
                  <a:gd name="T14" fmla="*/ 7 w 61"/>
                  <a:gd name="T15" fmla="*/ 15 h 64"/>
                  <a:gd name="T16" fmla="*/ 6 w 61"/>
                  <a:gd name="T17" fmla="*/ 16 h 64"/>
                  <a:gd name="T18" fmla="*/ 4 w 61"/>
                  <a:gd name="T19" fmla="*/ 14 h 64"/>
                  <a:gd name="T20" fmla="*/ 3 w 61"/>
                  <a:gd name="T21" fmla="*/ 18 h 64"/>
                  <a:gd name="T22" fmla="*/ 0 w 61"/>
                  <a:gd name="T23" fmla="*/ 20 h 64"/>
                  <a:gd name="T24" fmla="*/ 1 w 61"/>
                  <a:gd name="T25" fmla="*/ 15 h 64"/>
                  <a:gd name="T26" fmla="*/ 5 w 61"/>
                  <a:gd name="T27" fmla="*/ 11 h 64"/>
                  <a:gd name="T28" fmla="*/ 9 w 61"/>
                  <a:gd name="T29" fmla="*/ 8 h 64"/>
                  <a:gd name="T30" fmla="*/ 9 w 61"/>
                  <a:gd name="T31" fmla="*/ 12 h 64"/>
                  <a:gd name="T32" fmla="*/ 12 w 61"/>
                  <a:gd name="T33" fmla="*/ 10 h 64"/>
                  <a:gd name="T34" fmla="*/ 13 w 61"/>
                  <a:gd name="T35" fmla="*/ 9 h 64"/>
                  <a:gd name="T36" fmla="*/ 14 w 61"/>
                  <a:gd name="T37" fmla="*/ 6 h 64"/>
                  <a:gd name="T38" fmla="*/ 16 w 61"/>
                  <a:gd name="T39" fmla="*/ 6 h 64"/>
                  <a:gd name="T40" fmla="*/ 18 w 61"/>
                  <a:gd name="T41" fmla="*/ 6 h 64"/>
                  <a:gd name="T42" fmla="*/ 17 w 61"/>
                  <a:gd name="T43" fmla="*/ 0 h 64"/>
                  <a:gd name="T44" fmla="*/ 22 w 61"/>
                  <a:gd name="T45" fmla="*/ 3 h 64"/>
                  <a:gd name="T46" fmla="*/ 23 w 61"/>
                  <a:gd name="T47" fmla="*/ 9 h 64"/>
                  <a:gd name="T48" fmla="*/ 25 w 61"/>
                  <a:gd name="T49" fmla="*/ 18 h 64"/>
                  <a:gd name="T50" fmla="*/ 23 w 61"/>
                  <a:gd name="T51" fmla="*/ 21 h 64"/>
                  <a:gd name="T52" fmla="*/ 23 w 61"/>
                  <a:gd name="T53" fmla="*/ 24 h 64"/>
                  <a:gd name="T54" fmla="*/ 21 w 61"/>
                  <a:gd name="T55" fmla="*/ 18 h 64"/>
                  <a:gd name="T56" fmla="*/ 19 w 61"/>
                  <a:gd name="T57" fmla="*/ 20 h 64"/>
                  <a:gd name="T58" fmla="*/ 19 w 61"/>
                  <a:gd name="T59" fmla="*/ 25 h 64"/>
                  <a:gd name="T60" fmla="*/ 19 w 61"/>
                  <a:gd name="T61" fmla="*/ 29 h 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64"/>
                  <a:gd name="T95" fmla="*/ 61 w 61"/>
                  <a:gd name="T96" fmla="*/ 64 h 6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64">
                    <a:moveTo>
                      <a:pt x="47" y="64"/>
                    </a:moveTo>
                    <a:lnTo>
                      <a:pt x="45" y="58"/>
                    </a:lnTo>
                    <a:lnTo>
                      <a:pt x="42" y="59"/>
                    </a:lnTo>
                    <a:lnTo>
                      <a:pt x="28" y="51"/>
                    </a:lnTo>
                    <a:lnTo>
                      <a:pt x="29" y="38"/>
                    </a:lnTo>
                    <a:lnTo>
                      <a:pt x="22" y="29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3" y="35"/>
                    </a:lnTo>
                    <a:lnTo>
                      <a:pt x="10" y="30"/>
                    </a:lnTo>
                    <a:lnTo>
                      <a:pt x="4" y="39"/>
                    </a:lnTo>
                    <a:lnTo>
                      <a:pt x="0" y="42"/>
                    </a:lnTo>
                    <a:lnTo>
                      <a:pt x="1" y="32"/>
                    </a:lnTo>
                    <a:lnTo>
                      <a:pt x="12" y="23"/>
                    </a:lnTo>
                    <a:lnTo>
                      <a:pt x="21" y="17"/>
                    </a:lnTo>
                    <a:lnTo>
                      <a:pt x="23" y="26"/>
                    </a:lnTo>
                    <a:lnTo>
                      <a:pt x="29" y="22"/>
                    </a:lnTo>
                    <a:lnTo>
                      <a:pt x="33" y="20"/>
                    </a:lnTo>
                    <a:lnTo>
                      <a:pt x="35" y="12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2" y="0"/>
                    </a:lnTo>
                    <a:lnTo>
                      <a:pt x="53" y="8"/>
                    </a:lnTo>
                    <a:lnTo>
                      <a:pt x="55" y="20"/>
                    </a:lnTo>
                    <a:lnTo>
                      <a:pt x="61" y="38"/>
                    </a:lnTo>
                    <a:lnTo>
                      <a:pt x="58" y="45"/>
                    </a:lnTo>
                    <a:lnTo>
                      <a:pt x="57" y="51"/>
                    </a:lnTo>
                    <a:lnTo>
                      <a:pt x="52" y="39"/>
                    </a:lnTo>
                    <a:lnTo>
                      <a:pt x="47" y="42"/>
                    </a:lnTo>
                    <a:lnTo>
                      <a:pt x="49" y="52"/>
                    </a:lnTo>
                    <a:lnTo>
                      <a:pt x="47" y="6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4" name="Freeform 56"/>
              <p:cNvSpPr>
                <a:spLocks/>
              </p:cNvSpPr>
              <p:nvPr/>
            </p:nvSpPr>
            <p:spPr bwMode="ltGray">
              <a:xfrm>
                <a:off x="3073" y="2351"/>
                <a:ext cx="12" cy="24"/>
              </a:xfrm>
              <a:custGeom>
                <a:avLst/>
                <a:gdLst>
                  <a:gd name="T0" fmla="*/ 8 w 13"/>
                  <a:gd name="T1" fmla="*/ 0 h 27"/>
                  <a:gd name="T2" fmla="*/ 6 w 13"/>
                  <a:gd name="T3" fmla="*/ 11 h 27"/>
                  <a:gd name="T4" fmla="*/ 6 w 13"/>
                  <a:gd name="T5" fmla="*/ 15 h 27"/>
                  <a:gd name="T6" fmla="*/ 0 w 13"/>
                  <a:gd name="T7" fmla="*/ 10 h 27"/>
                  <a:gd name="T8" fmla="*/ 2 w 13"/>
                  <a:gd name="T9" fmla="*/ 8 h 27"/>
                  <a:gd name="T10" fmla="*/ 5 w 13"/>
                  <a:gd name="T11" fmla="*/ 0 h 27"/>
                  <a:gd name="T12" fmla="*/ 8 w 13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7"/>
                  <a:gd name="T23" fmla="*/ 13 w 1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7">
                    <a:moveTo>
                      <a:pt x="13" y="0"/>
                    </a:moveTo>
                    <a:lnTo>
                      <a:pt x="9" y="20"/>
                    </a:lnTo>
                    <a:lnTo>
                      <a:pt x="9" y="27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5" name="Freeform 57"/>
              <p:cNvSpPr>
                <a:spLocks/>
              </p:cNvSpPr>
              <p:nvPr/>
            </p:nvSpPr>
            <p:spPr bwMode="ltGray">
              <a:xfrm>
                <a:off x="3091" y="2327"/>
                <a:ext cx="17" cy="21"/>
              </a:xfrm>
              <a:custGeom>
                <a:avLst/>
                <a:gdLst>
                  <a:gd name="T0" fmla="*/ 4 w 22"/>
                  <a:gd name="T1" fmla="*/ 14 h 23"/>
                  <a:gd name="T2" fmla="*/ 3 w 22"/>
                  <a:gd name="T3" fmla="*/ 10 h 23"/>
                  <a:gd name="T4" fmla="*/ 0 w 22"/>
                  <a:gd name="T5" fmla="*/ 2 h 23"/>
                  <a:gd name="T6" fmla="*/ 3 w 22"/>
                  <a:gd name="T7" fmla="*/ 0 h 23"/>
                  <a:gd name="T8" fmla="*/ 4 w 22"/>
                  <a:gd name="T9" fmla="*/ 5 h 23"/>
                  <a:gd name="T10" fmla="*/ 6 w 22"/>
                  <a:gd name="T11" fmla="*/ 15 h 23"/>
                  <a:gd name="T12" fmla="*/ 4 w 22"/>
                  <a:gd name="T13" fmla="*/ 14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3"/>
                  <a:gd name="T23" fmla="*/ 22 w 2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3">
                    <a:moveTo>
                      <a:pt x="16" y="22"/>
                    </a:moveTo>
                    <a:lnTo>
                      <a:pt x="10" y="1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6" y="9"/>
                    </a:lnTo>
                    <a:lnTo>
                      <a:pt x="22" y="23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6" name="Freeform 58"/>
              <p:cNvSpPr>
                <a:spLocks/>
              </p:cNvSpPr>
              <p:nvPr/>
            </p:nvSpPr>
            <p:spPr bwMode="ltGray">
              <a:xfrm>
                <a:off x="3064" y="2339"/>
                <a:ext cx="14" cy="16"/>
              </a:xfrm>
              <a:custGeom>
                <a:avLst/>
                <a:gdLst>
                  <a:gd name="T0" fmla="*/ 6 w 17"/>
                  <a:gd name="T1" fmla="*/ 2 h 21"/>
                  <a:gd name="T2" fmla="*/ 2 w 17"/>
                  <a:gd name="T3" fmla="*/ 0 h 21"/>
                  <a:gd name="T4" fmla="*/ 0 w 17"/>
                  <a:gd name="T5" fmla="*/ 1 h 21"/>
                  <a:gd name="T6" fmla="*/ 2 w 17"/>
                  <a:gd name="T7" fmla="*/ 5 h 21"/>
                  <a:gd name="T8" fmla="*/ 7 w 17"/>
                  <a:gd name="T9" fmla="*/ 2 h 21"/>
                  <a:gd name="T10" fmla="*/ 7 w 17"/>
                  <a:gd name="T11" fmla="*/ 2 h 21"/>
                  <a:gd name="T12" fmla="*/ 6 w 17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1"/>
                  <a:gd name="T23" fmla="*/ 17 w 1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1">
                    <a:moveTo>
                      <a:pt x="16" y="5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4" y="21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7" name="Freeform 59"/>
              <p:cNvSpPr>
                <a:spLocks/>
              </p:cNvSpPr>
              <p:nvPr/>
            </p:nvSpPr>
            <p:spPr bwMode="ltGray">
              <a:xfrm>
                <a:off x="3016" y="2344"/>
                <a:ext cx="25" cy="38"/>
              </a:xfrm>
              <a:custGeom>
                <a:avLst/>
                <a:gdLst>
                  <a:gd name="T0" fmla="*/ 13 w 30"/>
                  <a:gd name="T1" fmla="*/ 6 h 45"/>
                  <a:gd name="T2" fmla="*/ 8 w 30"/>
                  <a:gd name="T3" fmla="*/ 12 h 45"/>
                  <a:gd name="T4" fmla="*/ 4 w 30"/>
                  <a:gd name="T5" fmla="*/ 15 h 45"/>
                  <a:gd name="T6" fmla="*/ 0 w 30"/>
                  <a:gd name="T7" fmla="*/ 19 h 45"/>
                  <a:gd name="T8" fmla="*/ 0 w 30"/>
                  <a:gd name="T9" fmla="*/ 18 h 45"/>
                  <a:gd name="T10" fmla="*/ 4 w 30"/>
                  <a:gd name="T11" fmla="*/ 12 h 45"/>
                  <a:gd name="T12" fmla="*/ 8 w 30"/>
                  <a:gd name="T13" fmla="*/ 8 h 45"/>
                  <a:gd name="T14" fmla="*/ 10 w 30"/>
                  <a:gd name="T15" fmla="*/ 4 h 45"/>
                  <a:gd name="T16" fmla="*/ 11 w 30"/>
                  <a:gd name="T17" fmla="*/ 4 h 45"/>
                  <a:gd name="T18" fmla="*/ 11 w 30"/>
                  <a:gd name="T19" fmla="*/ 0 h 45"/>
                  <a:gd name="T20" fmla="*/ 13 w 30"/>
                  <a:gd name="T21" fmla="*/ 6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45"/>
                  <a:gd name="T35" fmla="*/ 30 w 3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45">
                    <a:moveTo>
                      <a:pt x="30" y="14"/>
                    </a:moveTo>
                    <a:lnTo>
                      <a:pt x="18" y="26"/>
                    </a:lnTo>
                    <a:lnTo>
                      <a:pt x="9" y="35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10" y="29"/>
                    </a:lnTo>
                    <a:lnTo>
                      <a:pt x="20" y="18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8" name="Freeform 60"/>
              <p:cNvSpPr>
                <a:spLocks/>
              </p:cNvSpPr>
              <p:nvPr/>
            </p:nvSpPr>
            <p:spPr bwMode="ltGray">
              <a:xfrm>
                <a:off x="3044" y="2317"/>
                <a:ext cx="16" cy="15"/>
              </a:xfrm>
              <a:custGeom>
                <a:avLst/>
                <a:gdLst>
                  <a:gd name="T0" fmla="*/ 10 w 18"/>
                  <a:gd name="T1" fmla="*/ 7 h 17"/>
                  <a:gd name="T2" fmla="*/ 8 w 18"/>
                  <a:gd name="T3" fmla="*/ 9 h 17"/>
                  <a:gd name="T4" fmla="*/ 4 w 18"/>
                  <a:gd name="T5" fmla="*/ 4 h 17"/>
                  <a:gd name="T6" fmla="*/ 0 w 18"/>
                  <a:gd name="T7" fmla="*/ 0 h 17"/>
                  <a:gd name="T8" fmla="*/ 8 w 18"/>
                  <a:gd name="T9" fmla="*/ 1 h 17"/>
                  <a:gd name="T10" fmla="*/ 10 w 18"/>
                  <a:gd name="T11" fmla="*/ 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18" y="12"/>
                    </a:moveTo>
                    <a:lnTo>
                      <a:pt x="14" y="17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9" name="Freeform 61"/>
              <p:cNvSpPr>
                <a:spLocks/>
              </p:cNvSpPr>
              <p:nvPr/>
            </p:nvSpPr>
            <p:spPr bwMode="ltGray">
              <a:xfrm>
                <a:off x="3093" y="2341"/>
                <a:ext cx="10" cy="20"/>
              </a:xfrm>
              <a:custGeom>
                <a:avLst/>
                <a:gdLst>
                  <a:gd name="T0" fmla="*/ 2 w 13"/>
                  <a:gd name="T1" fmla="*/ 4 h 22"/>
                  <a:gd name="T2" fmla="*/ 4 w 13"/>
                  <a:gd name="T3" fmla="*/ 12 h 22"/>
                  <a:gd name="T4" fmla="*/ 2 w 13"/>
                  <a:gd name="T5" fmla="*/ 12 h 22"/>
                  <a:gd name="T6" fmla="*/ 2 w 13"/>
                  <a:gd name="T7" fmla="*/ 14 h 22"/>
                  <a:gd name="T8" fmla="*/ 2 w 13"/>
                  <a:gd name="T9" fmla="*/ 5 h 22"/>
                  <a:gd name="T10" fmla="*/ 0 w 13"/>
                  <a:gd name="T11" fmla="*/ 0 h 22"/>
                  <a:gd name="T12" fmla="*/ 2 w 13"/>
                  <a:gd name="T13" fmla="*/ 4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2"/>
                  <a:gd name="T23" fmla="*/ 13 w 13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2">
                    <a:moveTo>
                      <a:pt x="8" y="4"/>
                    </a:moveTo>
                    <a:lnTo>
                      <a:pt x="13" y="18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0" name="Freeform 62"/>
              <p:cNvSpPr>
                <a:spLocks/>
              </p:cNvSpPr>
              <p:nvPr/>
            </p:nvSpPr>
            <p:spPr bwMode="ltGray">
              <a:xfrm>
                <a:off x="3078" y="2330"/>
                <a:ext cx="9" cy="9"/>
              </a:xfrm>
              <a:custGeom>
                <a:avLst/>
                <a:gdLst>
                  <a:gd name="T0" fmla="*/ 3 w 12"/>
                  <a:gd name="T1" fmla="*/ 5 h 10"/>
                  <a:gd name="T2" fmla="*/ 1 w 12"/>
                  <a:gd name="T3" fmla="*/ 4 h 10"/>
                  <a:gd name="T4" fmla="*/ 0 w 12"/>
                  <a:gd name="T5" fmla="*/ 5 h 10"/>
                  <a:gd name="T6" fmla="*/ 0 w 12"/>
                  <a:gd name="T7" fmla="*/ 0 h 10"/>
                  <a:gd name="T8" fmla="*/ 3 w 12"/>
                  <a:gd name="T9" fmla="*/ 5 h 10"/>
                  <a:gd name="T10" fmla="*/ 3 w 12"/>
                  <a:gd name="T11" fmla="*/ 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0"/>
                  <a:gd name="T20" fmla="*/ 12 w 12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0">
                    <a:moveTo>
                      <a:pt x="12" y="10"/>
                    </a:moveTo>
                    <a:lnTo>
                      <a:pt x="1" y="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9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1" name="Freeform 63"/>
              <p:cNvSpPr>
                <a:spLocks/>
              </p:cNvSpPr>
              <p:nvPr/>
            </p:nvSpPr>
            <p:spPr bwMode="ltGray">
              <a:xfrm>
                <a:off x="3087" y="2361"/>
                <a:ext cx="11" cy="4"/>
              </a:xfrm>
              <a:custGeom>
                <a:avLst/>
                <a:gdLst>
                  <a:gd name="T0" fmla="*/ 11 w 11"/>
                  <a:gd name="T1" fmla="*/ 4 h 4"/>
                  <a:gd name="T2" fmla="*/ 7 w 11"/>
                  <a:gd name="T3" fmla="*/ 0 h 4"/>
                  <a:gd name="T4" fmla="*/ 0 w 11"/>
                  <a:gd name="T5" fmla="*/ 4 h 4"/>
                  <a:gd name="T6" fmla="*/ 11 w 1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4"/>
                  <a:gd name="T14" fmla="*/ 11 w 1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4">
                    <a:moveTo>
                      <a:pt x="11" y="4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2" name="Freeform 64"/>
              <p:cNvSpPr>
                <a:spLocks/>
              </p:cNvSpPr>
              <p:nvPr/>
            </p:nvSpPr>
            <p:spPr bwMode="ltGray">
              <a:xfrm>
                <a:off x="3083" y="2346"/>
                <a:ext cx="7" cy="23"/>
              </a:xfrm>
              <a:custGeom>
                <a:avLst/>
                <a:gdLst>
                  <a:gd name="T0" fmla="*/ 7 w 7"/>
                  <a:gd name="T1" fmla="*/ 0 h 27"/>
                  <a:gd name="T2" fmla="*/ 7 w 7"/>
                  <a:gd name="T3" fmla="*/ 3 h 27"/>
                  <a:gd name="T4" fmla="*/ 3 w 7"/>
                  <a:gd name="T5" fmla="*/ 8 h 27"/>
                  <a:gd name="T6" fmla="*/ 0 w 7"/>
                  <a:gd name="T7" fmla="*/ 12 h 27"/>
                  <a:gd name="T8" fmla="*/ 3 w 7"/>
                  <a:gd name="T9" fmla="*/ 7 h 27"/>
                  <a:gd name="T10" fmla="*/ 7 w 7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7"/>
                  <a:gd name="T20" fmla="*/ 7 w 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7">
                    <a:moveTo>
                      <a:pt x="7" y="0"/>
                    </a:moveTo>
                    <a:lnTo>
                      <a:pt x="7" y="7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3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3" name="Freeform 65"/>
              <p:cNvSpPr>
                <a:spLocks/>
              </p:cNvSpPr>
              <p:nvPr/>
            </p:nvSpPr>
            <p:spPr bwMode="ltGray">
              <a:xfrm>
                <a:off x="2779" y="2224"/>
                <a:ext cx="98" cy="193"/>
              </a:xfrm>
              <a:custGeom>
                <a:avLst/>
                <a:gdLst>
                  <a:gd name="T0" fmla="*/ 16 w 116"/>
                  <a:gd name="T1" fmla="*/ 82 h 220"/>
                  <a:gd name="T2" fmla="*/ 19 w 116"/>
                  <a:gd name="T3" fmla="*/ 68 h 220"/>
                  <a:gd name="T4" fmla="*/ 19 w 116"/>
                  <a:gd name="T5" fmla="*/ 55 h 220"/>
                  <a:gd name="T6" fmla="*/ 25 w 116"/>
                  <a:gd name="T7" fmla="*/ 60 h 220"/>
                  <a:gd name="T8" fmla="*/ 35 w 116"/>
                  <a:gd name="T9" fmla="*/ 66 h 220"/>
                  <a:gd name="T10" fmla="*/ 35 w 116"/>
                  <a:gd name="T11" fmla="*/ 62 h 220"/>
                  <a:gd name="T12" fmla="*/ 36 w 116"/>
                  <a:gd name="T13" fmla="*/ 47 h 220"/>
                  <a:gd name="T14" fmla="*/ 48 w 116"/>
                  <a:gd name="T15" fmla="*/ 47 h 220"/>
                  <a:gd name="T16" fmla="*/ 48 w 116"/>
                  <a:gd name="T17" fmla="*/ 36 h 220"/>
                  <a:gd name="T18" fmla="*/ 42 w 116"/>
                  <a:gd name="T19" fmla="*/ 22 h 220"/>
                  <a:gd name="T20" fmla="*/ 33 w 116"/>
                  <a:gd name="T21" fmla="*/ 18 h 220"/>
                  <a:gd name="T22" fmla="*/ 26 w 116"/>
                  <a:gd name="T23" fmla="*/ 17 h 220"/>
                  <a:gd name="T24" fmla="*/ 21 w 116"/>
                  <a:gd name="T25" fmla="*/ 14 h 220"/>
                  <a:gd name="T26" fmla="*/ 16 w 116"/>
                  <a:gd name="T27" fmla="*/ 5 h 220"/>
                  <a:gd name="T28" fmla="*/ 14 w 116"/>
                  <a:gd name="T29" fmla="*/ 0 h 220"/>
                  <a:gd name="T30" fmla="*/ 8 w 116"/>
                  <a:gd name="T31" fmla="*/ 4 h 220"/>
                  <a:gd name="T32" fmla="*/ 3 w 116"/>
                  <a:gd name="T33" fmla="*/ 14 h 220"/>
                  <a:gd name="T34" fmla="*/ 4 w 116"/>
                  <a:gd name="T35" fmla="*/ 23 h 220"/>
                  <a:gd name="T36" fmla="*/ 11 w 116"/>
                  <a:gd name="T37" fmla="*/ 32 h 220"/>
                  <a:gd name="T38" fmla="*/ 8 w 116"/>
                  <a:gd name="T39" fmla="*/ 40 h 220"/>
                  <a:gd name="T40" fmla="*/ 12 w 116"/>
                  <a:gd name="T41" fmla="*/ 48 h 220"/>
                  <a:gd name="T42" fmla="*/ 16 w 116"/>
                  <a:gd name="T43" fmla="*/ 61 h 220"/>
                  <a:gd name="T44" fmla="*/ 16 w 116"/>
                  <a:gd name="T45" fmla="*/ 74 h 220"/>
                  <a:gd name="T46" fmla="*/ 14 w 116"/>
                  <a:gd name="T47" fmla="*/ 80 h 220"/>
                  <a:gd name="T48" fmla="*/ 12 w 116"/>
                  <a:gd name="T49" fmla="*/ 96 h 220"/>
                  <a:gd name="T50" fmla="*/ 16 w 116"/>
                  <a:gd name="T51" fmla="*/ 99 h 220"/>
                  <a:gd name="T52" fmla="*/ 21 w 116"/>
                  <a:gd name="T53" fmla="*/ 104 h 220"/>
                  <a:gd name="T54" fmla="*/ 24 w 116"/>
                  <a:gd name="T55" fmla="*/ 108 h 220"/>
                  <a:gd name="T56" fmla="*/ 29 w 116"/>
                  <a:gd name="T57" fmla="*/ 114 h 220"/>
                  <a:gd name="T58" fmla="*/ 35 w 116"/>
                  <a:gd name="T59" fmla="*/ 111 h 220"/>
                  <a:gd name="T60" fmla="*/ 27 w 116"/>
                  <a:gd name="T61" fmla="*/ 104 h 220"/>
                  <a:gd name="T62" fmla="*/ 22 w 116"/>
                  <a:gd name="T63" fmla="*/ 96 h 220"/>
                  <a:gd name="T64" fmla="*/ 18 w 116"/>
                  <a:gd name="T65" fmla="*/ 88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20"/>
                  <a:gd name="T101" fmla="*/ 116 w 116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20">
                    <a:moveTo>
                      <a:pt x="42" y="169"/>
                    </a:moveTo>
                    <a:lnTo>
                      <a:pt x="38" y="157"/>
                    </a:lnTo>
                    <a:lnTo>
                      <a:pt x="40" y="144"/>
                    </a:lnTo>
                    <a:lnTo>
                      <a:pt x="44" y="130"/>
                    </a:lnTo>
                    <a:lnTo>
                      <a:pt x="44" y="118"/>
                    </a:lnTo>
                    <a:lnTo>
                      <a:pt x="45" y="106"/>
                    </a:lnTo>
                    <a:lnTo>
                      <a:pt x="56" y="104"/>
                    </a:lnTo>
                    <a:lnTo>
                      <a:pt x="57" y="115"/>
                    </a:lnTo>
                    <a:lnTo>
                      <a:pt x="67" y="116"/>
                    </a:lnTo>
                    <a:lnTo>
                      <a:pt x="81" y="126"/>
                    </a:lnTo>
                    <a:lnTo>
                      <a:pt x="86" y="132"/>
                    </a:lnTo>
                    <a:lnTo>
                      <a:pt x="81" y="120"/>
                    </a:lnTo>
                    <a:lnTo>
                      <a:pt x="75" y="106"/>
                    </a:lnTo>
                    <a:lnTo>
                      <a:pt x="84" y="92"/>
                    </a:lnTo>
                    <a:lnTo>
                      <a:pt x="98" y="91"/>
                    </a:lnTo>
                    <a:lnTo>
                      <a:pt x="112" y="91"/>
                    </a:lnTo>
                    <a:lnTo>
                      <a:pt x="116" y="82"/>
                    </a:lnTo>
                    <a:lnTo>
                      <a:pt x="112" y="69"/>
                    </a:lnTo>
                    <a:lnTo>
                      <a:pt x="100" y="54"/>
                    </a:lnTo>
                    <a:lnTo>
                      <a:pt x="98" y="43"/>
                    </a:lnTo>
                    <a:lnTo>
                      <a:pt x="82" y="30"/>
                    </a:lnTo>
                    <a:lnTo>
                      <a:pt x="76" y="34"/>
                    </a:lnTo>
                    <a:lnTo>
                      <a:pt x="70" y="37"/>
                    </a:lnTo>
                    <a:lnTo>
                      <a:pt x="62" y="33"/>
                    </a:lnTo>
                    <a:lnTo>
                      <a:pt x="50" y="43"/>
                    </a:lnTo>
                    <a:lnTo>
                      <a:pt x="49" y="27"/>
                    </a:lnTo>
                    <a:lnTo>
                      <a:pt x="49" y="12"/>
                    </a:lnTo>
                    <a:lnTo>
                      <a:pt x="38" y="10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9" y="8"/>
                    </a:lnTo>
                    <a:lnTo>
                      <a:pt x="6" y="10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10" y="44"/>
                    </a:lnTo>
                    <a:lnTo>
                      <a:pt x="21" y="60"/>
                    </a:lnTo>
                    <a:lnTo>
                      <a:pt x="25" y="61"/>
                    </a:lnTo>
                    <a:lnTo>
                      <a:pt x="21" y="70"/>
                    </a:lnTo>
                    <a:lnTo>
                      <a:pt x="20" y="76"/>
                    </a:lnTo>
                    <a:lnTo>
                      <a:pt x="20" y="85"/>
                    </a:lnTo>
                    <a:lnTo>
                      <a:pt x="27" y="94"/>
                    </a:lnTo>
                    <a:lnTo>
                      <a:pt x="34" y="104"/>
                    </a:lnTo>
                    <a:lnTo>
                      <a:pt x="37" y="117"/>
                    </a:lnTo>
                    <a:lnTo>
                      <a:pt x="42" y="132"/>
                    </a:lnTo>
                    <a:lnTo>
                      <a:pt x="37" y="141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0" y="169"/>
                    </a:lnTo>
                    <a:lnTo>
                      <a:pt x="28" y="183"/>
                    </a:lnTo>
                    <a:lnTo>
                      <a:pt x="31" y="182"/>
                    </a:lnTo>
                    <a:lnTo>
                      <a:pt x="37" y="190"/>
                    </a:lnTo>
                    <a:lnTo>
                      <a:pt x="44" y="198"/>
                    </a:lnTo>
                    <a:lnTo>
                      <a:pt x="48" y="201"/>
                    </a:lnTo>
                    <a:lnTo>
                      <a:pt x="54" y="211"/>
                    </a:lnTo>
                    <a:lnTo>
                      <a:pt x="55" y="208"/>
                    </a:lnTo>
                    <a:lnTo>
                      <a:pt x="66" y="213"/>
                    </a:lnTo>
                    <a:lnTo>
                      <a:pt x="66" y="220"/>
                    </a:lnTo>
                    <a:lnTo>
                      <a:pt x="75" y="220"/>
                    </a:lnTo>
                    <a:lnTo>
                      <a:pt x="80" y="213"/>
                    </a:lnTo>
                    <a:lnTo>
                      <a:pt x="73" y="205"/>
                    </a:lnTo>
                    <a:lnTo>
                      <a:pt x="63" y="202"/>
                    </a:lnTo>
                    <a:lnTo>
                      <a:pt x="56" y="194"/>
                    </a:lnTo>
                    <a:lnTo>
                      <a:pt x="52" y="183"/>
                    </a:lnTo>
                    <a:lnTo>
                      <a:pt x="49" y="170"/>
                    </a:lnTo>
                    <a:lnTo>
                      <a:pt x="42" y="16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4" name="Freeform 66"/>
              <p:cNvSpPr>
                <a:spLocks/>
              </p:cNvSpPr>
              <p:nvPr/>
            </p:nvSpPr>
            <p:spPr bwMode="ltGray">
              <a:xfrm>
                <a:off x="2824" y="2187"/>
                <a:ext cx="98" cy="191"/>
              </a:xfrm>
              <a:custGeom>
                <a:avLst/>
                <a:gdLst>
                  <a:gd name="T0" fmla="*/ 15 w 116"/>
                  <a:gd name="T1" fmla="*/ 20 h 220"/>
                  <a:gd name="T2" fmla="*/ 10 w 116"/>
                  <a:gd name="T3" fmla="*/ 19 h 220"/>
                  <a:gd name="T4" fmla="*/ 4 w 116"/>
                  <a:gd name="T5" fmla="*/ 11 h 220"/>
                  <a:gd name="T6" fmla="*/ 3 w 116"/>
                  <a:gd name="T7" fmla="*/ 5 h 220"/>
                  <a:gd name="T8" fmla="*/ 6 w 116"/>
                  <a:gd name="T9" fmla="*/ 5 h 220"/>
                  <a:gd name="T10" fmla="*/ 9 w 116"/>
                  <a:gd name="T11" fmla="*/ 5 h 220"/>
                  <a:gd name="T12" fmla="*/ 12 w 116"/>
                  <a:gd name="T13" fmla="*/ 4 h 220"/>
                  <a:gd name="T14" fmla="*/ 18 w 116"/>
                  <a:gd name="T15" fmla="*/ 0 h 220"/>
                  <a:gd name="T16" fmla="*/ 25 w 116"/>
                  <a:gd name="T17" fmla="*/ 8 h 220"/>
                  <a:gd name="T18" fmla="*/ 35 w 116"/>
                  <a:gd name="T19" fmla="*/ 13 h 220"/>
                  <a:gd name="T20" fmla="*/ 28 w 116"/>
                  <a:gd name="T21" fmla="*/ 17 h 220"/>
                  <a:gd name="T22" fmla="*/ 25 w 116"/>
                  <a:gd name="T23" fmla="*/ 24 h 220"/>
                  <a:gd name="T24" fmla="*/ 27 w 116"/>
                  <a:gd name="T25" fmla="*/ 37 h 220"/>
                  <a:gd name="T26" fmla="*/ 32 w 116"/>
                  <a:gd name="T27" fmla="*/ 45 h 220"/>
                  <a:gd name="T28" fmla="*/ 41 w 116"/>
                  <a:gd name="T29" fmla="*/ 55 h 220"/>
                  <a:gd name="T30" fmla="*/ 48 w 116"/>
                  <a:gd name="T31" fmla="*/ 69 h 220"/>
                  <a:gd name="T32" fmla="*/ 49 w 116"/>
                  <a:gd name="T33" fmla="*/ 82 h 220"/>
                  <a:gd name="T34" fmla="*/ 48 w 116"/>
                  <a:gd name="T35" fmla="*/ 88 h 220"/>
                  <a:gd name="T36" fmla="*/ 41 w 116"/>
                  <a:gd name="T37" fmla="*/ 96 h 220"/>
                  <a:gd name="T38" fmla="*/ 37 w 116"/>
                  <a:gd name="T39" fmla="*/ 96 h 220"/>
                  <a:gd name="T40" fmla="*/ 35 w 116"/>
                  <a:gd name="T41" fmla="*/ 100 h 220"/>
                  <a:gd name="T42" fmla="*/ 34 w 116"/>
                  <a:gd name="T43" fmla="*/ 102 h 220"/>
                  <a:gd name="T44" fmla="*/ 26 w 116"/>
                  <a:gd name="T45" fmla="*/ 109 h 220"/>
                  <a:gd name="T46" fmla="*/ 24 w 116"/>
                  <a:gd name="T47" fmla="*/ 96 h 220"/>
                  <a:gd name="T48" fmla="*/ 29 w 116"/>
                  <a:gd name="T49" fmla="*/ 93 h 220"/>
                  <a:gd name="T50" fmla="*/ 31 w 116"/>
                  <a:gd name="T51" fmla="*/ 88 h 220"/>
                  <a:gd name="T52" fmla="*/ 39 w 116"/>
                  <a:gd name="T53" fmla="*/ 82 h 220"/>
                  <a:gd name="T54" fmla="*/ 38 w 116"/>
                  <a:gd name="T55" fmla="*/ 71 h 220"/>
                  <a:gd name="T56" fmla="*/ 37 w 116"/>
                  <a:gd name="T57" fmla="*/ 58 h 220"/>
                  <a:gd name="T58" fmla="*/ 35 w 116"/>
                  <a:gd name="T59" fmla="*/ 54 h 220"/>
                  <a:gd name="T60" fmla="*/ 29 w 116"/>
                  <a:gd name="T61" fmla="*/ 44 h 220"/>
                  <a:gd name="T62" fmla="*/ 21 w 116"/>
                  <a:gd name="T63" fmla="*/ 35 h 220"/>
                  <a:gd name="T64" fmla="*/ 15 w 116"/>
                  <a:gd name="T65" fmla="*/ 27 h 220"/>
                  <a:gd name="T66" fmla="*/ 18 w 116"/>
                  <a:gd name="T67" fmla="*/ 23 h 2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220"/>
                  <a:gd name="T104" fmla="*/ 116 w 116"/>
                  <a:gd name="T105" fmla="*/ 220 h 2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220">
                    <a:moveTo>
                      <a:pt x="40" y="46"/>
                    </a:moveTo>
                    <a:lnTo>
                      <a:pt x="36" y="41"/>
                    </a:lnTo>
                    <a:lnTo>
                      <a:pt x="28" y="35"/>
                    </a:lnTo>
                    <a:lnTo>
                      <a:pt x="22" y="38"/>
                    </a:lnTo>
                    <a:lnTo>
                      <a:pt x="13" y="29"/>
                    </a:lnTo>
                    <a:lnTo>
                      <a:pt x="10" y="23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10" y="11"/>
                    </a:lnTo>
                    <a:lnTo>
                      <a:pt x="13" y="10"/>
                    </a:lnTo>
                    <a:lnTo>
                      <a:pt x="18" y="9"/>
                    </a:lnTo>
                    <a:lnTo>
                      <a:pt x="21" y="10"/>
                    </a:lnTo>
                    <a:lnTo>
                      <a:pt x="24" y="9"/>
                    </a:lnTo>
                    <a:lnTo>
                      <a:pt x="28" y="9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7" y="6"/>
                    </a:lnTo>
                    <a:lnTo>
                      <a:pt x="60" y="16"/>
                    </a:lnTo>
                    <a:lnTo>
                      <a:pt x="66" y="21"/>
                    </a:lnTo>
                    <a:lnTo>
                      <a:pt x="79" y="26"/>
                    </a:lnTo>
                    <a:lnTo>
                      <a:pt x="72" y="32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0" y="50"/>
                    </a:lnTo>
                    <a:lnTo>
                      <a:pt x="54" y="63"/>
                    </a:lnTo>
                    <a:lnTo>
                      <a:pt x="63" y="76"/>
                    </a:lnTo>
                    <a:lnTo>
                      <a:pt x="67" y="83"/>
                    </a:lnTo>
                    <a:lnTo>
                      <a:pt x="75" y="92"/>
                    </a:lnTo>
                    <a:lnTo>
                      <a:pt x="84" y="100"/>
                    </a:lnTo>
                    <a:lnTo>
                      <a:pt x="94" y="110"/>
                    </a:lnTo>
                    <a:lnTo>
                      <a:pt x="104" y="119"/>
                    </a:lnTo>
                    <a:lnTo>
                      <a:pt x="110" y="140"/>
                    </a:lnTo>
                    <a:lnTo>
                      <a:pt x="116" y="160"/>
                    </a:lnTo>
                    <a:lnTo>
                      <a:pt x="115" y="165"/>
                    </a:lnTo>
                    <a:lnTo>
                      <a:pt x="115" y="171"/>
                    </a:lnTo>
                    <a:lnTo>
                      <a:pt x="114" y="177"/>
                    </a:lnTo>
                    <a:lnTo>
                      <a:pt x="104" y="185"/>
                    </a:lnTo>
                    <a:lnTo>
                      <a:pt x="94" y="194"/>
                    </a:lnTo>
                    <a:lnTo>
                      <a:pt x="85" y="191"/>
                    </a:lnTo>
                    <a:lnTo>
                      <a:pt x="85" y="195"/>
                    </a:lnTo>
                    <a:lnTo>
                      <a:pt x="86" y="200"/>
                    </a:lnTo>
                    <a:lnTo>
                      <a:pt x="82" y="201"/>
                    </a:lnTo>
                    <a:lnTo>
                      <a:pt x="82" y="207"/>
                    </a:lnTo>
                    <a:lnTo>
                      <a:pt x="78" y="208"/>
                    </a:lnTo>
                    <a:lnTo>
                      <a:pt x="68" y="219"/>
                    </a:lnTo>
                    <a:lnTo>
                      <a:pt x="61" y="220"/>
                    </a:lnTo>
                    <a:lnTo>
                      <a:pt x="62" y="202"/>
                    </a:lnTo>
                    <a:lnTo>
                      <a:pt x="54" y="195"/>
                    </a:lnTo>
                    <a:lnTo>
                      <a:pt x="62" y="189"/>
                    </a:lnTo>
                    <a:lnTo>
                      <a:pt x="66" y="188"/>
                    </a:lnTo>
                    <a:lnTo>
                      <a:pt x="75" y="189"/>
                    </a:lnTo>
                    <a:lnTo>
                      <a:pt x="72" y="177"/>
                    </a:lnTo>
                    <a:lnTo>
                      <a:pt x="79" y="173"/>
                    </a:lnTo>
                    <a:lnTo>
                      <a:pt x="91" y="167"/>
                    </a:lnTo>
                    <a:lnTo>
                      <a:pt x="90" y="155"/>
                    </a:lnTo>
                    <a:lnTo>
                      <a:pt x="88" y="143"/>
                    </a:lnTo>
                    <a:lnTo>
                      <a:pt x="88" y="130"/>
                    </a:lnTo>
                    <a:lnTo>
                      <a:pt x="86" y="118"/>
                    </a:lnTo>
                    <a:lnTo>
                      <a:pt x="82" y="112"/>
                    </a:lnTo>
                    <a:lnTo>
                      <a:pt x="82" y="108"/>
                    </a:lnTo>
                    <a:lnTo>
                      <a:pt x="72" y="100"/>
                    </a:lnTo>
                    <a:lnTo>
                      <a:pt x="66" y="90"/>
                    </a:lnTo>
                    <a:lnTo>
                      <a:pt x="57" y="81"/>
                    </a:lnTo>
                    <a:lnTo>
                      <a:pt x="49" y="70"/>
                    </a:lnTo>
                    <a:lnTo>
                      <a:pt x="32" y="58"/>
                    </a:lnTo>
                    <a:lnTo>
                      <a:pt x="34" y="54"/>
                    </a:lnTo>
                    <a:lnTo>
                      <a:pt x="42" y="5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5" name="Freeform 67"/>
              <p:cNvSpPr>
                <a:spLocks/>
              </p:cNvSpPr>
              <p:nvPr/>
            </p:nvSpPr>
            <p:spPr bwMode="ltGray">
              <a:xfrm>
                <a:off x="2256" y="2149"/>
                <a:ext cx="7" cy="20"/>
              </a:xfrm>
              <a:custGeom>
                <a:avLst/>
                <a:gdLst>
                  <a:gd name="T0" fmla="*/ 1 w 10"/>
                  <a:gd name="T1" fmla="*/ 11 h 23"/>
                  <a:gd name="T2" fmla="*/ 1 w 10"/>
                  <a:gd name="T3" fmla="*/ 11 h 23"/>
                  <a:gd name="T4" fmla="*/ 1 w 10"/>
                  <a:gd name="T5" fmla="*/ 10 h 23"/>
                  <a:gd name="T6" fmla="*/ 0 w 10"/>
                  <a:gd name="T7" fmla="*/ 3 h 23"/>
                  <a:gd name="T8" fmla="*/ 1 w 10"/>
                  <a:gd name="T9" fmla="*/ 0 h 23"/>
                  <a:gd name="T10" fmla="*/ 2 w 10"/>
                  <a:gd name="T11" fmla="*/ 6 h 23"/>
                  <a:gd name="T12" fmla="*/ 1 w 10"/>
                  <a:gd name="T13" fmla="*/ 1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3"/>
                  <a:gd name="T23" fmla="*/ 10 w 1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3">
                    <a:moveTo>
                      <a:pt x="6" y="23"/>
                    </a:moveTo>
                    <a:lnTo>
                      <a:pt x="5" y="23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0" y="12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6" name="Freeform 68"/>
              <p:cNvSpPr>
                <a:spLocks/>
              </p:cNvSpPr>
              <p:nvPr/>
            </p:nvSpPr>
            <p:spPr bwMode="ltGray">
              <a:xfrm>
                <a:off x="2160" y="1969"/>
                <a:ext cx="228" cy="191"/>
              </a:xfrm>
              <a:custGeom>
                <a:avLst/>
                <a:gdLst>
                  <a:gd name="T0" fmla="*/ 13 w 271"/>
                  <a:gd name="T1" fmla="*/ 46 h 218"/>
                  <a:gd name="T2" fmla="*/ 14 w 271"/>
                  <a:gd name="T3" fmla="*/ 34 h 218"/>
                  <a:gd name="T4" fmla="*/ 10 w 271"/>
                  <a:gd name="T5" fmla="*/ 28 h 218"/>
                  <a:gd name="T6" fmla="*/ 3 w 271"/>
                  <a:gd name="T7" fmla="*/ 15 h 218"/>
                  <a:gd name="T8" fmla="*/ 0 w 271"/>
                  <a:gd name="T9" fmla="*/ 4 h 218"/>
                  <a:gd name="T10" fmla="*/ 3 w 271"/>
                  <a:gd name="T11" fmla="*/ 1 h 218"/>
                  <a:gd name="T12" fmla="*/ 9 w 271"/>
                  <a:gd name="T13" fmla="*/ 7 h 218"/>
                  <a:gd name="T14" fmla="*/ 20 w 271"/>
                  <a:gd name="T15" fmla="*/ 0 h 218"/>
                  <a:gd name="T16" fmla="*/ 20 w 271"/>
                  <a:gd name="T17" fmla="*/ 6 h 218"/>
                  <a:gd name="T18" fmla="*/ 29 w 271"/>
                  <a:gd name="T19" fmla="*/ 17 h 218"/>
                  <a:gd name="T20" fmla="*/ 40 w 271"/>
                  <a:gd name="T21" fmla="*/ 22 h 218"/>
                  <a:gd name="T22" fmla="*/ 49 w 271"/>
                  <a:gd name="T23" fmla="*/ 23 h 218"/>
                  <a:gd name="T24" fmla="*/ 54 w 271"/>
                  <a:gd name="T25" fmla="*/ 21 h 218"/>
                  <a:gd name="T26" fmla="*/ 55 w 271"/>
                  <a:gd name="T27" fmla="*/ 18 h 218"/>
                  <a:gd name="T28" fmla="*/ 65 w 271"/>
                  <a:gd name="T29" fmla="*/ 12 h 218"/>
                  <a:gd name="T30" fmla="*/ 78 w 271"/>
                  <a:gd name="T31" fmla="*/ 16 h 218"/>
                  <a:gd name="T32" fmla="*/ 87 w 271"/>
                  <a:gd name="T33" fmla="*/ 23 h 218"/>
                  <a:gd name="T34" fmla="*/ 94 w 271"/>
                  <a:gd name="T35" fmla="*/ 31 h 218"/>
                  <a:gd name="T36" fmla="*/ 93 w 271"/>
                  <a:gd name="T37" fmla="*/ 40 h 218"/>
                  <a:gd name="T38" fmla="*/ 95 w 271"/>
                  <a:gd name="T39" fmla="*/ 47 h 218"/>
                  <a:gd name="T40" fmla="*/ 96 w 271"/>
                  <a:gd name="T41" fmla="*/ 56 h 218"/>
                  <a:gd name="T42" fmla="*/ 102 w 271"/>
                  <a:gd name="T43" fmla="*/ 65 h 218"/>
                  <a:gd name="T44" fmla="*/ 99 w 271"/>
                  <a:gd name="T45" fmla="*/ 77 h 218"/>
                  <a:gd name="T46" fmla="*/ 107 w 271"/>
                  <a:gd name="T47" fmla="*/ 87 h 218"/>
                  <a:gd name="T48" fmla="*/ 113 w 271"/>
                  <a:gd name="T49" fmla="*/ 97 h 218"/>
                  <a:gd name="T50" fmla="*/ 114 w 271"/>
                  <a:gd name="T51" fmla="*/ 103 h 218"/>
                  <a:gd name="T52" fmla="*/ 108 w 271"/>
                  <a:gd name="T53" fmla="*/ 107 h 218"/>
                  <a:gd name="T54" fmla="*/ 101 w 271"/>
                  <a:gd name="T55" fmla="*/ 111 h 218"/>
                  <a:gd name="T56" fmla="*/ 89 w 271"/>
                  <a:gd name="T57" fmla="*/ 110 h 218"/>
                  <a:gd name="T58" fmla="*/ 81 w 271"/>
                  <a:gd name="T59" fmla="*/ 103 h 218"/>
                  <a:gd name="T60" fmla="*/ 73 w 271"/>
                  <a:gd name="T61" fmla="*/ 100 h 218"/>
                  <a:gd name="T62" fmla="*/ 61 w 271"/>
                  <a:gd name="T63" fmla="*/ 100 h 218"/>
                  <a:gd name="T64" fmla="*/ 51 w 271"/>
                  <a:gd name="T65" fmla="*/ 93 h 218"/>
                  <a:gd name="T66" fmla="*/ 45 w 271"/>
                  <a:gd name="T67" fmla="*/ 83 h 218"/>
                  <a:gd name="T68" fmla="*/ 37 w 271"/>
                  <a:gd name="T69" fmla="*/ 74 h 218"/>
                  <a:gd name="T70" fmla="*/ 34 w 271"/>
                  <a:gd name="T71" fmla="*/ 71 h 218"/>
                  <a:gd name="T72" fmla="*/ 32 w 271"/>
                  <a:gd name="T73" fmla="*/ 75 h 218"/>
                  <a:gd name="T74" fmla="*/ 29 w 271"/>
                  <a:gd name="T75" fmla="*/ 67 h 218"/>
                  <a:gd name="T76" fmla="*/ 27 w 271"/>
                  <a:gd name="T77" fmla="*/ 61 h 218"/>
                  <a:gd name="T78" fmla="*/ 20 w 271"/>
                  <a:gd name="T79" fmla="*/ 54 h 2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218"/>
                  <a:gd name="T122" fmla="*/ 271 w 271"/>
                  <a:gd name="T123" fmla="*/ 218 h 2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218">
                    <a:moveTo>
                      <a:pt x="37" y="98"/>
                    </a:moveTo>
                    <a:lnTo>
                      <a:pt x="30" y="89"/>
                    </a:lnTo>
                    <a:lnTo>
                      <a:pt x="29" y="80"/>
                    </a:lnTo>
                    <a:lnTo>
                      <a:pt x="34" y="66"/>
                    </a:lnTo>
                    <a:lnTo>
                      <a:pt x="34" y="60"/>
                    </a:lnTo>
                    <a:lnTo>
                      <a:pt x="24" y="55"/>
                    </a:lnTo>
                    <a:lnTo>
                      <a:pt x="12" y="37"/>
                    </a:lnTo>
                    <a:lnTo>
                      <a:pt x="4" y="28"/>
                    </a:lnTo>
                    <a:lnTo>
                      <a:pt x="1" y="12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9" y="4"/>
                    </a:lnTo>
                    <a:lnTo>
                      <a:pt x="23" y="12"/>
                    </a:lnTo>
                    <a:lnTo>
                      <a:pt x="34" y="7"/>
                    </a:lnTo>
                    <a:lnTo>
                      <a:pt x="46" y="0"/>
                    </a:lnTo>
                    <a:lnTo>
                      <a:pt x="49" y="7"/>
                    </a:lnTo>
                    <a:lnTo>
                      <a:pt x="48" y="11"/>
                    </a:lnTo>
                    <a:lnTo>
                      <a:pt x="60" y="18"/>
                    </a:lnTo>
                    <a:lnTo>
                      <a:pt x="67" y="32"/>
                    </a:lnTo>
                    <a:lnTo>
                      <a:pt x="82" y="38"/>
                    </a:lnTo>
                    <a:lnTo>
                      <a:pt x="93" y="42"/>
                    </a:lnTo>
                    <a:lnTo>
                      <a:pt x="105" y="47"/>
                    </a:lnTo>
                    <a:lnTo>
                      <a:pt x="117" y="44"/>
                    </a:lnTo>
                    <a:lnTo>
                      <a:pt x="125" y="42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30" y="35"/>
                    </a:lnTo>
                    <a:lnTo>
                      <a:pt x="139" y="26"/>
                    </a:lnTo>
                    <a:lnTo>
                      <a:pt x="154" y="24"/>
                    </a:lnTo>
                    <a:lnTo>
                      <a:pt x="165" y="23"/>
                    </a:lnTo>
                    <a:lnTo>
                      <a:pt x="185" y="30"/>
                    </a:lnTo>
                    <a:lnTo>
                      <a:pt x="196" y="37"/>
                    </a:lnTo>
                    <a:lnTo>
                      <a:pt x="207" y="44"/>
                    </a:lnTo>
                    <a:lnTo>
                      <a:pt x="219" y="46"/>
                    </a:lnTo>
                    <a:lnTo>
                      <a:pt x="223" y="61"/>
                    </a:lnTo>
                    <a:lnTo>
                      <a:pt x="221" y="78"/>
                    </a:lnTo>
                    <a:lnTo>
                      <a:pt x="220" y="80"/>
                    </a:lnTo>
                    <a:lnTo>
                      <a:pt x="220" y="89"/>
                    </a:lnTo>
                    <a:lnTo>
                      <a:pt x="225" y="92"/>
                    </a:lnTo>
                    <a:lnTo>
                      <a:pt x="223" y="95"/>
                    </a:lnTo>
                    <a:lnTo>
                      <a:pt x="227" y="108"/>
                    </a:lnTo>
                    <a:lnTo>
                      <a:pt x="229" y="121"/>
                    </a:lnTo>
                    <a:lnTo>
                      <a:pt x="241" y="125"/>
                    </a:lnTo>
                    <a:lnTo>
                      <a:pt x="244" y="131"/>
                    </a:lnTo>
                    <a:lnTo>
                      <a:pt x="234" y="148"/>
                    </a:lnTo>
                    <a:lnTo>
                      <a:pt x="244" y="158"/>
                    </a:lnTo>
                    <a:lnTo>
                      <a:pt x="253" y="168"/>
                    </a:lnTo>
                    <a:lnTo>
                      <a:pt x="263" y="173"/>
                    </a:lnTo>
                    <a:lnTo>
                      <a:pt x="268" y="188"/>
                    </a:lnTo>
                    <a:lnTo>
                      <a:pt x="271" y="190"/>
                    </a:lnTo>
                    <a:lnTo>
                      <a:pt x="271" y="197"/>
                    </a:lnTo>
                    <a:lnTo>
                      <a:pt x="259" y="202"/>
                    </a:lnTo>
                    <a:lnTo>
                      <a:pt x="256" y="208"/>
                    </a:lnTo>
                    <a:lnTo>
                      <a:pt x="255" y="218"/>
                    </a:lnTo>
                    <a:lnTo>
                      <a:pt x="240" y="216"/>
                    </a:lnTo>
                    <a:lnTo>
                      <a:pt x="226" y="215"/>
                    </a:lnTo>
                    <a:lnTo>
                      <a:pt x="211" y="212"/>
                    </a:lnTo>
                    <a:lnTo>
                      <a:pt x="197" y="210"/>
                    </a:lnTo>
                    <a:lnTo>
                      <a:pt x="192" y="199"/>
                    </a:lnTo>
                    <a:lnTo>
                      <a:pt x="186" y="190"/>
                    </a:lnTo>
                    <a:lnTo>
                      <a:pt x="175" y="193"/>
                    </a:lnTo>
                    <a:lnTo>
                      <a:pt x="165" y="198"/>
                    </a:lnTo>
                    <a:lnTo>
                      <a:pt x="145" y="193"/>
                    </a:lnTo>
                    <a:lnTo>
                      <a:pt x="133" y="186"/>
                    </a:lnTo>
                    <a:lnTo>
                      <a:pt x="121" y="179"/>
                    </a:lnTo>
                    <a:lnTo>
                      <a:pt x="112" y="169"/>
                    </a:lnTo>
                    <a:lnTo>
                      <a:pt x="106" y="160"/>
                    </a:lnTo>
                    <a:lnTo>
                      <a:pt x="94" y="143"/>
                    </a:lnTo>
                    <a:lnTo>
                      <a:pt x="88" y="144"/>
                    </a:lnTo>
                    <a:lnTo>
                      <a:pt x="82" y="140"/>
                    </a:lnTo>
                    <a:lnTo>
                      <a:pt x="82" y="138"/>
                    </a:lnTo>
                    <a:lnTo>
                      <a:pt x="78" y="145"/>
                    </a:lnTo>
                    <a:lnTo>
                      <a:pt x="76" y="146"/>
                    </a:lnTo>
                    <a:lnTo>
                      <a:pt x="72" y="140"/>
                    </a:lnTo>
                    <a:lnTo>
                      <a:pt x="67" y="131"/>
                    </a:lnTo>
                    <a:lnTo>
                      <a:pt x="64" y="131"/>
                    </a:lnTo>
                    <a:lnTo>
                      <a:pt x="64" y="119"/>
                    </a:lnTo>
                    <a:lnTo>
                      <a:pt x="58" y="113"/>
                    </a:lnTo>
                    <a:lnTo>
                      <a:pt x="48" y="106"/>
                    </a:lnTo>
                    <a:lnTo>
                      <a:pt x="37" y="9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7" name="Freeform 69"/>
              <p:cNvSpPr>
                <a:spLocks/>
              </p:cNvSpPr>
              <p:nvPr/>
            </p:nvSpPr>
            <p:spPr bwMode="ltGray">
              <a:xfrm>
                <a:off x="2113" y="2001"/>
                <a:ext cx="109" cy="109"/>
              </a:xfrm>
              <a:custGeom>
                <a:avLst/>
                <a:gdLst>
                  <a:gd name="T0" fmla="*/ 34 w 131"/>
                  <a:gd name="T1" fmla="*/ 28 h 124"/>
                  <a:gd name="T2" fmla="*/ 33 w 131"/>
                  <a:gd name="T3" fmla="*/ 23 h 124"/>
                  <a:gd name="T4" fmla="*/ 36 w 131"/>
                  <a:gd name="T5" fmla="*/ 16 h 124"/>
                  <a:gd name="T6" fmla="*/ 36 w 131"/>
                  <a:gd name="T7" fmla="*/ 12 h 124"/>
                  <a:gd name="T8" fmla="*/ 32 w 131"/>
                  <a:gd name="T9" fmla="*/ 10 h 124"/>
                  <a:gd name="T10" fmla="*/ 27 w 131"/>
                  <a:gd name="T11" fmla="*/ 1 h 124"/>
                  <a:gd name="T12" fmla="*/ 24 w 131"/>
                  <a:gd name="T13" fmla="*/ 2 h 124"/>
                  <a:gd name="T14" fmla="*/ 22 w 131"/>
                  <a:gd name="T15" fmla="*/ 0 h 124"/>
                  <a:gd name="T16" fmla="*/ 16 w 131"/>
                  <a:gd name="T17" fmla="*/ 0 h 124"/>
                  <a:gd name="T18" fmla="*/ 15 w 131"/>
                  <a:gd name="T19" fmla="*/ 2 h 124"/>
                  <a:gd name="T20" fmla="*/ 10 w 131"/>
                  <a:gd name="T21" fmla="*/ 8 h 124"/>
                  <a:gd name="T22" fmla="*/ 10 w 131"/>
                  <a:gd name="T23" fmla="*/ 15 h 124"/>
                  <a:gd name="T24" fmla="*/ 10 w 131"/>
                  <a:gd name="T25" fmla="*/ 22 h 124"/>
                  <a:gd name="T26" fmla="*/ 5 w 131"/>
                  <a:gd name="T27" fmla="*/ 26 h 124"/>
                  <a:gd name="T28" fmla="*/ 0 w 131"/>
                  <a:gd name="T29" fmla="*/ 31 h 124"/>
                  <a:gd name="T30" fmla="*/ 3 w 131"/>
                  <a:gd name="T31" fmla="*/ 41 h 124"/>
                  <a:gd name="T32" fmla="*/ 8 w 131"/>
                  <a:gd name="T33" fmla="*/ 42 h 124"/>
                  <a:gd name="T34" fmla="*/ 13 w 131"/>
                  <a:gd name="T35" fmla="*/ 47 h 124"/>
                  <a:gd name="T36" fmla="*/ 18 w 131"/>
                  <a:gd name="T37" fmla="*/ 49 h 124"/>
                  <a:gd name="T38" fmla="*/ 23 w 131"/>
                  <a:gd name="T39" fmla="*/ 52 h 124"/>
                  <a:gd name="T40" fmla="*/ 27 w 131"/>
                  <a:gd name="T41" fmla="*/ 58 h 124"/>
                  <a:gd name="T42" fmla="*/ 32 w 131"/>
                  <a:gd name="T43" fmla="*/ 64 h 124"/>
                  <a:gd name="T44" fmla="*/ 43 w 131"/>
                  <a:gd name="T45" fmla="*/ 65 h 124"/>
                  <a:gd name="T46" fmla="*/ 45 w 131"/>
                  <a:gd name="T47" fmla="*/ 58 h 124"/>
                  <a:gd name="T48" fmla="*/ 50 w 131"/>
                  <a:gd name="T49" fmla="*/ 57 h 124"/>
                  <a:gd name="T50" fmla="*/ 52 w 131"/>
                  <a:gd name="T51" fmla="*/ 58 h 124"/>
                  <a:gd name="T52" fmla="*/ 51 w 131"/>
                  <a:gd name="T53" fmla="*/ 55 h 124"/>
                  <a:gd name="T54" fmla="*/ 49 w 131"/>
                  <a:gd name="T55" fmla="*/ 50 h 124"/>
                  <a:gd name="T56" fmla="*/ 47 w 131"/>
                  <a:gd name="T57" fmla="*/ 50 h 124"/>
                  <a:gd name="T58" fmla="*/ 47 w 131"/>
                  <a:gd name="T59" fmla="*/ 43 h 124"/>
                  <a:gd name="T60" fmla="*/ 45 w 131"/>
                  <a:gd name="T61" fmla="*/ 41 h 124"/>
                  <a:gd name="T62" fmla="*/ 42 w 131"/>
                  <a:gd name="T63" fmla="*/ 37 h 124"/>
                  <a:gd name="T64" fmla="*/ 37 w 131"/>
                  <a:gd name="T65" fmla="*/ 33 h 124"/>
                  <a:gd name="T66" fmla="*/ 34 w 131"/>
                  <a:gd name="T67" fmla="*/ 28 h 1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1"/>
                  <a:gd name="T103" fmla="*/ 0 h 124"/>
                  <a:gd name="T104" fmla="*/ 131 w 131"/>
                  <a:gd name="T105" fmla="*/ 124 h 1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1" h="124">
                    <a:moveTo>
                      <a:pt x="85" y="53"/>
                    </a:moveTo>
                    <a:lnTo>
                      <a:pt x="84" y="44"/>
                    </a:lnTo>
                    <a:lnTo>
                      <a:pt x="89" y="30"/>
                    </a:lnTo>
                    <a:lnTo>
                      <a:pt x="89" y="24"/>
                    </a:lnTo>
                    <a:lnTo>
                      <a:pt x="79" y="19"/>
                    </a:lnTo>
                    <a:lnTo>
                      <a:pt x="67" y="1"/>
                    </a:lnTo>
                    <a:lnTo>
                      <a:pt x="60" y="2"/>
                    </a:lnTo>
                    <a:lnTo>
                      <a:pt x="56" y="0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25" y="14"/>
                    </a:lnTo>
                    <a:lnTo>
                      <a:pt x="26" y="29"/>
                    </a:lnTo>
                    <a:lnTo>
                      <a:pt x="26" y="43"/>
                    </a:lnTo>
                    <a:lnTo>
                      <a:pt x="13" y="50"/>
                    </a:lnTo>
                    <a:lnTo>
                      <a:pt x="0" y="59"/>
                    </a:lnTo>
                    <a:lnTo>
                      <a:pt x="8" y="77"/>
                    </a:lnTo>
                    <a:lnTo>
                      <a:pt x="20" y="82"/>
                    </a:lnTo>
                    <a:lnTo>
                      <a:pt x="34" y="88"/>
                    </a:lnTo>
                    <a:lnTo>
                      <a:pt x="46" y="94"/>
                    </a:lnTo>
                    <a:lnTo>
                      <a:pt x="59" y="98"/>
                    </a:lnTo>
                    <a:lnTo>
                      <a:pt x="70" y="110"/>
                    </a:lnTo>
                    <a:lnTo>
                      <a:pt x="83" y="122"/>
                    </a:lnTo>
                    <a:lnTo>
                      <a:pt x="107" y="124"/>
                    </a:lnTo>
                    <a:lnTo>
                      <a:pt x="113" y="110"/>
                    </a:lnTo>
                    <a:lnTo>
                      <a:pt x="124" y="109"/>
                    </a:lnTo>
                    <a:lnTo>
                      <a:pt x="131" y="110"/>
                    </a:lnTo>
                    <a:lnTo>
                      <a:pt x="127" y="104"/>
                    </a:lnTo>
                    <a:lnTo>
                      <a:pt x="122" y="95"/>
                    </a:lnTo>
                    <a:lnTo>
                      <a:pt x="119" y="95"/>
                    </a:lnTo>
                    <a:lnTo>
                      <a:pt x="119" y="83"/>
                    </a:lnTo>
                    <a:lnTo>
                      <a:pt x="113" y="77"/>
                    </a:lnTo>
                    <a:lnTo>
                      <a:pt x="103" y="70"/>
                    </a:lnTo>
                    <a:lnTo>
                      <a:pt x="92" y="62"/>
                    </a:lnTo>
                    <a:lnTo>
                      <a:pt x="85" y="5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8" name="Freeform 70"/>
              <p:cNvSpPr>
                <a:spLocks/>
              </p:cNvSpPr>
              <p:nvPr/>
            </p:nvSpPr>
            <p:spPr bwMode="ltGray">
              <a:xfrm>
                <a:off x="2202" y="2097"/>
                <a:ext cx="22" cy="20"/>
              </a:xfrm>
              <a:custGeom>
                <a:avLst/>
                <a:gdLst>
                  <a:gd name="T0" fmla="*/ 11 w 25"/>
                  <a:gd name="T1" fmla="*/ 3 h 23"/>
                  <a:gd name="T2" fmla="*/ 9 w 25"/>
                  <a:gd name="T3" fmla="*/ 4 h 23"/>
                  <a:gd name="T4" fmla="*/ 9 w 25"/>
                  <a:gd name="T5" fmla="*/ 6 h 23"/>
                  <a:gd name="T6" fmla="*/ 13 w 25"/>
                  <a:gd name="T7" fmla="*/ 11 h 23"/>
                  <a:gd name="T8" fmla="*/ 8 w 25"/>
                  <a:gd name="T9" fmla="*/ 10 h 23"/>
                  <a:gd name="T10" fmla="*/ 7 w 25"/>
                  <a:gd name="T11" fmla="*/ 8 h 23"/>
                  <a:gd name="T12" fmla="*/ 0 w 25"/>
                  <a:gd name="T13" fmla="*/ 8 h 23"/>
                  <a:gd name="T14" fmla="*/ 4 w 25"/>
                  <a:gd name="T15" fmla="*/ 1 h 23"/>
                  <a:gd name="T16" fmla="*/ 9 w 25"/>
                  <a:gd name="T17" fmla="*/ 0 h 23"/>
                  <a:gd name="T18" fmla="*/ 11 w 25"/>
                  <a:gd name="T19" fmla="*/ 3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23"/>
                  <a:gd name="T32" fmla="*/ 25 w 25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23">
                    <a:moveTo>
                      <a:pt x="20" y="7"/>
                    </a:moveTo>
                    <a:lnTo>
                      <a:pt x="17" y="9"/>
                    </a:lnTo>
                    <a:lnTo>
                      <a:pt x="17" y="11"/>
                    </a:lnTo>
                    <a:lnTo>
                      <a:pt x="25" y="23"/>
                    </a:lnTo>
                    <a:lnTo>
                      <a:pt x="14" y="21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6" y="1"/>
                    </a:lnTo>
                    <a:lnTo>
                      <a:pt x="1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9" name="Freeform 71"/>
              <p:cNvSpPr>
                <a:spLocks/>
              </p:cNvSpPr>
              <p:nvPr/>
            </p:nvSpPr>
            <p:spPr bwMode="ltGray">
              <a:xfrm>
                <a:off x="2569" y="2092"/>
                <a:ext cx="92" cy="52"/>
              </a:xfrm>
              <a:custGeom>
                <a:avLst/>
                <a:gdLst>
                  <a:gd name="T0" fmla="*/ 25 w 110"/>
                  <a:gd name="T1" fmla="*/ 23 h 60"/>
                  <a:gd name="T2" fmla="*/ 19 w 110"/>
                  <a:gd name="T3" fmla="*/ 22 h 60"/>
                  <a:gd name="T4" fmla="*/ 13 w 110"/>
                  <a:gd name="T5" fmla="*/ 20 h 60"/>
                  <a:gd name="T6" fmla="*/ 7 w 110"/>
                  <a:gd name="T7" fmla="*/ 16 h 60"/>
                  <a:gd name="T8" fmla="*/ 1 w 110"/>
                  <a:gd name="T9" fmla="*/ 12 h 60"/>
                  <a:gd name="T10" fmla="*/ 0 w 110"/>
                  <a:gd name="T11" fmla="*/ 8 h 60"/>
                  <a:gd name="T12" fmla="*/ 3 w 110"/>
                  <a:gd name="T13" fmla="*/ 3 h 60"/>
                  <a:gd name="T14" fmla="*/ 3 w 110"/>
                  <a:gd name="T15" fmla="*/ 3 h 60"/>
                  <a:gd name="T16" fmla="*/ 6 w 110"/>
                  <a:gd name="T17" fmla="*/ 0 h 60"/>
                  <a:gd name="T18" fmla="*/ 11 w 110"/>
                  <a:gd name="T19" fmla="*/ 3 h 60"/>
                  <a:gd name="T20" fmla="*/ 17 w 110"/>
                  <a:gd name="T21" fmla="*/ 9 h 60"/>
                  <a:gd name="T22" fmla="*/ 19 w 110"/>
                  <a:gd name="T23" fmla="*/ 9 h 60"/>
                  <a:gd name="T24" fmla="*/ 21 w 110"/>
                  <a:gd name="T25" fmla="*/ 10 h 60"/>
                  <a:gd name="T26" fmla="*/ 27 w 110"/>
                  <a:gd name="T27" fmla="*/ 14 h 60"/>
                  <a:gd name="T28" fmla="*/ 27 w 110"/>
                  <a:gd name="T29" fmla="*/ 15 h 60"/>
                  <a:gd name="T30" fmla="*/ 32 w 110"/>
                  <a:gd name="T31" fmla="*/ 17 h 60"/>
                  <a:gd name="T32" fmla="*/ 37 w 110"/>
                  <a:gd name="T33" fmla="*/ 18 h 60"/>
                  <a:gd name="T34" fmla="*/ 43 w 110"/>
                  <a:gd name="T35" fmla="*/ 20 h 60"/>
                  <a:gd name="T36" fmla="*/ 45 w 110"/>
                  <a:gd name="T37" fmla="*/ 29 h 60"/>
                  <a:gd name="T38" fmla="*/ 39 w 110"/>
                  <a:gd name="T39" fmla="*/ 29 h 60"/>
                  <a:gd name="T40" fmla="*/ 32 w 110"/>
                  <a:gd name="T41" fmla="*/ 28 h 60"/>
                  <a:gd name="T42" fmla="*/ 28 w 110"/>
                  <a:gd name="T43" fmla="*/ 27 h 60"/>
                  <a:gd name="T44" fmla="*/ 25 w 110"/>
                  <a:gd name="T45" fmla="*/ 23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0"/>
                  <a:gd name="T70" fmla="*/ 0 h 60"/>
                  <a:gd name="T71" fmla="*/ 110 w 110"/>
                  <a:gd name="T72" fmla="*/ 60 h 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0" h="60">
                    <a:moveTo>
                      <a:pt x="62" y="48"/>
                    </a:moveTo>
                    <a:lnTo>
                      <a:pt x="46" y="45"/>
                    </a:lnTo>
                    <a:lnTo>
                      <a:pt x="34" y="42"/>
                    </a:lnTo>
                    <a:lnTo>
                      <a:pt x="17" y="34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25" y="6"/>
                    </a:lnTo>
                    <a:lnTo>
                      <a:pt x="42" y="19"/>
                    </a:lnTo>
                    <a:lnTo>
                      <a:pt x="47" y="18"/>
                    </a:lnTo>
                    <a:lnTo>
                      <a:pt x="52" y="22"/>
                    </a:lnTo>
                    <a:lnTo>
                      <a:pt x="64" y="28"/>
                    </a:lnTo>
                    <a:lnTo>
                      <a:pt x="65" y="30"/>
                    </a:lnTo>
                    <a:lnTo>
                      <a:pt x="79" y="36"/>
                    </a:lnTo>
                    <a:lnTo>
                      <a:pt x="90" y="37"/>
                    </a:lnTo>
                    <a:lnTo>
                      <a:pt x="107" y="40"/>
                    </a:lnTo>
                    <a:lnTo>
                      <a:pt x="110" y="60"/>
                    </a:lnTo>
                    <a:lnTo>
                      <a:pt x="96" y="59"/>
                    </a:lnTo>
                    <a:lnTo>
                      <a:pt x="79" y="58"/>
                    </a:lnTo>
                    <a:lnTo>
                      <a:pt x="70" y="54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0" name="Freeform 72"/>
              <p:cNvSpPr>
                <a:spLocks/>
              </p:cNvSpPr>
              <p:nvPr/>
            </p:nvSpPr>
            <p:spPr bwMode="ltGray">
              <a:xfrm>
                <a:off x="2357" y="2005"/>
                <a:ext cx="168" cy="175"/>
              </a:xfrm>
              <a:custGeom>
                <a:avLst/>
                <a:gdLst>
                  <a:gd name="T0" fmla="*/ 38 w 198"/>
                  <a:gd name="T1" fmla="*/ 94 h 200"/>
                  <a:gd name="T2" fmla="*/ 43 w 198"/>
                  <a:gd name="T3" fmla="*/ 101 h 200"/>
                  <a:gd name="T4" fmla="*/ 50 w 198"/>
                  <a:gd name="T5" fmla="*/ 101 h 200"/>
                  <a:gd name="T6" fmla="*/ 55 w 198"/>
                  <a:gd name="T7" fmla="*/ 100 h 200"/>
                  <a:gd name="T8" fmla="*/ 63 w 198"/>
                  <a:gd name="T9" fmla="*/ 99 h 200"/>
                  <a:gd name="T10" fmla="*/ 59 w 198"/>
                  <a:gd name="T11" fmla="*/ 88 h 200"/>
                  <a:gd name="T12" fmla="*/ 53 w 198"/>
                  <a:gd name="T13" fmla="*/ 81 h 200"/>
                  <a:gd name="T14" fmla="*/ 58 w 198"/>
                  <a:gd name="T15" fmla="*/ 72 h 200"/>
                  <a:gd name="T16" fmla="*/ 67 w 198"/>
                  <a:gd name="T17" fmla="*/ 65 h 200"/>
                  <a:gd name="T18" fmla="*/ 74 w 198"/>
                  <a:gd name="T19" fmla="*/ 52 h 200"/>
                  <a:gd name="T20" fmla="*/ 74 w 198"/>
                  <a:gd name="T21" fmla="*/ 40 h 200"/>
                  <a:gd name="T22" fmla="*/ 76 w 198"/>
                  <a:gd name="T23" fmla="*/ 34 h 200"/>
                  <a:gd name="T24" fmla="*/ 70 w 198"/>
                  <a:gd name="T25" fmla="*/ 30 h 200"/>
                  <a:gd name="T26" fmla="*/ 70 w 198"/>
                  <a:gd name="T27" fmla="*/ 24 h 200"/>
                  <a:gd name="T28" fmla="*/ 67 w 198"/>
                  <a:gd name="T29" fmla="*/ 18 h 200"/>
                  <a:gd name="T30" fmla="*/ 82 w 198"/>
                  <a:gd name="T31" fmla="*/ 17 h 200"/>
                  <a:gd name="T32" fmla="*/ 79 w 198"/>
                  <a:gd name="T33" fmla="*/ 10 h 200"/>
                  <a:gd name="T34" fmla="*/ 74 w 198"/>
                  <a:gd name="T35" fmla="*/ 3 h 200"/>
                  <a:gd name="T36" fmla="*/ 59 w 198"/>
                  <a:gd name="T37" fmla="*/ 3 h 200"/>
                  <a:gd name="T38" fmla="*/ 50 w 198"/>
                  <a:gd name="T39" fmla="*/ 8 h 200"/>
                  <a:gd name="T40" fmla="*/ 52 w 198"/>
                  <a:gd name="T41" fmla="*/ 20 h 200"/>
                  <a:gd name="T42" fmla="*/ 45 w 198"/>
                  <a:gd name="T43" fmla="*/ 24 h 200"/>
                  <a:gd name="T44" fmla="*/ 45 w 198"/>
                  <a:gd name="T45" fmla="*/ 33 h 200"/>
                  <a:gd name="T46" fmla="*/ 39 w 198"/>
                  <a:gd name="T47" fmla="*/ 40 h 200"/>
                  <a:gd name="T48" fmla="*/ 31 w 198"/>
                  <a:gd name="T49" fmla="*/ 45 h 200"/>
                  <a:gd name="T50" fmla="*/ 31 w 198"/>
                  <a:gd name="T51" fmla="*/ 56 h 200"/>
                  <a:gd name="T52" fmla="*/ 19 w 198"/>
                  <a:gd name="T53" fmla="*/ 59 h 200"/>
                  <a:gd name="T54" fmla="*/ 5 w 198"/>
                  <a:gd name="T55" fmla="*/ 57 h 200"/>
                  <a:gd name="T56" fmla="*/ 4 w 198"/>
                  <a:gd name="T57" fmla="*/ 60 h 200"/>
                  <a:gd name="T58" fmla="*/ 13 w 198"/>
                  <a:gd name="T59" fmla="*/ 67 h 200"/>
                  <a:gd name="T60" fmla="*/ 16 w 198"/>
                  <a:gd name="T61" fmla="*/ 77 h 200"/>
                  <a:gd name="T62" fmla="*/ 11 w 198"/>
                  <a:gd name="T63" fmla="*/ 82 h 200"/>
                  <a:gd name="T64" fmla="*/ 9 w 198"/>
                  <a:gd name="T65" fmla="*/ 92 h 200"/>
                  <a:gd name="T66" fmla="*/ 20 w 198"/>
                  <a:gd name="T67" fmla="*/ 92 h 200"/>
                  <a:gd name="T68" fmla="*/ 31 w 198"/>
                  <a:gd name="T69" fmla="*/ 90 h 2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8"/>
                  <a:gd name="T106" fmla="*/ 0 h 200"/>
                  <a:gd name="T107" fmla="*/ 198 w 198"/>
                  <a:gd name="T108" fmla="*/ 200 h 2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8" h="200">
                    <a:moveTo>
                      <a:pt x="82" y="175"/>
                    </a:moveTo>
                    <a:lnTo>
                      <a:pt x="87" y="182"/>
                    </a:lnTo>
                    <a:lnTo>
                      <a:pt x="91" y="184"/>
                    </a:lnTo>
                    <a:lnTo>
                      <a:pt x="99" y="196"/>
                    </a:lnTo>
                    <a:lnTo>
                      <a:pt x="108" y="200"/>
                    </a:lnTo>
                    <a:lnTo>
                      <a:pt x="115" y="198"/>
                    </a:lnTo>
                    <a:lnTo>
                      <a:pt x="114" y="192"/>
                    </a:lnTo>
                    <a:lnTo>
                      <a:pt x="126" y="193"/>
                    </a:lnTo>
                    <a:lnTo>
                      <a:pt x="138" y="190"/>
                    </a:lnTo>
                    <a:lnTo>
                      <a:pt x="143" y="192"/>
                    </a:lnTo>
                    <a:lnTo>
                      <a:pt x="137" y="171"/>
                    </a:lnTo>
                    <a:lnTo>
                      <a:pt x="132" y="171"/>
                    </a:lnTo>
                    <a:lnTo>
                      <a:pt x="129" y="160"/>
                    </a:lnTo>
                    <a:lnTo>
                      <a:pt x="119" y="156"/>
                    </a:lnTo>
                    <a:lnTo>
                      <a:pt x="126" y="138"/>
                    </a:lnTo>
                    <a:lnTo>
                      <a:pt x="131" y="139"/>
                    </a:lnTo>
                    <a:lnTo>
                      <a:pt x="144" y="138"/>
                    </a:lnTo>
                    <a:lnTo>
                      <a:pt x="153" y="126"/>
                    </a:lnTo>
                    <a:lnTo>
                      <a:pt x="161" y="112"/>
                    </a:lnTo>
                    <a:lnTo>
                      <a:pt x="167" y="102"/>
                    </a:lnTo>
                    <a:lnTo>
                      <a:pt x="172" y="91"/>
                    </a:lnTo>
                    <a:lnTo>
                      <a:pt x="169" y="80"/>
                    </a:lnTo>
                    <a:lnTo>
                      <a:pt x="178" y="74"/>
                    </a:lnTo>
                    <a:lnTo>
                      <a:pt x="173" y="69"/>
                    </a:lnTo>
                    <a:lnTo>
                      <a:pt x="167" y="63"/>
                    </a:lnTo>
                    <a:lnTo>
                      <a:pt x="162" y="60"/>
                    </a:lnTo>
                    <a:lnTo>
                      <a:pt x="159" y="51"/>
                    </a:lnTo>
                    <a:lnTo>
                      <a:pt x="159" y="48"/>
                    </a:lnTo>
                    <a:lnTo>
                      <a:pt x="153" y="40"/>
                    </a:lnTo>
                    <a:lnTo>
                      <a:pt x="153" y="36"/>
                    </a:lnTo>
                    <a:lnTo>
                      <a:pt x="172" y="38"/>
                    </a:lnTo>
                    <a:lnTo>
                      <a:pt x="186" y="33"/>
                    </a:lnTo>
                    <a:lnTo>
                      <a:pt x="198" y="22"/>
                    </a:lnTo>
                    <a:lnTo>
                      <a:pt x="180" y="18"/>
                    </a:lnTo>
                    <a:lnTo>
                      <a:pt x="172" y="14"/>
                    </a:lnTo>
                    <a:lnTo>
                      <a:pt x="166" y="3"/>
                    </a:lnTo>
                    <a:lnTo>
                      <a:pt x="150" y="0"/>
                    </a:lnTo>
                    <a:lnTo>
                      <a:pt x="136" y="3"/>
                    </a:lnTo>
                    <a:lnTo>
                      <a:pt x="120" y="7"/>
                    </a:lnTo>
                    <a:lnTo>
                      <a:pt x="114" y="15"/>
                    </a:lnTo>
                    <a:lnTo>
                      <a:pt x="121" y="28"/>
                    </a:lnTo>
                    <a:lnTo>
                      <a:pt x="118" y="39"/>
                    </a:lnTo>
                    <a:lnTo>
                      <a:pt x="115" y="46"/>
                    </a:lnTo>
                    <a:lnTo>
                      <a:pt x="103" y="46"/>
                    </a:lnTo>
                    <a:lnTo>
                      <a:pt x="111" y="56"/>
                    </a:lnTo>
                    <a:lnTo>
                      <a:pt x="101" y="64"/>
                    </a:lnTo>
                    <a:lnTo>
                      <a:pt x="100" y="81"/>
                    </a:lnTo>
                    <a:lnTo>
                      <a:pt x="88" y="80"/>
                    </a:lnTo>
                    <a:lnTo>
                      <a:pt x="84" y="85"/>
                    </a:lnTo>
                    <a:lnTo>
                      <a:pt x="72" y="90"/>
                    </a:lnTo>
                    <a:lnTo>
                      <a:pt x="70" y="102"/>
                    </a:lnTo>
                    <a:lnTo>
                      <a:pt x="70" y="109"/>
                    </a:lnTo>
                    <a:lnTo>
                      <a:pt x="57" y="111"/>
                    </a:lnTo>
                    <a:lnTo>
                      <a:pt x="42" y="115"/>
                    </a:lnTo>
                    <a:lnTo>
                      <a:pt x="23" y="115"/>
                    </a:lnTo>
                    <a:lnTo>
                      <a:pt x="12" y="111"/>
                    </a:lnTo>
                    <a:lnTo>
                      <a:pt x="0" y="108"/>
                    </a:lnTo>
                    <a:lnTo>
                      <a:pt x="10" y="118"/>
                    </a:lnTo>
                    <a:lnTo>
                      <a:pt x="19" y="128"/>
                    </a:lnTo>
                    <a:lnTo>
                      <a:pt x="29" y="133"/>
                    </a:lnTo>
                    <a:lnTo>
                      <a:pt x="34" y="148"/>
                    </a:lnTo>
                    <a:lnTo>
                      <a:pt x="37" y="150"/>
                    </a:lnTo>
                    <a:lnTo>
                      <a:pt x="37" y="157"/>
                    </a:lnTo>
                    <a:lnTo>
                      <a:pt x="25" y="162"/>
                    </a:lnTo>
                    <a:lnTo>
                      <a:pt x="22" y="168"/>
                    </a:lnTo>
                    <a:lnTo>
                      <a:pt x="21" y="178"/>
                    </a:lnTo>
                    <a:lnTo>
                      <a:pt x="33" y="178"/>
                    </a:lnTo>
                    <a:lnTo>
                      <a:pt x="45" y="178"/>
                    </a:lnTo>
                    <a:lnTo>
                      <a:pt x="54" y="177"/>
                    </a:lnTo>
                    <a:lnTo>
                      <a:pt x="69" y="176"/>
                    </a:lnTo>
                    <a:lnTo>
                      <a:pt x="82" y="17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1" name="Freeform 73"/>
              <p:cNvSpPr>
                <a:spLocks/>
              </p:cNvSpPr>
              <p:nvPr/>
            </p:nvSpPr>
            <p:spPr bwMode="ltGray">
              <a:xfrm>
                <a:off x="1967" y="2077"/>
                <a:ext cx="124" cy="131"/>
              </a:xfrm>
              <a:custGeom>
                <a:avLst/>
                <a:gdLst>
                  <a:gd name="T0" fmla="*/ 51 w 147"/>
                  <a:gd name="T1" fmla="*/ 28 h 150"/>
                  <a:gd name="T2" fmla="*/ 46 w 147"/>
                  <a:gd name="T3" fmla="*/ 21 h 150"/>
                  <a:gd name="T4" fmla="*/ 43 w 147"/>
                  <a:gd name="T5" fmla="*/ 14 h 150"/>
                  <a:gd name="T6" fmla="*/ 41 w 147"/>
                  <a:gd name="T7" fmla="*/ 15 h 150"/>
                  <a:gd name="T8" fmla="*/ 44 w 147"/>
                  <a:gd name="T9" fmla="*/ 21 h 150"/>
                  <a:gd name="T10" fmla="*/ 46 w 147"/>
                  <a:gd name="T11" fmla="*/ 26 h 150"/>
                  <a:gd name="T12" fmla="*/ 48 w 147"/>
                  <a:gd name="T13" fmla="*/ 32 h 150"/>
                  <a:gd name="T14" fmla="*/ 51 w 147"/>
                  <a:gd name="T15" fmla="*/ 38 h 150"/>
                  <a:gd name="T16" fmla="*/ 53 w 147"/>
                  <a:gd name="T17" fmla="*/ 43 h 150"/>
                  <a:gd name="T18" fmla="*/ 57 w 147"/>
                  <a:gd name="T19" fmla="*/ 48 h 150"/>
                  <a:gd name="T20" fmla="*/ 60 w 147"/>
                  <a:gd name="T21" fmla="*/ 54 h 150"/>
                  <a:gd name="T22" fmla="*/ 63 w 147"/>
                  <a:gd name="T23" fmla="*/ 58 h 150"/>
                  <a:gd name="T24" fmla="*/ 62 w 147"/>
                  <a:gd name="T25" fmla="*/ 59 h 150"/>
                  <a:gd name="T26" fmla="*/ 63 w 147"/>
                  <a:gd name="T27" fmla="*/ 66 h 150"/>
                  <a:gd name="T28" fmla="*/ 61 w 147"/>
                  <a:gd name="T29" fmla="*/ 69 h 150"/>
                  <a:gd name="T30" fmla="*/ 59 w 147"/>
                  <a:gd name="T31" fmla="*/ 67 h 150"/>
                  <a:gd name="T32" fmla="*/ 57 w 147"/>
                  <a:gd name="T33" fmla="*/ 72 h 150"/>
                  <a:gd name="T34" fmla="*/ 54 w 147"/>
                  <a:gd name="T35" fmla="*/ 72 h 150"/>
                  <a:gd name="T36" fmla="*/ 53 w 147"/>
                  <a:gd name="T37" fmla="*/ 76 h 150"/>
                  <a:gd name="T38" fmla="*/ 47 w 147"/>
                  <a:gd name="T39" fmla="*/ 75 h 150"/>
                  <a:gd name="T40" fmla="*/ 40 w 147"/>
                  <a:gd name="T41" fmla="*/ 75 h 150"/>
                  <a:gd name="T42" fmla="*/ 39 w 147"/>
                  <a:gd name="T43" fmla="*/ 72 h 150"/>
                  <a:gd name="T44" fmla="*/ 39 w 147"/>
                  <a:gd name="T45" fmla="*/ 75 h 150"/>
                  <a:gd name="T46" fmla="*/ 34 w 147"/>
                  <a:gd name="T47" fmla="*/ 75 h 150"/>
                  <a:gd name="T48" fmla="*/ 30 w 147"/>
                  <a:gd name="T49" fmla="*/ 75 h 150"/>
                  <a:gd name="T50" fmla="*/ 25 w 147"/>
                  <a:gd name="T51" fmla="*/ 75 h 150"/>
                  <a:gd name="T52" fmla="*/ 21 w 147"/>
                  <a:gd name="T53" fmla="*/ 75 h 150"/>
                  <a:gd name="T54" fmla="*/ 17 w 147"/>
                  <a:gd name="T55" fmla="*/ 75 h 150"/>
                  <a:gd name="T56" fmla="*/ 12 w 147"/>
                  <a:gd name="T57" fmla="*/ 75 h 150"/>
                  <a:gd name="T58" fmla="*/ 8 w 147"/>
                  <a:gd name="T59" fmla="*/ 75 h 150"/>
                  <a:gd name="T60" fmla="*/ 4 w 147"/>
                  <a:gd name="T61" fmla="*/ 75 h 150"/>
                  <a:gd name="T62" fmla="*/ 3 w 147"/>
                  <a:gd name="T63" fmla="*/ 66 h 150"/>
                  <a:gd name="T64" fmla="*/ 3 w 147"/>
                  <a:gd name="T65" fmla="*/ 60 h 150"/>
                  <a:gd name="T66" fmla="*/ 3 w 147"/>
                  <a:gd name="T67" fmla="*/ 52 h 150"/>
                  <a:gd name="T68" fmla="*/ 3 w 147"/>
                  <a:gd name="T69" fmla="*/ 45 h 150"/>
                  <a:gd name="T70" fmla="*/ 3 w 147"/>
                  <a:gd name="T71" fmla="*/ 39 h 150"/>
                  <a:gd name="T72" fmla="*/ 3 w 147"/>
                  <a:gd name="T73" fmla="*/ 31 h 150"/>
                  <a:gd name="T74" fmla="*/ 1 w 147"/>
                  <a:gd name="T75" fmla="*/ 24 h 150"/>
                  <a:gd name="T76" fmla="*/ 1 w 147"/>
                  <a:gd name="T77" fmla="*/ 17 h 150"/>
                  <a:gd name="T78" fmla="*/ 0 w 147"/>
                  <a:gd name="T79" fmla="*/ 10 h 150"/>
                  <a:gd name="T80" fmla="*/ 0 w 147"/>
                  <a:gd name="T81" fmla="*/ 5 h 150"/>
                  <a:gd name="T82" fmla="*/ 1 w 147"/>
                  <a:gd name="T83" fmla="*/ 0 h 150"/>
                  <a:gd name="T84" fmla="*/ 5 w 147"/>
                  <a:gd name="T85" fmla="*/ 0 h 150"/>
                  <a:gd name="T86" fmla="*/ 13 w 147"/>
                  <a:gd name="T87" fmla="*/ 3 h 150"/>
                  <a:gd name="T88" fmla="*/ 21 w 147"/>
                  <a:gd name="T89" fmla="*/ 6 h 150"/>
                  <a:gd name="T90" fmla="*/ 29 w 147"/>
                  <a:gd name="T91" fmla="*/ 3 h 150"/>
                  <a:gd name="T92" fmla="*/ 33 w 147"/>
                  <a:gd name="T93" fmla="*/ 1 h 150"/>
                  <a:gd name="T94" fmla="*/ 30 w 147"/>
                  <a:gd name="T95" fmla="*/ 3 h 150"/>
                  <a:gd name="T96" fmla="*/ 34 w 147"/>
                  <a:gd name="T97" fmla="*/ 1 h 150"/>
                  <a:gd name="T98" fmla="*/ 39 w 147"/>
                  <a:gd name="T99" fmla="*/ 3 h 150"/>
                  <a:gd name="T100" fmla="*/ 40 w 147"/>
                  <a:gd name="T101" fmla="*/ 3 h 150"/>
                  <a:gd name="T102" fmla="*/ 43 w 147"/>
                  <a:gd name="T103" fmla="*/ 4 h 150"/>
                  <a:gd name="T104" fmla="*/ 51 w 147"/>
                  <a:gd name="T105" fmla="*/ 3 h 150"/>
                  <a:gd name="T106" fmla="*/ 53 w 147"/>
                  <a:gd name="T107" fmla="*/ 9 h 150"/>
                  <a:gd name="T108" fmla="*/ 56 w 147"/>
                  <a:gd name="T109" fmla="*/ 17 h 150"/>
                  <a:gd name="T110" fmla="*/ 54 w 147"/>
                  <a:gd name="T111" fmla="*/ 23 h 150"/>
                  <a:gd name="T112" fmla="*/ 53 w 147"/>
                  <a:gd name="T113" fmla="*/ 30 h 150"/>
                  <a:gd name="T114" fmla="*/ 51 w 147"/>
                  <a:gd name="T115" fmla="*/ 28 h 1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7"/>
                  <a:gd name="T175" fmla="*/ 0 h 150"/>
                  <a:gd name="T176" fmla="*/ 147 w 147"/>
                  <a:gd name="T177" fmla="*/ 150 h 1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7" h="150">
                    <a:moveTo>
                      <a:pt x="117" y="55"/>
                    </a:moveTo>
                    <a:lnTo>
                      <a:pt x="108" y="41"/>
                    </a:lnTo>
                    <a:lnTo>
                      <a:pt x="100" y="27"/>
                    </a:lnTo>
                    <a:lnTo>
                      <a:pt x="97" y="29"/>
                    </a:lnTo>
                    <a:lnTo>
                      <a:pt x="103" y="40"/>
                    </a:lnTo>
                    <a:lnTo>
                      <a:pt x="108" y="52"/>
                    </a:lnTo>
                    <a:lnTo>
                      <a:pt x="114" y="63"/>
                    </a:lnTo>
                    <a:lnTo>
                      <a:pt x="120" y="73"/>
                    </a:lnTo>
                    <a:lnTo>
                      <a:pt x="126" y="84"/>
                    </a:lnTo>
                    <a:lnTo>
                      <a:pt x="132" y="95"/>
                    </a:lnTo>
                    <a:lnTo>
                      <a:pt x="139" y="106"/>
                    </a:lnTo>
                    <a:lnTo>
                      <a:pt x="147" y="115"/>
                    </a:lnTo>
                    <a:lnTo>
                      <a:pt x="145" y="117"/>
                    </a:lnTo>
                    <a:lnTo>
                      <a:pt x="147" y="129"/>
                    </a:lnTo>
                    <a:lnTo>
                      <a:pt x="142" y="135"/>
                    </a:lnTo>
                    <a:lnTo>
                      <a:pt x="138" y="133"/>
                    </a:lnTo>
                    <a:lnTo>
                      <a:pt x="135" y="142"/>
                    </a:lnTo>
                    <a:lnTo>
                      <a:pt x="127" y="143"/>
                    </a:lnTo>
                    <a:lnTo>
                      <a:pt x="125" y="150"/>
                    </a:lnTo>
                    <a:lnTo>
                      <a:pt x="109" y="148"/>
                    </a:lnTo>
                    <a:lnTo>
                      <a:pt x="93" y="147"/>
                    </a:lnTo>
                    <a:lnTo>
                      <a:pt x="91" y="143"/>
                    </a:lnTo>
                    <a:lnTo>
                      <a:pt x="90" y="147"/>
                    </a:lnTo>
                    <a:lnTo>
                      <a:pt x="79" y="147"/>
                    </a:lnTo>
                    <a:lnTo>
                      <a:pt x="70" y="147"/>
                    </a:lnTo>
                    <a:lnTo>
                      <a:pt x="59" y="147"/>
                    </a:lnTo>
                    <a:lnTo>
                      <a:pt x="49" y="147"/>
                    </a:lnTo>
                    <a:lnTo>
                      <a:pt x="39" y="147"/>
                    </a:lnTo>
                    <a:lnTo>
                      <a:pt x="29" y="147"/>
                    </a:lnTo>
                    <a:lnTo>
                      <a:pt x="18" y="147"/>
                    </a:lnTo>
                    <a:lnTo>
                      <a:pt x="9" y="147"/>
                    </a:lnTo>
                    <a:lnTo>
                      <a:pt x="7" y="132"/>
                    </a:lnTo>
                    <a:lnTo>
                      <a:pt x="6" y="118"/>
                    </a:lnTo>
                    <a:lnTo>
                      <a:pt x="6" y="103"/>
                    </a:lnTo>
                    <a:lnTo>
                      <a:pt x="5" y="89"/>
                    </a:lnTo>
                    <a:lnTo>
                      <a:pt x="4" y="75"/>
                    </a:lnTo>
                    <a:lnTo>
                      <a:pt x="3" y="61"/>
                    </a:lnTo>
                    <a:lnTo>
                      <a:pt x="1" y="47"/>
                    </a:lnTo>
                    <a:lnTo>
                      <a:pt x="1" y="33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11" y="0"/>
                    </a:lnTo>
                    <a:lnTo>
                      <a:pt x="30" y="6"/>
                    </a:lnTo>
                    <a:lnTo>
                      <a:pt x="49" y="11"/>
                    </a:lnTo>
                    <a:lnTo>
                      <a:pt x="67" y="5"/>
                    </a:lnTo>
                    <a:lnTo>
                      <a:pt x="76" y="1"/>
                    </a:lnTo>
                    <a:lnTo>
                      <a:pt x="72" y="4"/>
                    </a:lnTo>
                    <a:lnTo>
                      <a:pt x="78" y="1"/>
                    </a:lnTo>
                    <a:lnTo>
                      <a:pt x="90" y="5"/>
                    </a:lnTo>
                    <a:lnTo>
                      <a:pt x="94" y="7"/>
                    </a:lnTo>
                    <a:lnTo>
                      <a:pt x="100" y="9"/>
                    </a:lnTo>
                    <a:lnTo>
                      <a:pt x="118" y="5"/>
                    </a:lnTo>
                    <a:lnTo>
                      <a:pt x="124" y="18"/>
                    </a:lnTo>
                    <a:lnTo>
                      <a:pt x="130" y="33"/>
                    </a:lnTo>
                    <a:lnTo>
                      <a:pt x="127" y="45"/>
                    </a:lnTo>
                    <a:lnTo>
                      <a:pt x="124" y="58"/>
                    </a:lnTo>
                    <a:lnTo>
                      <a:pt x="117" y="5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2" name="Freeform 74"/>
              <p:cNvSpPr>
                <a:spLocks/>
              </p:cNvSpPr>
              <p:nvPr/>
            </p:nvSpPr>
            <p:spPr bwMode="ltGray">
              <a:xfrm>
                <a:off x="2448" y="2024"/>
                <a:ext cx="309" cy="361"/>
              </a:xfrm>
              <a:custGeom>
                <a:avLst/>
                <a:gdLst>
                  <a:gd name="T0" fmla="*/ 27 w 367"/>
                  <a:gd name="T1" fmla="*/ 8 h 414"/>
                  <a:gd name="T2" fmla="*/ 21 w 367"/>
                  <a:gd name="T3" fmla="*/ 13 h 414"/>
                  <a:gd name="T4" fmla="*/ 24 w 367"/>
                  <a:gd name="T5" fmla="*/ 21 h 414"/>
                  <a:gd name="T6" fmla="*/ 25 w 367"/>
                  <a:gd name="T7" fmla="*/ 29 h 414"/>
                  <a:gd name="T8" fmla="*/ 23 w 367"/>
                  <a:gd name="T9" fmla="*/ 44 h 414"/>
                  <a:gd name="T10" fmla="*/ 9 w 367"/>
                  <a:gd name="T11" fmla="*/ 59 h 414"/>
                  <a:gd name="T12" fmla="*/ 9 w 367"/>
                  <a:gd name="T13" fmla="*/ 70 h 414"/>
                  <a:gd name="T14" fmla="*/ 14 w 367"/>
                  <a:gd name="T15" fmla="*/ 85 h 414"/>
                  <a:gd name="T16" fmla="*/ 3 w 367"/>
                  <a:gd name="T17" fmla="*/ 85 h 414"/>
                  <a:gd name="T18" fmla="*/ 0 w 367"/>
                  <a:gd name="T19" fmla="*/ 91 h 414"/>
                  <a:gd name="T20" fmla="*/ 7 w 367"/>
                  <a:gd name="T21" fmla="*/ 97 h 414"/>
                  <a:gd name="T22" fmla="*/ 9 w 367"/>
                  <a:gd name="T23" fmla="*/ 101 h 414"/>
                  <a:gd name="T24" fmla="*/ 16 w 367"/>
                  <a:gd name="T25" fmla="*/ 112 h 414"/>
                  <a:gd name="T26" fmla="*/ 24 w 367"/>
                  <a:gd name="T27" fmla="*/ 101 h 414"/>
                  <a:gd name="T28" fmla="*/ 25 w 367"/>
                  <a:gd name="T29" fmla="*/ 106 h 414"/>
                  <a:gd name="T30" fmla="*/ 28 w 367"/>
                  <a:gd name="T31" fmla="*/ 111 h 414"/>
                  <a:gd name="T32" fmla="*/ 29 w 367"/>
                  <a:gd name="T33" fmla="*/ 126 h 414"/>
                  <a:gd name="T34" fmla="*/ 34 w 367"/>
                  <a:gd name="T35" fmla="*/ 145 h 414"/>
                  <a:gd name="T36" fmla="*/ 40 w 367"/>
                  <a:gd name="T37" fmla="*/ 163 h 414"/>
                  <a:gd name="T38" fmla="*/ 49 w 367"/>
                  <a:gd name="T39" fmla="*/ 184 h 414"/>
                  <a:gd name="T40" fmla="*/ 56 w 367"/>
                  <a:gd name="T41" fmla="*/ 201 h 414"/>
                  <a:gd name="T42" fmla="*/ 65 w 367"/>
                  <a:gd name="T43" fmla="*/ 205 h 414"/>
                  <a:gd name="T44" fmla="*/ 69 w 367"/>
                  <a:gd name="T45" fmla="*/ 199 h 414"/>
                  <a:gd name="T46" fmla="*/ 74 w 367"/>
                  <a:gd name="T47" fmla="*/ 187 h 414"/>
                  <a:gd name="T48" fmla="*/ 74 w 367"/>
                  <a:gd name="T49" fmla="*/ 168 h 414"/>
                  <a:gd name="T50" fmla="*/ 76 w 367"/>
                  <a:gd name="T51" fmla="*/ 151 h 414"/>
                  <a:gd name="T52" fmla="*/ 78 w 367"/>
                  <a:gd name="T53" fmla="*/ 146 h 414"/>
                  <a:gd name="T54" fmla="*/ 90 w 367"/>
                  <a:gd name="T55" fmla="*/ 133 h 414"/>
                  <a:gd name="T56" fmla="*/ 104 w 367"/>
                  <a:gd name="T57" fmla="*/ 119 h 414"/>
                  <a:gd name="T58" fmla="*/ 111 w 367"/>
                  <a:gd name="T59" fmla="*/ 103 h 414"/>
                  <a:gd name="T60" fmla="*/ 115 w 367"/>
                  <a:gd name="T61" fmla="*/ 106 h 414"/>
                  <a:gd name="T62" fmla="*/ 115 w 367"/>
                  <a:gd name="T63" fmla="*/ 98 h 414"/>
                  <a:gd name="T64" fmla="*/ 109 w 367"/>
                  <a:gd name="T65" fmla="*/ 84 h 414"/>
                  <a:gd name="T66" fmla="*/ 109 w 367"/>
                  <a:gd name="T67" fmla="*/ 74 h 414"/>
                  <a:gd name="T68" fmla="*/ 115 w 367"/>
                  <a:gd name="T69" fmla="*/ 73 h 414"/>
                  <a:gd name="T70" fmla="*/ 124 w 367"/>
                  <a:gd name="T71" fmla="*/ 78 h 414"/>
                  <a:gd name="T72" fmla="*/ 132 w 367"/>
                  <a:gd name="T73" fmla="*/ 85 h 414"/>
                  <a:gd name="T74" fmla="*/ 130 w 367"/>
                  <a:gd name="T75" fmla="*/ 96 h 414"/>
                  <a:gd name="T76" fmla="*/ 136 w 367"/>
                  <a:gd name="T77" fmla="*/ 104 h 414"/>
                  <a:gd name="T78" fmla="*/ 138 w 367"/>
                  <a:gd name="T79" fmla="*/ 96 h 414"/>
                  <a:gd name="T80" fmla="*/ 146 w 367"/>
                  <a:gd name="T81" fmla="*/ 80 h 414"/>
                  <a:gd name="T82" fmla="*/ 151 w 367"/>
                  <a:gd name="T83" fmla="*/ 63 h 414"/>
                  <a:gd name="T84" fmla="*/ 154 w 367"/>
                  <a:gd name="T85" fmla="*/ 59 h 414"/>
                  <a:gd name="T86" fmla="*/ 149 w 367"/>
                  <a:gd name="T87" fmla="*/ 51 h 414"/>
                  <a:gd name="T88" fmla="*/ 146 w 367"/>
                  <a:gd name="T89" fmla="*/ 48 h 414"/>
                  <a:gd name="T90" fmla="*/ 134 w 367"/>
                  <a:gd name="T91" fmla="*/ 53 h 414"/>
                  <a:gd name="T92" fmla="*/ 126 w 367"/>
                  <a:gd name="T93" fmla="*/ 62 h 414"/>
                  <a:gd name="T94" fmla="*/ 119 w 367"/>
                  <a:gd name="T95" fmla="*/ 66 h 414"/>
                  <a:gd name="T96" fmla="*/ 108 w 367"/>
                  <a:gd name="T97" fmla="*/ 57 h 414"/>
                  <a:gd name="T98" fmla="*/ 101 w 367"/>
                  <a:gd name="T99" fmla="*/ 69 h 414"/>
                  <a:gd name="T100" fmla="*/ 88 w 367"/>
                  <a:gd name="T101" fmla="*/ 63 h 414"/>
                  <a:gd name="T102" fmla="*/ 68 w 367"/>
                  <a:gd name="T103" fmla="*/ 57 h 414"/>
                  <a:gd name="T104" fmla="*/ 63 w 367"/>
                  <a:gd name="T105" fmla="*/ 41 h 414"/>
                  <a:gd name="T106" fmla="*/ 50 w 367"/>
                  <a:gd name="T107" fmla="*/ 31 h 414"/>
                  <a:gd name="T108" fmla="*/ 51 w 367"/>
                  <a:gd name="T109" fmla="*/ 21 h 414"/>
                  <a:gd name="T110" fmla="*/ 47 w 367"/>
                  <a:gd name="T111" fmla="*/ 11 h 414"/>
                  <a:gd name="T112" fmla="*/ 45 w 367"/>
                  <a:gd name="T113" fmla="*/ 7 h 414"/>
                  <a:gd name="T114" fmla="*/ 43 w 367"/>
                  <a:gd name="T115" fmla="*/ 3 h 4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7"/>
                  <a:gd name="T175" fmla="*/ 0 h 414"/>
                  <a:gd name="T176" fmla="*/ 367 w 367"/>
                  <a:gd name="T177" fmla="*/ 414 h 4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7" h="414">
                    <a:moveTo>
                      <a:pt x="90" y="0"/>
                    </a:moveTo>
                    <a:lnTo>
                      <a:pt x="78" y="11"/>
                    </a:lnTo>
                    <a:lnTo>
                      <a:pt x="64" y="16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51" y="26"/>
                    </a:lnTo>
                    <a:lnTo>
                      <a:pt x="51" y="29"/>
                    </a:lnTo>
                    <a:lnTo>
                      <a:pt x="54" y="38"/>
                    </a:lnTo>
                    <a:lnTo>
                      <a:pt x="59" y="41"/>
                    </a:lnTo>
                    <a:lnTo>
                      <a:pt x="65" y="47"/>
                    </a:lnTo>
                    <a:lnTo>
                      <a:pt x="70" y="52"/>
                    </a:lnTo>
                    <a:lnTo>
                      <a:pt x="61" y="58"/>
                    </a:lnTo>
                    <a:lnTo>
                      <a:pt x="64" y="69"/>
                    </a:lnTo>
                    <a:lnTo>
                      <a:pt x="59" y="80"/>
                    </a:lnTo>
                    <a:lnTo>
                      <a:pt x="53" y="90"/>
                    </a:lnTo>
                    <a:lnTo>
                      <a:pt x="45" y="104"/>
                    </a:lnTo>
                    <a:lnTo>
                      <a:pt x="36" y="116"/>
                    </a:lnTo>
                    <a:lnTo>
                      <a:pt x="23" y="117"/>
                    </a:lnTo>
                    <a:lnTo>
                      <a:pt x="18" y="116"/>
                    </a:lnTo>
                    <a:lnTo>
                      <a:pt x="11" y="134"/>
                    </a:lnTo>
                    <a:lnTo>
                      <a:pt x="21" y="138"/>
                    </a:lnTo>
                    <a:lnTo>
                      <a:pt x="24" y="149"/>
                    </a:lnTo>
                    <a:lnTo>
                      <a:pt x="29" y="149"/>
                    </a:lnTo>
                    <a:lnTo>
                      <a:pt x="35" y="170"/>
                    </a:lnTo>
                    <a:lnTo>
                      <a:pt x="30" y="168"/>
                    </a:lnTo>
                    <a:lnTo>
                      <a:pt x="18" y="171"/>
                    </a:lnTo>
                    <a:lnTo>
                      <a:pt x="6" y="170"/>
                    </a:lnTo>
                    <a:lnTo>
                      <a:pt x="7" y="176"/>
                    </a:lnTo>
                    <a:lnTo>
                      <a:pt x="0" y="178"/>
                    </a:lnTo>
                    <a:lnTo>
                      <a:pt x="0" y="179"/>
                    </a:lnTo>
                    <a:lnTo>
                      <a:pt x="6" y="177"/>
                    </a:lnTo>
                    <a:lnTo>
                      <a:pt x="4" y="180"/>
                    </a:lnTo>
                    <a:lnTo>
                      <a:pt x="16" y="192"/>
                    </a:lnTo>
                    <a:lnTo>
                      <a:pt x="30" y="190"/>
                    </a:lnTo>
                    <a:lnTo>
                      <a:pt x="30" y="192"/>
                    </a:lnTo>
                    <a:lnTo>
                      <a:pt x="21" y="200"/>
                    </a:lnTo>
                    <a:lnTo>
                      <a:pt x="13" y="198"/>
                    </a:lnTo>
                    <a:lnTo>
                      <a:pt x="25" y="210"/>
                    </a:lnTo>
                    <a:lnTo>
                      <a:pt x="37" y="224"/>
                    </a:lnTo>
                    <a:lnTo>
                      <a:pt x="54" y="218"/>
                    </a:lnTo>
                    <a:lnTo>
                      <a:pt x="55" y="208"/>
                    </a:lnTo>
                    <a:lnTo>
                      <a:pt x="57" y="202"/>
                    </a:lnTo>
                    <a:lnTo>
                      <a:pt x="64" y="202"/>
                    </a:lnTo>
                    <a:lnTo>
                      <a:pt x="61" y="206"/>
                    </a:lnTo>
                    <a:lnTo>
                      <a:pt x="61" y="209"/>
                    </a:lnTo>
                    <a:lnTo>
                      <a:pt x="69" y="209"/>
                    </a:lnTo>
                    <a:lnTo>
                      <a:pt x="64" y="213"/>
                    </a:lnTo>
                    <a:lnTo>
                      <a:pt x="65" y="220"/>
                    </a:lnTo>
                    <a:lnTo>
                      <a:pt x="66" y="231"/>
                    </a:lnTo>
                    <a:lnTo>
                      <a:pt x="70" y="246"/>
                    </a:lnTo>
                    <a:lnTo>
                      <a:pt x="70" y="250"/>
                    </a:lnTo>
                    <a:lnTo>
                      <a:pt x="72" y="254"/>
                    </a:lnTo>
                    <a:lnTo>
                      <a:pt x="76" y="272"/>
                    </a:lnTo>
                    <a:lnTo>
                      <a:pt x="81" y="287"/>
                    </a:lnTo>
                    <a:lnTo>
                      <a:pt x="87" y="302"/>
                    </a:lnTo>
                    <a:lnTo>
                      <a:pt x="89" y="305"/>
                    </a:lnTo>
                    <a:lnTo>
                      <a:pt x="96" y="322"/>
                    </a:lnTo>
                    <a:lnTo>
                      <a:pt x="103" y="340"/>
                    </a:lnTo>
                    <a:lnTo>
                      <a:pt x="109" y="352"/>
                    </a:lnTo>
                    <a:lnTo>
                      <a:pt x="115" y="365"/>
                    </a:lnTo>
                    <a:lnTo>
                      <a:pt x="121" y="377"/>
                    </a:lnTo>
                    <a:lnTo>
                      <a:pt x="126" y="388"/>
                    </a:lnTo>
                    <a:lnTo>
                      <a:pt x="131" y="399"/>
                    </a:lnTo>
                    <a:lnTo>
                      <a:pt x="137" y="411"/>
                    </a:lnTo>
                    <a:lnTo>
                      <a:pt x="145" y="414"/>
                    </a:lnTo>
                    <a:lnTo>
                      <a:pt x="153" y="407"/>
                    </a:lnTo>
                    <a:lnTo>
                      <a:pt x="160" y="399"/>
                    </a:lnTo>
                    <a:lnTo>
                      <a:pt x="168" y="398"/>
                    </a:lnTo>
                    <a:lnTo>
                      <a:pt x="162" y="393"/>
                    </a:lnTo>
                    <a:lnTo>
                      <a:pt x="169" y="382"/>
                    </a:lnTo>
                    <a:lnTo>
                      <a:pt x="174" y="381"/>
                    </a:lnTo>
                    <a:lnTo>
                      <a:pt x="173" y="370"/>
                    </a:lnTo>
                    <a:lnTo>
                      <a:pt x="172" y="359"/>
                    </a:lnTo>
                    <a:lnTo>
                      <a:pt x="174" y="347"/>
                    </a:lnTo>
                    <a:lnTo>
                      <a:pt x="177" y="334"/>
                    </a:lnTo>
                    <a:lnTo>
                      <a:pt x="173" y="321"/>
                    </a:lnTo>
                    <a:lnTo>
                      <a:pt x="172" y="304"/>
                    </a:lnTo>
                    <a:lnTo>
                      <a:pt x="179" y="298"/>
                    </a:lnTo>
                    <a:lnTo>
                      <a:pt x="180" y="297"/>
                    </a:lnTo>
                    <a:lnTo>
                      <a:pt x="184" y="297"/>
                    </a:lnTo>
                    <a:lnTo>
                      <a:pt x="187" y="291"/>
                    </a:lnTo>
                    <a:lnTo>
                      <a:pt x="198" y="286"/>
                    </a:lnTo>
                    <a:lnTo>
                      <a:pt x="199" y="276"/>
                    </a:lnTo>
                    <a:lnTo>
                      <a:pt x="213" y="264"/>
                    </a:lnTo>
                    <a:lnTo>
                      <a:pt x="226" y="251"/>
                    </a:lnTo>
                    <a:lnTo>
                      <a:pt x="235" y="240"/>
                    </a:lnTo>
                    <a:lnTo>
                      <a:pt x="244" y="236"/>
                    </a:lnTo>
                    <a:lnTo>
                      <a:pt x="251" y="224"/>
                    </a:lnTo>
                    <a:lnTo>
                      <a:pt x="251" y="213"/>
                    </a:lnTo>
                    <a:lnTo>
                      <a:pt x="264" y="204"/>
                    </a:lnTo>
                    <a:lnTo>
                      <a:pt x="268" y="210"/>
                    </a:lnTo>
                    <a:lnTo>
                      <a:pt x="271" y="210"/>
                    </a:lnTo>
                    <a:lnTo>
                      <a:pt x="274" y="210"/>
                    </a:lnTo>
                    <a:lnTo>
                      <a:pt x="277" y="210"/>
                    </a:lnTo>
                    <a:lnTo>
                      <a:pt x="276" y="206"/>
                    </a:lnTo>
                    <a:lnTo>
                      <a:pt x="273" y="195"/>
                    </a:lnTo>
                    <a:lnTo>
                      <a:pt x="269" y="183"/>
                    </a:lnTo>
                    <a:lnTo>
                      <a:pt x="268" y="174"/>
                    </a:lnTo>
                    <a:lnTo>
                      <a:pt x="258" y="166"/>
                    </a:lnTo>
                    <a:lnTo>
                      <a:pt x="262" y="160"/>
                    </a:lnTo>
                    <a:lnTo>
                      <a:pt x="267" y="156"/>
                    </a:lnTo>
                    <a:lnTo>
                      <a:pt x="257" y="147"/>
                    </a:lnTo>
                    <a:lnTo>
                      <a:pt x="257" y="136"/>
                    </a:lnTo>
                    <a:lnTo>
                      <a:pt x="265" y="140"/>
                    </a:lnTo>
                    <a:lnTo>
                      <a:pt x="270" y="144"/>
                    </a:lnTo>
                    <a:lnTo>
                      <a:pt x="274" y="142"/>
                    </a:lnTo>
                    <a:lnTo>
                      <a:pt x="279" y="154"/>
                    </a:lnTo>
                    <a:lnTo>
                      <a:pt x="293" y="155"/>
                    </a:lnTo>
                    <a:lnTo>
                      <a:pt x="306" y="156"/>
                    </a:lnTo>
                    <a:lnTo>
                      <a:pt x="313" y="162"/>
                    </a:lnTo>
                    <a:lnTo>
                      <a:pt x="311" y="168"/>
                    </a:lnTo>
                    <a:lnTo>
                      <a:pt x="301" y="174"/>
                    </a:lnTo>
                    <a:lnTo>
                      <a:pt x="304" y="186"/>
                    </a:lnTo>
                    <a:lnTo>
                      <a:pt x="307" y="190"/>
                    </a:lnTo>
                    <a:lnTo>
                      <a:pt x="312" y="179"/>
                    </a:lnTo>
                    <a:lnTo>
                      <a:pt x="318" y="192"/>
                    </a:lnTo>
                    <a:lnTo>
                      <a:pt x="323" y="206"/>
                    </a:lnTo>
                    <a:lnTo>
                      <a:pt x="323" y="204"/>
                    </a:lnTo>
                    <a:lnTo>
                      <a:pt x="328" y="206"/>
                    </a:lnTo>
                    <a:lnTo>
                      <a:pt x="328" y="189"/>
                    </a:lnTo>
                    <a:lnTo>
                      <a:pt x="329" y="176"/>
                    </a:lnTo>
                    <a:lnTo>
                      <a:pt x="337" y="176"/>
                    </a:lnTo>
                    <a:lnTo>
                      <a:pt x="343" y="158"/>
                    </a:lnTo>
                    <a:lnTo>
                      <a:pt x="343" y="152"/>
                    </a:lnTo>
                    <a:lnTo>
                      <a:pt x="343" y="138"/>
                    </a:lnTo>
                    <a:lnTo>
                      <a:pt x="357" y="125"/>
                    </a:lnTo>
                    <a:lnTo>
                      <a:pt x="366" y="128"/>
                    </a:lnTo>
                    <a:lnTo>
                      <a:pt x="364" y="123"/>
                    </a:lnTo>
                    <a:lnTo>
                      <a:pt x="365" y="118"/>
                    </a:lnTo>
                    <a:lnTo>
                      <a:pt x="367" y="111"/>
                    </a:lnTo>
                    <a:lnTo>
                      <a:pt x="353" y="106"/>
                    </a:lnTo>
                    <a:lnTo>
                      <a:pt x="353" y="100"/>
                    </a:lnTo>
                    <a:lnTo>
                      <a:pt x="348" y="98"/>
                    </a:lnTo>
                    <a:lnTo>
                      <a:pt x="349" y="95"/>
                    </a:lnTo>
                    <a:lnTo>
                      <a:pt x="343" y="94"/>
                    </a:lnTo>
                    <a:lnTo>
                      <a:pt x="336" y="98"/>
                    </a:lnTo>
                    <a:lnTo>
                      <a:pt x="325" y="96"/>
                    </a:lnTo>
                    <a:lnTo>
                      <a:pt x="316" y="105"/>
                    </a:lnTo>
                    <a:lnTo>
                      <a:pt x="307" y="113"/>
                    </a:lnTo>
                    <a:lnTo>
                      <a:pt x="295" y="118"/>
                    </a:lnTo>
                    <a:lnTo>
                      <a:pt x="299" y="123"/>
                    </a:lnTo>
                    <a:lnTo>
                      <a:pt x="304" y="130"/>
                    </a:lnTo>
                    <a:lnTo>
                      <a:pt x="291" y="131"/>
                    </a:lnTo>
                    <a:lnTo>
                      <a:pt x="279" y="132"/>
                    </a:lnTo>
                    <a:lnTo>
                      <a:pt x="263" y="131"/>
                    </a:lnTo>
                    <a:lnTo>
                      <a:pt x="261" y="125"/>
                    </a:lnTo>
                    <a:lnTo>
                      <a:pt x="255" y="112"/>
                    </a:lnTo>
                    <a:lnTo>
                      <a:pt x="250" y="117"/>
                    </a:lnTo>
                    <a:lnTo>
                      <a:pt x="253" y="137"/>
                    </a:lnTo>
                    <a:lnTo>
                      <a:pt x="239" y="136"/>
                    </a:lnTo>
                    <a:lnTo>
                      <a:pt x="222" y="135"/>
                    </a:lnTo>
                    <a:lnTo>
                      <a:pt x="213" y="131"/>
                    </a:lnTo>
                    <a:lnTo>
                      <a:pt x="205" y="125"/>
                    </a:lnTo>
                    <a:lnTo>
                      <a:pt x="189" y="122"/>
                    </a:lnTo>
                    <a:lnTo>
                      <a:pt x="177" y="119"/>
                    </a:lnTo>
                    <a:lnTo>
                      <a:pt x="160" y="111"/>
                    </a:lnTo>
                    <a:lnTo>
                      <a:pt x="144" y="102"/>
                    </a:lnTo>
                    <a:lnTo>
                      <a:pt x="143" y="93"/>
                    </a:lnTo>
                    <a:lnTo>
                      <a:pt x="150" y="81"/>
                    </a:lnTo>
                    <a:lnTo>
                      <a:pt x="138" y="72"/>
                    </a:lnTo>
                    <a:lnTo>
                      <a:pt x="123" y="64"/>
                    </a:lnTo>
                    <a:lnTo>
                      <a:pt x="117" y="62"/>
                    </a:lnTo>
                    <a:lnTo>
                      <a:pt x="111" y="45"/>
                    </a:lnTo>
                    <a:lnTo>
                      <a:pt x="118" y="46"/>
                    </a:lnTo>
                    <a:lnTo>
                      <a:pt x="120" y="40"/>
                    </a:lnTo>
                    <a:lnTo>
                      <a:pt x="112" y="29"/>
                    </a:lnTo>
                    <a:lnTo>
                      <a:pt x="112" y="23"/>
                    </a:lnTo>
                    <a:lnTo>
                      <a:pt x="112" y="22"/>
                    </a:lnTo>
                    <a:lnTo>
                      <a:pt x="111" y="20"/>
                    </a:lnTo>
                    <a:lnTo>
                      <a:pt x="108" y="17"/>
                    </a:lnTo>
                    <a:lnTo>
                      <a:pt x="106" y="14"/>
                    </a:lnTo>
                    <a:lnTo>
                      <a:pt x="106" y="10"/>
                    </a:lnTo>
                    <a:lnTo>
                      <a:pt x="105" y="6"/>
                    </a:lnTo>
                    <a:lnTo>
                      <a:pt x="100" y="5"/>
                    </a:lnTo>
                    <a:lnTo>
                      <a:pt x="94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3" name="Freeform 75"/>
              <p:cNvSpPr>
                <a:spLocks/>
              </p:cNvSpPr>
              <p:nvPr/>
            </p:nvSpPr>
            <p:spPr bwMode="ltGray">
              <a:xfrm>
                <a:off x="2065" y="2056"/>
                <a:ext cx="14" cy="48"/>
              </a:xfrm>
              <a:custGeom>
                <a:avLst/>
                <a:gdLst>
                  <a:gd name="T0" fmla="*/ 7 w 15"/>
                  <a:gd name="T1" fmla="*/ 24 h 57"/>
                  <a:gd name="T2" fmla="*/ 6 w 15"/>
                  <a:gd name="T3" fmla="*/ 17 h 57"/>
                  <a:gd name="T4" fmla="*/ 0 w 15"/>
                  <a:gd name="T5" fmla="*/ 12 h 57"/>
                  <a:gd name="T6" fmla="*/ 5 w 15"/>
                  <a:gd name="T7" fmla="*/ 7 h 57"/>
                  <a:gd name="T8" fmla="*/ 7 w 15"/>
                  <a:gd name="T9" fmla="*/ 3 h 57"/>
                  <a:gd name="T10" fmla="*/ 10 w 15"/>
                  <a:gd name="T11" fmla="*/ 0 h 57"/>
                  <a:gd name="T12" fmla="*/ 10 w 15"/>
                  <a:gd name="T13" fmla="*/ 3 h 57"/>
                  <a:gd name="T14" fmla="*/ 10 w 15"/>
                  <a:gd name="T15" fmla="*/ 8 h 57"/>
                  <a:gd name="T16" fmla="*/ 9 w 15"/>
                  <a:gd name="T17" fmla="*/ 13 h 57"/>
                  <a:gd name="T18" fmla="*/ 8 w 15"/>
                  <a:gd name="T19" fmla="*/ 18 h 57"/>
                  <a:gd name="T20" fmla="*/ 8 w 15"/>
                  <a:gd name="T21" fmla="*/ 24 h 57"/>
                  <a:gd name="T22" fmla="*/ 7 w 15"/>
                  <a:gd name="T23" fmla="*/ 24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57"/>
                  <a:gd name="T38" fmla="*/ 15 w 15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57">
                    <a:moveTo>
                      <a:pt x="12" y="57"/>
                    </a:moveTo>
                    <a:lnTo>
                      <a:pt x="6" y="42"/>
                    </a:lnTo>
                    <a:lnTo>
                      <a:pt x="0" y="29"/>
                    </a:lnTo>
                    <a:lnTo>
                      <a:pt x="5" y="16"/>
                    </a:lnTo>
                    <a:lnTo>
                      <a:pt x="8" y="3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19"/>
                    </a:lnTo>
                    <a:lnTo>
                      <a:pt x="14" y="31"/>
                    </a:lnTo>
                    <a:lnTo>
                      <a:pt x="13" y="43"/>
                    </a:lnTo>
                    <a:lnTo>
                      <a:pt x="13" y="55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4" name="Freeform 76"/>
              <p:cNvSpPr>
                <a:spLocks/>
              </p:cNvSpPr>
              <p:nvPr/>
            </p:nvSpPr>
            <p:spPr bwMode="ltGray">
              <a:xfrm>
                <a:off x="2077" y="2051"/>
                <a:ext cx="43" cy="56"/>
              </a:xfrm>
              <a:custGeom>
                <a:avLst/>
                <a:gdLst>
                  <a:gd name="T0" fmla="*/ 9 w 50"/>
                  <a:gd name="T1" fmla="*/ 9 h 63"/>
                  <a:gd name="T2" fmla="*/ 2 w 50"/>
                  <a:gd name="T3" fmla="*/ 4 h 63"/>
                  <a:gd name="T4" fmla="*/ 2 w 50"/>
                  <a:gd name="T5" fmla="*/ 12 h 63"/>
                  <a:gd name="T6" fmla="*/ 1 w 50"/>
                  <a:gd name="T7" fmla="*/ 18 h 63"/>
                  <a:gd name="T8" fmla="*/ 0 w 50"/>
                  <a:gd name="T9" fmla="*/ 25 h 63"/>
                  <a:gd name="T10" fmla="*/ 0 w 50"/>
                  <a:gd name="T11" fmla="*/ 32 h 63"/>
                  <a:gd name="T12" fmla="*/ 0 w 50"/>
                  <a:gd name="T13" fmla="*/ 34 h 63"/>
                  <a:gd name="T14" fmla="*/ 7 w 50"/>
                  <a:gd name="T15" fmla="*/ 35 h 63"/>
                  <a:gd name="T16" fmla="*/ 10 w 50"/>
                  <a:gd name="T17" fmla="*/ 29 h 63"/>
                  <a:gd name="T18" fmla="*/ 15 w 50"/>
                  <a:gd name="T19" fmla="*/ 28 h 63"/>
                  <a:gd name="T20" fmla="*/ 18 w 50"/>
                  <a:gd name="T21" fmla="*/ 24 h 63"/>
                  <a:gd name="T22" fmla="*/ 11 w 50"/>
                  <a:gd name="T23" fmla="*/ 16 h 63"/>
                  <a:gd name="T24" fmla="*/ 17 w 50"/>
                  <a:gd name="T25" fmla="*/ 12 h 63"/>
                  <a:gd name="T26" fmla="*/ 24 w 50"/>
                  <a:gd name="T27" fmla="*/ 10 h 63"/>
                  <a:gd name="T28" fmla="*/ 20 w 50"/>
                  <a:gd name="T29" fmla="*/ 0 h 63"/>
                  <a:gd name="T30" fmla="*/ 14 w 50"/>
                  <a:gd name="T31" fmla="*/ 4 h 63"/>
                  <a:gd name="T32" fmla="*/ 9 w 50"/>
                  <a:gd name="T33" fmla="*/ 9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3"/>
                  <a:gd name="T53" fmla="*/ 50 w 50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3">
                    <a:moveTo>
                      <a:pt x="19" y="15"/>
                    </a:moveTo>
                    <a:lnTo>
                      <a:pt x="2" y="9"/>
                    </a:lnTo>
                    <a:lnTo>
                      <a:pt x="2" y="21"/>
                    </a:lnTo>
                    <a:lnTo>
                      <a:pt x="1" y="33"/>
                    </a:lnTo>
                    <a:lnTo>
                      <a:pt x="0" y="45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14" y="63"/>
                    </a:lnTo>
                    <a:lnTo>
                      <a:pt x="22" y="53"/>
                    </a:lnTo>
                    <a:lnTo>
                      <a:pt x="31" y="51"/>
                    </a:lnTo>
                    <a:lnTo>
                      <a:pt x="37" y="43"/>
                    </a:lnTo>
                    <a:lnTo>
                      <a:pt x="23" y="29"/>
                    </a:lnTo>
                    <a:lnTo>
                      <a:pt x="36" y="23"/>
                    </a:lnTo>
                    <a:lnTo>
                      <a:pt x="50" y="18"/>
                    </a:lnTo>
                    <a:lnTo>
                      <a:pt x="42" y="0"/>
                    </a:lnTo>
                    <a:lnTo>
                      <a:pt x="30" y="8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5" name="Freeform 77"/>
              <p:cNvSpPr>
                <a:spLocks/>
              </p:cNvSpPr>
              <p:nvPr/>
            </p:nvSpPr>
            <p:spPr bwMode="ltGray">
              <a:xfrm>
                <a:off x="2273" y="2163"/>
                <a:ext cx="84" cy="110"/>
              </a:xfrm>
              <a:custGeom>
                <a:avLst/>
                <a:gdLst>
                  <a:gd name="T0" fmla="*/ 43 w 99"/>
                  <a:gd name="T1" fmla="*/ 19 h 126"/>
                  <a:gd name="T2" fmla="*/ 39 w 99"/>
                  <a:gd name="T3" fmla="*/ 15 h 126"/>
                  <a:gd name="T4" fmla="*/ 35 w 99"/>
                  <a:gd name="T5" fmla="*/ 10 h 126"/>
                  <a:gd name="T6" fmla="*/ 31 w 99"/>
                  <a:gd name="T7" fmla="*/ 8 h 126"/>
                  <a:gd name="T8" fmla="*/ 25 w 99"/>
                  <a:gd name="T9" fmla="*/ 6 h 126"/>
                  <a:gd name="T10" fmla="*/ 22 w 99"/>
                  <a:gd name="T11" fmla="*/ 0 h 126"/>
                  <a:gd name="T12" fmla="*/ 21 w 99"/>
                  <a:gd name="T13" fmla="*/ 3 h 126"/>
                  <a:gd name="T14" fmla="*/ 20 w 99"/>
                  <a:gd name="T15" fmla="*/ 0 h 126"/>
                  <a:gd name="T16" fmla="*/ 21 w 99"/>
                  <a:gd name="T17" fmla="*/ 7 h 126"/>
                  <a:gd name="T18" fmla="*/ 18 w 99"/>
                  <a:gd name="T19" fmla="*/ 8 h 126"/>
                  <a:gd name="T20" fmla="*/ 17 w 99"/>
                  <a:gd name="T21" fmla="*/ 18 h 126"/>
                  <a:gd name="T22" fmla="*/ 20 w 99"/>
                  <a:gd name="T23" fmla="*/ 24 h 126"/>
                  <a:gd name="T24" fmla="*/ 19 w 99"/>
                  <a:gd name="T25" fmla="*/ 30 h 126"/>
                  <a:gd name="T26" fmla="*/ 17 w 99"/>
                  <a:gd name="T27" fmla="*/ 39 h 126"/>
                  <a:gd name="T28" fmla="*/ 13 w 99"/>
                  <a:gd name="T29" fmla="*/ 39 h 126"/>
                  <a:gd name="T30" fmla="*/ 8 w 99"/>
                  <a:gd name="T31" fmla="*/ 42 h 126"/>
                  <a:gd name="T32" fmla="*/ 5 w 99"/>
                  <a:gd name="T33" fmla="*/ 44 h 126"/>
                  <a:gd name="T34" fmla="*/ 1 w 99"/>
                  <a:gd name="T35" fmla="*/ 45 h 126"/>
                  <a:gd name="T36" fmla="*/ 0 w 99"/>
                  <a:gd name="T37" fmla="*/ 50 h 126"/>
                  <a:gd name="T38" fmla="*/ 4 w 99"/>
                  <a:gd name="T39" fmla="*/ 57 h 126"/>
                  <a:gd name="T40" fmla="*/ 8 w 99"/>
                  <a:gd name="T41" fmla="*/ 64 h 126"/>
                  <a:gd name="T42" fmla="*/ 13 w 99"/>
                  <a:gd name="T43" fmla="*/ 63 h 126"/>
                  <a:gd name="T44" fmla="*/ 17 w 99"/>
                  <a:gd name="T45" fmla="*/ 62 h 126"/>
                  <a:gd name="T46" fmla="*/ 21 w 99"/>
                  <a:gd name="T47" fmla="*/ 58 h 126"/>
                  <a:gd name="T48" fmla="*/ 22 w 99"/>
                  <a:gd name="T49" fmla="*/ 54 h 126"/>
                  <a:gd name="T50" fmla="*/ 27 w 99"/>
                  <a:gd name="T51" fmla="*/ 52 h 126"/>
                  <a:gd name="T52" fmla="*/ 30 w 99"/>
                  <a:gd name="T53" fmla="*/ 46 h 126"/>
                  <a:gd name="T54" fmla="*/ 35 w 99"/>
                  <a:gd name="T55" fmla="*/ 45 h 126"/>
                  <a:gd name="T56" fmla="*/ 34 w 99"/>
                  <a:gd name="T57" fmla="*/ 36 h 126"/>
                  <a:gd name="T58" fmla="*/ 36 w 99"/>
                  <a:gd name="T59" fmla="*/ 34 h 126"/>
                  <a:gd name="T60" fmla="*/ 37 w 99"/>
                  <a:gd name="T61" fmla="*/ 34 h 126"/>
                  <a:gd name="T62" fmla="*/ 41 w 99"/>
                  <a:gd name="T63" fmla="*/ 27 h 126"/>
                  <a:gd name="T64" fmla="*/ 43 w 99"/>
                  <a:gd name="T65" fmla="*/ 19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9"/>
                  <a:gd name="T100" fmla="*/ 0 h 126"/>
                  <a:gd name="T101" fmla="*/ 99 w 99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9" h="126">
                    <a:moveTo>
                      <a:pt x="99" y="38"/>
                    </a:moveTo>
                    <a:lnTo>
                      <a:pt x="90" y="30"/>
                    </a:lnTo>
                    <a:lnTo>
                      <a:pt x="79" y="20"/>
                    </a:lnTo>
                    <a:lnTo>
                      <a:pt x="68" y="16"/>
                    </a:lnTo>
                    <a:lnTo>
                      <a:pt x="57" y="11"/>
                    </a:lnTo>
                    <a:lnTo>
                      <a:pt x="50" y="0"/>
                    </a:lnTo>
                    <a:lnTo>
                      <a:pt x="47" y="4"/>
                    </a:lnTo>
                    <a:lnTo>
                      <a:pt x="45" y="0"/>
                    </a:lnTo>
                    <a:lnTo>
                      <a:pt x="48" y="13"/>
                    </a:lnTo>
                    <a:lnTo>
                      <a:pt x="41" y="16"/>
                    </a:lnTo>
                    <a:lnTo>
                      <a:pt x="38" y="35"/>
                    </a:lnTo>
                    <a:lnTo>
                      <a:pt x="45" y="46"/>
                    </a:lnTo>
                    <a:lnTo>
                      <a:pt x="43" y="60"/>
                    </a:lnTo>
                    <a:lnTo>
                      <a:pt x="39" y="76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11" y="86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9" y="112"/>
                    </a:lnTo>
                    <a:lnTo>
                      <a:pt x="18" y="126"/>
                    </a:lnTo>
                    <a:lnTo>
                      <a:pt x="29" y="124"/>
                    </a:lnTo>
                    <a:lnTo>
                      <a:pt x="39" y="121"/>
                    </a:lnTo>
                    <a:lnTo>
                      <a:pt x="47" y="115"/>
                    </a:lnTo>
                    <a:lnTo>
                      <a:pt x="50" y="107"/>
                    </a:lnTo>
                    <a:lnTo>
                      <a:pt x="62" y="103"/>
                    </a:lnTo>
                    <a:lnTo>
                      <a:pt x="67" y="92"/>
                    </a:lnTo>
                    <a:lnTo>
                      <a:pt x="78" y="89"/>
                    </a:lnTo>
                    <a:lnTo>
                      <a:pt x="77" y="71"/>
                    </a:lnTo>
                    <a:lnTo>
                      <a:pt x="81" y="68"/>
                    </a:lnTo>
                    <a:lnTo>
                      <a:pt x="85" y="67"/>
                    </a:lnTo>
                    <a:lnTo>
                      <a:pt x="92" y="53"/>
                    </a:lnTo>
                    <a:lnTo>
                      <a:pt x="99" y="3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6" name="Freeform 78"/>
              <p:cNvSpPr>
                <a:spLocks/>
              </p:cNvSpPr>
              <p:nvPr/>
            </p:nvSpPr>
            <p:spPr bwMode="ltGray">
              <a:xfrm>
                <a:off x="2311" y="2146"/>
                <a:ext cx="4" cy="7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6 h 7"/>
                  <a:gd name="T4" fmla="*/ 2 w 5"/>
                  <a:gd name="T5" fmla="*/ 7 h 7"/>
                  <a:gd name="T6" fmla="*/ 2 w 5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0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7" name="Freeform 79"/>
              <p:cNvSpPr>
                <a:spLocks/>
              </p:cNvSpPr>
              <p:nvPr/>
            </p:nvSpPr>
            <p:spPr bwMode="ltGray">
              <a:xfrm>
                <a:off x="2076" y="2068"/>
                <a:ext cx="235" cy="220"/>
              </a:xfrm>
              <a:custGeom>
                <a:avLst/>
                <a:gdLst>
                  <a:gd name="T0" fmla="*/ 26 w 280"/>
                  <a:gd name="T1" fmla="*/ 78 h 251"/>
                  <a:gd name="T2" fmla="*/ 23 w 280"/>
                  <a:gd name="T3" fmla="*/ 66 h 251"/>
                  <a:gd name="T4" fmla="*/ 15 w 280"/>
                  <a:gd name="T5" fmla="*/ 59 h 251"/>
                  <a:gd name="T6" fmla="*/ 7 w 280"/>
                  <a:gd name="T7" fmla="*/ 40 h 251"/>
                  <a:gd name="T8" fmla="*/ 0 w 280"/>
                  <a:gd name="T9" fmla="*/ 31 h 251"/>
                  <a:gd name="T10" fmla="*/ 7 w 280"/>
                  <a:gd name="T11" fmla="*/ 23 h 251"/>
                  <a:gd name="T12" fmla="*/ 13 w 280"/>
                  <a:gd name="T13" fmla="*/ 17 h 251"/>
                  <a:gd name="T14" fmla="*/ 11 w 280"/>
                  <a:gd name="T15" fmla="*/ 6 h 251"/>
                  <a:gd name="T16" fmla="*/ 22 w 280"/>
                  <a:gd name="T17" fmla="*/ 0 h 251"/>
                  <a:gd name="T18" fmla="*/ 33 w 280"/>
                  <a:gd name="T19" fmla="*/ 6 h 251"/>
                  <a:gd name="T20" fmla="*/ 42 w 280"/>
                  <a:gd name="T21" fmla="*/ 11 h 251"/>
                  <a:gd name="T22" fmla="*/ 54 w 280"/>
                  <a:gd name="T23" fmla="*/ 23 h 251"/>
                  <a:gd name="T24" fmla="*/ 68 w 280"/>
                  <a:gd name="T25" fmla="*/ 25 h 251"/>
                  <a:gd name="T26" fmla="*/ 73 w 280"/>
                  <a:gd name="T27" fmla="*/ 28 h 251"/>
                  <a:gd name="T28" fmla="*/ 79 w 280"/>
                  <a:gd name="T29" fmla="*/ 37 h 251"/>
                  <a:gd name="T30" fmla="*/ 85 w 280"/>
                  <a:gd name="T31" fmla="*/ 47 h 251"/>
                  <a:gd name="T32" fmla="*/ 90 w 280"/>
                  <a:gd name="T33" fmla="*/ 59 h 251"/>
                  <a:gd name="T34" fmla="*/ 91 w 280"/>
                  <a:gd name="T35" fmla="*/ 60 h 251"/>
                  <a:gd name="T36" fmla="*/ 92 w 280"/>
                  <a:gd name="T37" fmla="*/ 61 h 251"/>
                  <a:gd name="T38" fmla="*/ 93 w 280"/>
                  <a:gd name="T39" fmla="*/ 63 h 251"/>
                  <a:gd name="T40" fmla="*/ 97 w 280"/>
                  <a:gd name="T41" fmla="*/ 72 h 251"/>
                  <a:gd name="T42" fmla="*/ 112 w 280"/>
                  <a:gd name="T43" fmla="*/ 75 h 251"/>
                  <a:gd name="T44" fmla="*/ 116 w 280"/>
                  <a:gd name="T45" fmla="*/ 80 h 251"/>
                  <a:gd name="T46" fmla="*/ 114 w 280"/>
                  <a:gd name="T47" fmla="*/ 96 h 251"/>
                  <a:gd name="T48" fmla="*/ 107 w 280"/>
                  <a:gd name="T49" fmla="*/ 99 h 251"/>
                  <a:gd name="T50" fmla="*/ 98 w 280"/>
                  <a:gd name="T51" fmla="*/ 103 h 251"/>
                  <a:gd name="T52" fmla="*/ 90 w 280"/>
                  <a:gd name="T53" fmla="*/ 106 h 251"/>
                  <a:gd name="T54" fmla="*/ 81 w 280"/>
                  <a:gd name="T55" fmla="*/ 109 h 251"/>
                  <a:gd name="T56" fmla="*/ 76 w 280"/>
                  <a:gd name="T57" fmla="*/ 119 h 251"/>
                  <a:gd name="T58" fmla="*/ 68 w 280"/>
                  <a:gd name="T59" fmla="*/ 130 h 251"/>
                  <a:gd name="T60" fmla="*/ 64 w 280"/>
                  <a:gd name="T61" fmla="*/ 118 h 251"/>
                  <a:gd name="T62" fmla="*/ 51 w 280"/>
                  <a:gd name="T63" fmla="*/ 115 h 251"/>
                  <a:gd name="T64" fmla="*/ 49 w 280"/>
                  <a:gd name="T65" fmla="*/ 123 h 251"/>
                  <a:gd name="T66" fmla="*/ 43 w 280"/>
                  <a:gd name="T67" fmla="*/ 112 h 251"/>
                  <a:gd name="T68" fmla="*/ 34 w 280"/>
                  <a:gd name="T69" fmla="*/ 9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0"/>
                  <a:gd name="T106" fmla="*/ 0 h 251"/>
                  <a:gd name="T107" fmla="*/ 280 w 280"/>
                  <a:gd name="T108" fmla="*/ 251 h 2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0" h="251">
                    <a:moveTo>
                      <a:pt x="68" y="171"/>
                    </a:moveTo>
                    <a:lnTo>
                      <a:pt x="63" y="151"/>
                    </a:lnTo>
                    <a:lnTo>
                      <a:pt x="58" y="139"/>
                    </a:lnTo>
                    <a:lnTo>
                      <a:pt x="54" y="127"/>
                    </a:lnTo>
                    <a:lnTo>
                      <a:pt x="45" y="120"/>
                    </a:lnTo>
                    <a:lnTo>
                      <a:pt x="36" y="113"/>
                    </a:lnTo>
                    <a:lnTo>
                      <a:pt x="30" y="97"/>
                    </a:lnTo>
                    <a:lnTo>
                      <a:pt x="16" y="79"/>
                    </a:lnTo>
                    <a:lnTo>
                      <a:pt x="3" y="62"/>
                    </a:lnTo>
                    <a:lnTo>
                      <a:pt x="0" y="61"/>
                    </a:lnTo>
                    <a:lnTo>
                      <a:pt x="2" y="43"/>
                    </a:lnTo>
                    <a:lnTo>
                      <a:pt x="16" y="45"/>
                    </a:lnTo>
                    <a:lnTo>
                      <a:pt x="24" y="35"/>
                    </a:lnTo>
                    <a:lnTo>
                      <a:pt x="33" y="33"/>
                    </a:lnTo>
                    <a:lnTo>
                      <a:pt x="39" y="25"/>
                    </a:lnTo>
                    <a:lnTo>
                      <a:pt x="25" y="11"/>
                    </a:lnTo>
                    <a:lnTo>
                      <a:pt x="38" y="5"/>
                    </a:lnTo>
                    <a:lnTo>
                      <a:pt x="52" y="0"/>
                    </a:lnTo>
                    <a:lnTo>
                      <a:pt x="64" y="5"/>
                    </a:lnTo>
                    <a:lnTo>
                      <a:pt x="78" y="11"/>
                    </a:lnTo>
                    <a:lnTo>
                      <a:pt x="90" y="17"/>
                    </a:lnTo>
                    <a:lnTo>
                      <a:pt x="103" y="21"/>
                    </a:lnTo>
                    <a:lnTo>
                      <a:pt x="114" y="33"/>
                    </a:lnTo>
                    <a:lnTo>
                      <a:pt x="127" y="45"/>
                    </a:lnTo>
                    <a:lnTo>
                      <a:pt x="151" y="47"/>
                    </a:lnTo>
                    <a:lnTo>
                      <a:pt x="163" y="48"/>
                    </a:lnTo>
                    <a:lnTo>
                      <a:pt x="165" y="53"/>
                    </a:lnTo>
                    <a:lnTo>
                      <a:pt x="176" y="55"/>
                    </a:lnTo>
                    <a:lnTo>
                      <a:pt x="183" y="67"/>
                    </a:lnTo>
                    <a:lnTo>
                      <a:pt x="189" y="72"/>
                    </a:lnTo>
                    <a:lnTo>
                      <a:pt x="201" y="84"/>
                    </a:lnTo>
                    <a:lnTo>
                      <a:pt x="202" y="92"/>
                    </a:lnTo>
                    <a:lnTo>
                      <a:pt x="208" y="102"/>
                    </a:lnTo>
                    <a:lnTo>
                      <a:pt x="214" y="113"/>
                    </a:lnTo>
                    <a:lnTo>
                      <a:pt x="218" y="115"/>
                    </a:lnTo>
                    <a:lnTo>
                      <a:pt x="219" y="115"/>
                    </a:lnTo>
                    <a:lnTo>
                      <a:pt x="222" y="115"/>
                    </a:lnTo>
                    <a:lnTo>
                      <a:pt x="222" y="119"/>
                    </a:lnTo>
                    <a:lnTo>
                      <a:pt x="223" y="120"/>
                    </a:lnTo>
                    <a:lnTo>
                      <a:pt x="223" y="122"/>
                    </a:lnTo>
                    <a:lnTo>
                      <a:pt x="226" y="126"/>
                    </a:lnTo>
                    <a:lnTo>
                      <a:pt x="231" y="139"/>
                    </a:lnTo>
                    <a:lnTo>
                      <a:pt x="252" y="143"/>
                    </a:lnTo>
                    <a:lnTo>
                      <a:pt x="271" y="146"/>
                    </a:lnTo>
                    <a:lnTo>
                      <a:pt x="273" y="144"/>
                    </a:lnTo>
                    <a:lnTo>
                      <a:pt x="280" y="155"/>
                    </a:lnTo>
                    <a:lnTo>
                      <a:pt x="278" y="169"/>
                    </a:lnTo>
                    <a:lnTo>
                      <a:pt x="274" y="185"/>
                    </a:lnTo>
                    <a:lnTo>
                      <a:pt x="265" y="188"/>
                    </a:lnTo>
                    <a:lnTo>
                      <a:pt x="255" y="192"/>
                    </a:lnTo>
                    <a:lnTo>
                      <a:pt x="246" y="195"/>
                    </a:lnTo>
                    <a:lnTo>
                      <a:pt x="236" y="199"/>
                    </a:lnTo>
                    <a:lnTo>
                      <a:pt x="225" y="203"/>
                    </a:lnTo>
                    <a:lnTo>
                      <a:pt x="216" y="205"/>
                    </a:lnTo>
                    <a:lnTo>
                      <a:pt x="205" y="207"/>
                    </a:lnTo>
                    <a:lnTo>
                      <a:pt x="194" y="211"/>
                    </a:lnTo>
                    <a:lnTo>
                      <a:pt x="187" y="221"/>
                    </a:lnTo>
                    <a:lnTo>
                      <a:pt x="180" y="230"/>
                    </a:lnTo>
                    <a:lnTo>
                      <a:pt x="172" y="241"/>
                    </a:lnTo>
                    <a:lnTo>
                      <a:pt x="165" y="251"/>
                    </a:lnTo>
                    <a:lnTo>
                      <a:pt x="164" y="235"/>
                    </a:lnTo>
                    <a:lnTo>
                      <a:pt x="151" y="229"/>
                    </a:lnTo>
                    <a:lnTo>
                      <a:pt x="139" y="224"/>
                    </a:lnTo>
                    <a:lnTo>
                      <a:pt x="124" y="222"/>
                    </a:lnTo>
                    <a:lnTo>
                      <a:pt x="122" y="235"/>
                    </a:lnTo>
                    <a:lnTo>
                      <a:pt x="117" y="239"/>
                    </a:lnTo>
                    <a:lnTo>
                      <a:pt x="111" y="228"/>
                    </a:lnTo>
                    <a:lnTo>
                      <a:pt x="104" y="217"/>
                    </a:lnTo>
                    <a:lnTo>
                      <a:pt x="93" y="200"/>
                    </a:lnTo>
                    <a:lnTo>
                      <a:pt x="82" y="183"/>
                    </a:lnTo>
                    <a:lnTo>
                      <a:pt x="68" y="17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8" name="Freeform 80"/>
              <p:cNvSpPr>
                <a:spLocks/>
              </p:cNvSpPr>
              <p:nvPr/>
            </p:nvSpPr>
            <p:spPr bwMode="ltGray">
              <a:xfrm>
                <a:off x="2263" y="2151"/>
                <a:ext cx="53" cy="45"/>
              </a:xfrm>
              <a:custGeom>
                <a:avLst/>
                <a:gdLst>
                  <a:gd name="T0" fmla="*/ 0 w 63"/>
                  <a:gd name="T1" fmla="*/ 15 h 50"/>
                  <a:gd name="T2" fmla="*/ 3 w 63"/>
                  <a:gd name="T3" fmla="*/ 18 h 50"/>
                  <a:gd name="T4" fmla="*/ 4 w 63"/>
                  <a:gd name="T5" fmla="*/ 26 h 50"/>
                  <a:gd name="T6" fmla="*/ 13 w 63"/>
                  <a:gd name="T7" fmla="*/ 28 h 50"/>
                  <a:gd name="T8" fmla="*/ 20 w 63"/>
                  <a:gd name="T9" fmla="*/ 30 h 50"/>
                  <a:gd name="T10" fmla="*/ 21 w 63"/>
                  <a:gd name="T11" fmla="*/ 29 h 50"/>
                  <a:gd name="T12" fmla="*/ 23 w 63"/>
                  <a:gd name="T13" fmla="*/ 17 h 50"/>
                  <a:gd name="T14" fmla="*/ 25 w 63"/>
                  <a:gd name="T15" fmla="*/ 15 h 50"/>
                  <a:gd name="T16" fmla="*/ 24 w 63"/>
                  <a:gd name="T17" fmla="*/ 8 h 50"/>
                  <a:gd name="T18" fmla="*/ 24 w 63"/>
                  <a:gd name="T19" fmla="*/ 10 h 50"/>
                  <a:gd name="T20" fmla="*/ 27 w 63"/>
                  <a:gd name="T21" fmla="*/ 8 h 50"/>
                  <a:gd name="T22" fmla="*/ 25 w 63"/>
                  <a:gd name="T23" fmla="*/ 1 h 50"/>
                  <a:gd name="T24" fmla="*/ 24 w 63"/>
                  <a:gd name="T25" fmla="*/ 0 h 50"/>
                  <a:gd name="T26" fmla="*/ 19 w 63"/>
                  <a:gd name="T27" fmla="*/ 8 h 50"/>
                  <a:gd name="T28" fmla="*/ 14 w 63"/>
                  <a:gd name="T29" fmla="*/ 15 h 50"/>
                  <a:gd name="T30" fmla="*/ 6 w 63"/>
                  <a:gd name="T31" fmla="*/ 16 h 50"/>
                  <a:gd name="T32" fmla="*/ 3 w 63"/>
                  <a:gd name="T33" fmla="*/ 15 h 50"/>
                  <a:gd name="T34" fmla="*/ 1 w 63"/>
                  <a:gd name="T35" fmla="*/ 14 h 50"/>
                  <a:gd name="T36" fmla="*/ 0 w 63"/>
                  <a:gd name="T37" fmla="*/ 1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3"/>
                  <a:gd name="T58" fmla="*/ 0 h 50"/>
                  <a:gd name="T59" fmla="*/ 63 w 63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3" h="50">
                    <a:moveTo>
                      <a:pt x="0" y="26"/>
                    </a:moveTo>
                    <a:lnTo>
                      <a:pt x="4" y="30"/>
                    </a:lnTo>
                    <a:lnTo>
                      <a:pt x="9" y="43"/>
                    </a:lnTo>
                    <a:lnTo>
                      <a:pt x="30" y="47"/>
                    </a:lnTo>
                    <a:lnTo>
                      <a:pt x="49" y="50"/>
                    </a:lnTo>
                    <a:lnTo>
                      <a:pt x="51" y="48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58" y="13"/>
                    </a:lnTo>
                    <a:lnTo>
                      <a:pt x="60" y="17"/>
                    </a:lnTo>
                    <a:lnTo>
                      <a:pt x="63" y="13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45" y="13"/>
                    </a:lnTo>
                    <a:lnTo>
                      <a:pt x="33" y="26"/>
                    </a:lnTo>
                    <a:lnTo>
                      <a:pt x="13" y="27"/>
                    </a:lnTo>
                    <a:lnTo>
                      <a:pt x="4" y="26"/>
                    </a:lnTo>
                    <a:lnTo>
                      <a:pt x="1" y="2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9" name="Freeform 81"/>
              <p:cNvSpPr>
                <a:spLocks/>
              </p:cNvSpPr>
              <p:nvPr/>
            </p:nvSpPr>
            <p:spPr bwMode="ltGray">
              <a:xfrm>
                <a:off x="2175" y="2242"/>
                <a:ext cx="113" cy="84"/>
              </a:xfrm>
              <a:custGeom>
                <a:avLst/>
                <a:gdLst>
                  <a:gd name="T0" fmla="*/ 2 w 136"/>
                  <a:gd name="T1" fmla="*/ 18 h 96"/>
                  <a:gd name="T2" fmla="*/ 0 w 136"/>
                  <a:gd name="T3" fmla="*/ 21 h 96"/>
                  <a:gd name="T4" fmla="*/ 0 w 136"/>
                  <a:gd name="T5" fmla="*/ 30 h 96"/>
                  <a:gd name="T6" fmla="*/ 2 w 136"/>
                  <a:gd name="T7" fmla="*/ 39 h 96"/>
                  <a:gd name="T8" fmla="*/ 5 w 136"/>
                  <a:gd name="T9" fmla="*/ 50 h 96"/>
                  <a:gd name="T10" fmla="*/ 12 w 136"/>
                  <a:gd name="T11" fmla="*/ 49 h 96"/>
                  <a:gd name="T12" fmla="*/ 18 w 136"/>
                  <a:gd name="T13" fmla="*/ 44 h 96"/>
                  <a:gd name="T14" fmla="*/ 23 w 136"/>
                  <a:gd name="T15" fmla="*/ 40 h 96"/>
                  <a:gd name="T16" fmla="*/ 29 w 136"/>
                  <a:gd name="T17" fmla="*/ 39 h 96"/>
                  <a:gd name="T18" fmla="*/ 33 w 136"/>
                  <a:gd name="T19" fmla="*/ 37 h 96"/>
                  <a:gd name="T20" fmla="*/ 37 w 136"/>
                  <a:gd name="T21" fmla="*/ 34 h 96"/>
                  <a:gd name="T22" fmla="*/ 41 w 136"/>
                  <a:gd name="T23" fmla="*/ 32 h 96"/>
                  <a:gd name="T24" fmla="*/ 46 w 136"/>
                  <a:gd name="T25" fmla="*/ 30 h 96"/>
                  <a:gd name="T26" fmla="*/ 49 w 136"/>
                  <a:gd name="T27" fmla="*/ 26 h 96"/>
                  <a:gd name="T28" fmla="*/ 49 w 136"/>
                  <a:gd name="T29" fmla="*/ 24 h 96"/>
                  <a:gd name="T30" fmla="*/ 54 w 136"/>
                  <a:gd name="T31" fmla="*/ 18 h 96"/>
                  <a:gd name="T32" fmla="*/ 51 w 136"/>
                  <a:gd name="T33" fmla="*/ 11 h 96"/>
                  <a:gd name="T34" fmla="*/ 47 w 136"/>
                  <a:gd name="T35" fmla="*/ 4 h 96"/>
                  <a:gd name="T36" fmla="*/ 47 w 136"/>
                  <a:gd name="T37" fmla="*/ 0 h 96"/>
                  <a:gd name="T38" fmla="*/ 43 w 136"/>
                  <a:gd name="T39" fmla="*/ 4 h 96"/>
                  <a:gd name="T40" fmla="*/ 39 w 136"/>
                  <a:gd name="T41" fmla="*/ 4 h 96"/>
                  <a:gd name="T42" fmla="*/ 35 w 136"/>
                  <a:gd name="T43" fmla="*/ 4 h 96"/>
                  <a:gd name="T44" fmla="*/ 31 w 136"/>
                  <a:gd name="T45" fmla="*/ 7 h 96"/>
                  <a:gd name="T46" fmla="*/ 27 w 136"/>
                  <a:gd name="T47" fmla="*/ 11 h 96"/>
                  <a:gd name="T48" fmla="*/ 25 w 136"/>
                  <a:gd name="T49" fmla="*/ 16 h 96"/>
                  <a:gd name="T50" fmla="*/ 22 w 136"/>
                  <a:gd name="T51" fmla="*/ 21 h 96"/>
                  <a:gd name="T52" fmla="*/ 18 w 136"/>
                  <a:gd name="T53" fmla="*/ 26 h 96"/>
                  <a:gd name="T54" fmla="*/ 18 w 136"/>
                  <a:gd name="T55" fmla="*/ 18 h 96"/>
                  <a:gd name="T56" fmla="*/ 13 w 136"/>
                  <a:gd name="T57" fmla="*/ 16 h 96"/>
                  <a:gd name="T58" fmla="*/ 8 w 136"/>
                  <a:gd name="T59" fmla="*/ 13 h 96"/>
                  <a:gd name="T60" fmla="*/ 2 w 136"/>
                  <a:gd name="T61" fmla="*/ 12 h 96"/>
                  <a:gd name="T62" fmla="*/ 2 w 136"/>
                  <a:gd name="T63" fmla="*/ 18 h 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96"/>
                  <a:gd name="T98" fmla="*/ 136 w 136"/>
                  <a:gd name="T99" fmla="*/ 96 h 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96">
                    <a:moveTo>
                      <a:pt x="5" y="36"/>
                    </a:moveTo>
                    <a:lnTo>
                      <a:pt x="0" y="40"/>
                    </a:lnTo>
                    <a:lnTo>
                      <a:pt x="0" y="58"/>
                    </a:lnTo>
                    <a:lnTo>
                      <a:pt x="6" y="77"/>
                    </a:lnTo>
                    <a:lnTo>
                      <a:pt x="12" y="96"/>
                    </a:lnTo>
                    <a:lnTo>
                      <a:pt x="29" y="95"/>
                    </a:lnTo>
                    <a:lnTo>
                      <a:pt x="46" y="85"/>
                    </a:lnTo>
                    <a:lnTo>
                      <a:pt x="59" y="80"/>
                    </a:lnTo>
                    <a:lnTo>
                      <a:pt x="73" y="76"/>
                    </a:lnTo>
                    <a:lnTo>
                      <a:pt x="84" y="72"/>
                    </a:lnTo>
                    <a:lnTo>
                      <a:pt x="94" y="67"/>
                    </a:lnTo>
                    <a:lnTo>
                      <a:pt x="103" y="62"/>
                    </a:lnTo>
                    <a:lnTo>
                      <a:pt x="114" y="58"/>
                    </a:lnTo>
                    <a:lnTo>
                      <a:pt x="124" y="52"/>
                    </a:lnTo>
                    <a:lnTo>
                      <a:pt x="125" y="46"/>
                    </a:lnTo>
                    <a:lnTo>
                      <a:pt x="136" y="36"/>
                    </a:lnTo>
                    <a:lnTo>
                      <a:pt x="127" y="22"/>
                    </a:lnTo>
                    <a:lnTo>
                      <a:pt x="118" y="7"/>
                    </a:lnTo>
                    <a:lnTo>
                      <a:pt x="119" y="0"/>
                    </a:lnTo>
                    <a:lnTo>
                      <a:pt x="108" y="4"/>
                    </a:lnTo>
                    <a:lnTo>
                      <a:pt x="99" y="6"/>
                    </a:lnTo>
                    <a:lnTo>
                      <a:pt x="88" y="8"/>
                    </a:lnTo>
                    <a:lnTo>
                      <a:pt x="77" y="12"/>
                    </a:lnTo>
                    <a:lnTo>
                      <a:pt x="70" y="22"/>
                    </a:lnTo>
                    <a:lnTo>
                      <a:pt x="63" y="31"/>
                    </a:lnTo>
                    <a:lnTo>
                      <a:pt x="55" y="42"/>
                    </a:lnTo>
                    <a:lnTo>
                      <a:pt x="48" y="52"/>
                    </a:lnTo>
                    <a:lnTo>
                      <a:pt x="47" y="36"/>
                    </a:lnTo>
                    <a:lnTo>
                      <a:pt x="34" y="30"/>
                    </a:lnTo>
                    <a:lnTo>
                      <a:pt x="22" y="25"/>
                    </a:lnTo>
                    <a:lnTo>
                      <a:pt x="7" y="23"/>
                    </a:lnTo>
                    <a:lnTo>
                      <a:pt x="5" y="3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0" name="Freeform 82"/>
              <p:cNvSpPr>
                <a:spLocks/>
              </p:cNvSpPr>
              <p:nvPr/>
            </p:nvSpPr>
            <p:spPr bwMode="ltGray">
              <a:xfrm>
                <a:off x="2595" y="2365"/>
                <a:ext cx="24" cy="50"/>
              </a:xfrm>
              <a:custGeom>
                <a:avLst/>
                <a:gdLst>
                  <a:gd name="T0" fmla="*/ 2 w 29"/>
                  <a:gd name="T1" fmla="*/ 3 h 59"/>
                  <a:gd name="T2" fmla="*/ 5 w 29"/>
                  <a:gd name="T3" fmla="*/ 5 h 59"/>
                  <a:gd name="T4" fmla="*/ 7 w 29"/>
                  <a:gd name="T5" fmla="*/ 8 h 59"/>
                  <a:gd name="T6" fmla="*/ 10 w 29"/>
                  <a:gd name="T7" fmla="*/ 14 h 59"/>
                  <a:gd name="T8" fmla="*/ 12 w 29"/>
                  <a:gd name="T9" fmla="*/ 19 h 59"/>
                  <a:gd name="T10" fmla="*/ 8 w 29"/>
                  <a:gd name="T11" fmla="*/ 25 h 59"/>
                  <a:gd name="T12" fmla="*/ 4 w 29"/>
                  <a:gd name="T13" fmla="*/ 26 h 59"/>
                  <a:gd name="T14" fmla="*/ 1 w 29"/>
                  <a:gd name="T15" fmla="*/ 17 h 59"/>
                  <a:gd name="T16" fmla="*/ 0 w 29"/>
                  <a:gd name="T17" fmla="*/ 11 h 59"/>
                  <a:gd name="T18" fmla="*/ 1 w 29"/>
                  <a:gd name="T19" fmla="*/ 11 h 59"/>
                  <a:gd name="T20" fmla="*/ 2 w 29"/>
                  <a:gd name="T21" fmla="*/ 7 h 59"/>
                  <a:gd name="T22" fmla="*/ 2 w 29"/>
                  <a:gd name="T23" fmla="*/ 3 h 59"/>
                  <a:gd name="T24" fmla="*/ 2 w 29"/>
                  <a:gd name="T25" fmla="*/ 3 h 59"/>
                  <a:gd name="T26" fmla="*/ 1 w 29"/>
                  <a:gd name="T27" fmla="*/ 0 h 59"/>
                  <a:gd name="T28" fmla="*/ 2 w 29"/>
                  <a:gd name="T29" fmla="*/ 3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"/>
                  <a:gd name="T46" fmla="*/ 0 h 59"/>
                  <a:gd name="T47" fmla="*/ 29 w 29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" h="59">
                    <a:moveTo>
                      <a:pt x="6" y="3"/>
                    </a:moveTo>
                    <a:lnTo>
                      <a:pt x="12" y="11"/>
                    </a:lnTo>
                    <a:lnTo>
                      <a:pt x="18" y="19"/>
                    </a:lnTo>
                    <a:lnTo>
                      <a:pt x="24" y="31"/>
                    </a:lnTo>
                    <a:lnTo>
                      <a:pt x="29" y="43"/>
                    </a:lnTo>
                    <a:lnTo>
                      <a:pt x="22" y="55"/>
                    </a:lnTo>
                    <a:lnTo>
                      <a:pt x="10" y="59"/>
                    </a:lnTo>
                    <a:lnTo>
                      <a:pt x="1" y="39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3" y="1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1" name="Freeform 83"/>
              <p:cNvSpPr>
                <a:spLocks/>
              </p:cNvSpPr>
              <p:nvPr/>
            </p:nvSpPr>
            <p:spPr bwMode="ltGray">
              <a:xfrm>
                <a:off x="2024" y="2507"/>
                <a:ext cx="21" cy="22"/>
              </a:xfrm>
              <a:custGeom>
                <a:avLst/>
                <a:gdLst>
                  <a:gd name="T0" fmla="*/ 3 w 27"/>
                  <a:gd name="T1" fmla="*/ 4 h 25"/>
                  <a:gd name="T2" fmla="*/ 2 w 27"/>
                  <a:gd name="T3" fmla="*/ 8 h 25"/>
                  <a:gd name="T4" fmla="*/ 0 w 27"/>
                  <a:gd name="T5" fmla="*/ 13 h 25"/>
                  <a:gd name="T6" fmla="*/ 2 w 27"/>
                  <a:gd name="T7" fmla="*/ 13 h 25"/>
                  <a:gd name="T8" fmla="*/ 2 w 27"/>
                  <a:gd name="T9" fmla="*/ 13 h 25"/>
                  <a:gd name="T10" fmla="*/ 4 w 27"/>
                  <a:gd name="T11" fmla="*/ 12 h 25"/>
                  <a:gd name="T12" fmla="*/ 4 w 27"/>
                  <a:gd name="T13" fmla="*/ 10 h 25"/>
                  <a:gd name="T14" fmla="*/ 6 w 27"/>
                  <a:gd name="T15" fmla="*/ 11 h 25"/>
                  <a:gd name="T16" fmla="*/ 7 w 27"/>
                  <a:gd name="T17" fmla="*/ 10 h 25"/>
                  <a:gd name="T18" fmla="*/ 6 w 27"/>
                  <a:gd name="T19" fmla="*/ 0 h 25"/>
                  <a:gd name="T20" fmla="*/ 4 w 27"/>
                  <a:gd name="T21" fmla="*/ 4 h 25"/>
                  <a:gd name="T22" fmla="*/ 3 w 27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25"/>
                  <a:gd name="T38" fmla="*/ 27 w 27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25">
                    <a:moveTo>
                      <a:pt x="10" y="4"/>
                    </a:moveTo>
                    <a:lnTo>
                      <a:pt x="4" y="15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14" y="24"/>
                    </a:lnTo>
                    <a:lnTo>
                      <a:pt x="15" y="19"/>
                    </a:lnTo>
                    <a:lnTo>
                      <a:pt x="22" y="20"/>
                    </a:lnTo>
                    <a:lnTo>
                      <a:pt x="27" y="19"/>
                    </a:lnTo>
                    <a:lnTo>
                      <a:pt x="22" y="0"/>
                    </a:lnTo>
                    <a:lnTo>
                      <a:pt x="14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2" name="Freeform 84"/>
              <p:cNvSpPr>
                <a:spLocks/>
              </p:cNvSpPr>
              <p:nvPr/>
            </p:nvSpPr>
            <p:spPr bwMode="ltGray">
              <a:xfrm>
                <a:off x="2528" y="2470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0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3" name="Freeform 85"/>
              <p:cNvSpPr>
                <a:spLocks/>
              </p:cNvSpPr>
              <p:nvPr/>
            </p:nvSpPr>
            <p:spPr bwMode="ltGray">
              <a:xfrm>
                <a:off x="2530" y="2498"/>
                <a:ext cx="2" cy="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32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4" name="Freeform 86"/>
              <p:cNvSpPr>
                <a:spLocks/>
              </p:cNvSpPr>
              <p:nvPr/>
            </p:nvSpPr>
            <p:spPr bwMode="ltGray">
              <a:xfrm>
                <a:off x="2528" y="2491"/>
                <a:ext cx="2" cy="2"/>
              </a:xfrm>
              <a:custGeom>
                <a:avLst/>
                <a:gdLst>
                  <a:gd name="T0" fmla="*/ 32 w 1"/>
                  <a:gd name="T1" fmla="*/ 0 h 2"/>
                  <a:gd name="T2" fmla="*/ 32 w 1"/>
                  <a:gd name="T3" fmla="*/ 2 h 2"/>
                  <a:gd name="T4" fmla="*/ 0 w 1"/>
                  <a:gd name="T5" fmla="*/ 1 h 2"/>
                  <a:gd name="T6" fmla="*/ 32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5" name="Freeform 87"/>
              <p:cNvSpPr>
                <a:spLocks/>
              </p:cNvSpPr>
              <p:nvPr/>
            </p:nvSpPr>
            <p:spPr bwMode="ltGray">
              <a:xfrm>
                <a:off x="2523" y="2503"/>
                <a:ext cx="2" cy="1"/>
              </a:xfrm>
              <a:custGeom>
                <a:avLst/>
                <a:gdLst>
                  <a:gd name="T0" fmla="*/ 32 w 1"/>
                  <a:gd name="T1" fmla="*/ 1 h 1"/>
                  <a:gd name="T2" fmla="*/ 0 w 1"/>
                  <a:gd name="T3" fmla="*/ 0 h 1"/>
                  <a:gd name="T4" fmla="*/ 32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6" name="Freeform 88"/>
              <p:cNvSpPr>
                <a:spLocks/>
              </p:cNvSpPr>
              <p:nvPr/>
            </p:nvSpPr>
            <p:spPr bwMode="ltGray">
              <a:xfrm>
                <a:off x="2525" y="2504"/>
                <a:ext cx="1" cy="2"/>
              </a:xfrm>
              <a:custGeom>
                <a:avLst/>
                <a:gdLst>
                  <a:gd name="T0" fmla="*/ 1 w 2"/>
                  <a:gd name="T1" fmla="*/ 32 h 1"/>
                  <a:gd name="T2" fmla="*/ 1 w 2"/>
                  <a:gd name="T3" fmla="*/ 0 h 1"/>
                  <a:gd name="T4" fmla="*/ 0 w 2"/>
                  <a:gd name="T5" fmla="*/ 32 h 1"/>
                  <a:gd name="T6" fmla="*/ 1 w 2"/>
                  <a:gd name="T7" fmla="*/ 32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7" name="Freeform 89"/>
              <p:cNvSpPr>
                <a:spLocks/>
              </p:cNvSpPr>
              <p:nvPr/>
            </p:nvSpPr>
            <p:spPr bwMode="ltGray">
              <a:xfrm>
                <a:off x="2525" y="24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8" name="Freeform 90"/>
              <p:cNvSpPr>
                <a:spLocks/>
              </p:cNvSpPr>
              <p:nvPr/>
            </p:nvSpPr>
            <p:spPr bwMode="ltGray">
              <a:xfrm>
                <a:off x="2526" y="2503"/>
                <a:ext cx="2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9" name="Freeform 91"/>
              <p:cNvSpPr>
                <a:spLocks/>
              </p:cNvSpPr>
              <p:nvPr/>
            </p:nvSpPr>
            <p:spPr bwMode="ltGray">
              <a:xfrm>
                <a:off x="2530" y="2465"/>
                <a:ext cx="2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243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0" name="Freeform 92"/>
              <p:cNvSpPr>
                <a:spLocks/>
              </p:cNvSpPr>
              <p:nvPr/>
            </p:nvSpPr>
            <p:spPr bwMode="ltGray">
              <a:xfrm>
                <a:off x="2521" y="2401"/>
                <a:ext cx="2" cy="2"/>
              </a:xfrm>
              <a:custGeom>
                <a:avLst/>
                <a:gdLst>
                  <a:gd name="T0" fmla="*/ 32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32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1" name="Freeform 93"/>
              <p:cNvSpPr>
                <a:spLocks/>
              </p:cNvSpPr>
              <p:nvPr/>
            </p:nvSpPr>
            <p:spPr bwMode="ltGray">
              <a:xfrm>
                <a:off x="2526" y="2470"/>
                <a:ext cx="2" cy="0"/>
              </a:xfrm>
              <a:custGeom>
                <a:avLst/>
                <a:gdLst>
                  <a:gd name="T0" fmla="*/ 32 w 1"/>
                  <a:gd name="T1" fmla="*/ 0 h 3"/>
                  <a:gd name="T2" fmla="*/ 32 w 1"/>
                  <a:gd name="T3" fmla="*/ 0 h 3"/>
                  <a:gd name="T4" fmla="*/ 0 w 1"/>
                  <a:gd name="T5" fmla="*/ 0 h 3"/>
                  <a:gd name="T6" fmla="*/ 32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0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1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2" name="Freeform 94"/>
              <p:cNvSpPr>
                <a:spLocks/>
              </p:cNvSpPr>
              <p:nvPr/>
            </p:nvSpPr>
            <p:spPr bwMode="ltGray">
              <a:xfrm>
                <a:off x="2530" y="24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3" name="Freeform 95"/>
              <p:cNvSpPr>
                <a:spLocks/>
              </p:cNvSpPr>
              <p:nvPr/>
            </p:nvSpPr>
            <p:spPr bwMode="ltGray">
              <a:xfrm>
                <a:off x="2526" y="2419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32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4" name="Freeform 96"/>
              <p:cNvSpPr>
                <a:spLocks/>
              </p:cNvSpPr>
              <p:nvPr/>
            </p:nvSpPr>
            <p:spPr bwMode="ltGray">
              <a:xfrm>
                <a:off x="2521" y="240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5" name="Freeform 97"/>
              <p:cNvSpPr>
                <a:spLocks/>
              </p:cNvSpPr>
              <p:nvPr/>
            </p:nvSpPr>
            <p:spPr bwMode="ltGray">
              <a:xfrm>
                <a:off x="2519" y="2456"/>
                <a:ext cx="2" cy="2"/>
              </a:xfrm>
              <a:custGeom>
                <a:avLst/>
                <a:gdLst>
                  <a:gd name="T0" fmla="*/ 32 w 1"/>
                  <a:gd name="T1" fmla="*/ 32 h 1"/>
                  <a:gd name="T2" fmla="*/ 0 w 1"/>
                  <a:gd name="T3" fmla="*/ 0 h 1"/>
                  <a:gd name="T4" fmla="*/ 32 w 1"/>
                  <a:gd name="T5" fmla="*/ 32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6" name="Freeform 98"/>
              <p:cNvSpPr>
                <a:spLocks/>
              </p:cNvSpPr>
              <p:nvPr/>
            </p:nvSpPr>
            <p:spPr bwMode="ltGray">
              <a:xfrm>
                <a:off x="2519" y="2399"/>
                <a:ext cx="2" cy="2"/>
              </a:xfrm>
              <a:custGeom>
                <a:avLst/>
                <a:gdLst>
                  <a:gd name="T0" fmla="*/ 2 w 2"/>
                  <a:gd name="T1" fmla="*/ 32 h 1"/>
                  <a:gd name="T2" fmla="*/ 2 w 2"/>
                  <a:gd name="T3" fmla="*/ 0 h 1"/>
                  <a:gd name="T4" fmla="*/ 0 w 2"/>
                  <a:gd name="T5" fmla="*/ 32 h 1"/>
                  <a:gd name="T6" fmla="*/ 2 w 2"/>
                  <a:gd name="T7" fmla="*/ 32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7" name="Freeform 99"/>
              <p:cNvSpPr>
                <a:spLocks/>
              </p:cNvSpPr>
              <p:nvPr/>
            </p:nvSpPr>
            <p:spPr bwMode="ltGray">
              <a:xfrm>
                <a:off x="2526" y="2454"/>
                <a:ext cx="2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8" name="Freeform 100"/>
              <p:cNvSpPr>
                <a:spLocks/>
              </p:cNvSpPr>
              <p:nvPr/>
            </p:nvSpPr>
            <p:spPr bwMode="ltGray">
              <a:xfrm>
                <a:off x="2528" y="2486"/>
                <a:ext cx="2" cy="3"/>
              </a:xfrm>
              <a:custGeom>
                <a:avLst/>
                <a:gdLst>
                  <a:gd name="T0" fmla="*/ 32 w 1"/>
                  <a:gd name="T1" fmla="*/ 0 h 3"/>
                  <a:gd name="T2" fmla="*/ 0 w 1"/>
                  <a:gd name="T3" fmla="*/ 0 h 3"/>
                  <a:gd name="T4" fmla="*/ 32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9" name="Freeform 101"/>
              <p:cNvSpPr>
                <a:spLocks/>
              </p:cNvSpPr>
              <p:nvPr/>
            </p:nvSpPr>
            <p:spPr bwMode="ltGray">
              <a:xfrm>
                <a:off x="2521" y="2403"/>
                <a:ext cx="2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32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0" name="Freeform 102"/>
              <p:cNvSpPr>
                <a:spLocks/>
              </p:cNvSpPr>
              <p:nvPr/>
            </p:nvSpPr>
            <p:spPr bwMode="ltGray">
              <a:xfrm>
                <a:off x="2526" y="2461"/>
                <a:ext cx="2" cy="1"/>
              </a:xfrm>
              <a:custGeom>
                <a:avLst/>
                <a:gdLst>
                  <a:gd name="T0" fmla="*/ 32 w 1"/>
                  <a:gd name="T1" fmla="*/ 0 h 1"/>
                  <a:gd name="T2" fmla="*/ 32 w 1"/>
                  <a:gd name="T3" fmla="*/ 1 h 1"/>
                  <a:gd name="T4" fmla="*/ 0 w 1"/>
                  <a:gd name="T5" fmla="*/ 0 h 1"/>
                  <a:gd name="T6" fmla="*/ 32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1" name="Freeform 103"/>
              <p:cNvSpPr>
                <a:spLocks/>
              </p:cNvSpPr>
              <p:nvPr/>
            </p:nvSpPr>
            <p:spPr bwMode="ltGray">
              <a:xfrm>
                <a:off x="2526" y="2433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2" name="Freeform 104"/>
              <p:cNvSpPr>
                <a:spLocks/>
              </p:cNvSpPr>
              <p:nvPr/>
            </p:nvSpPr>
            <p:spPr bwMode="ltGray">
              <a:xfrm>
                <a:off x="2322" y="2555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3" name="Freeform 105"/>
              <p:cNvSpPr>
                <a:spLocks/>
              </p:cNvSpPr>
              <p:nvPr/>
            </p:nvSpPr>
            <p:spPr bwMode="ltGray">
              <a:xfrm>
                <a:off x="2218" y="2617"/>
                <a:ext cx="2" cy="3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0 w 3"/>
                  <a:gd name="T5" fmla="*/ 243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4" name="Freeform 106"/>
              <p:cNvSpPr>
                <a:spLocks/>
              </p:cNvSpPr>
              <p:nvPr/>
            </p:nvSpPr>
            <p:spPr bwMode="ltGray">
              <a:xfrm>
                <a:off x="2251" y="2148"/>
                <a:ext cx="1" cy="3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1 w 2"/>
                  <a:gd name="T5" fmla="*/ 2 h 4"/>
                  <a:gd name="T6" fmla="*/ 0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5" name="Freeform 107"/>
              <p:cNvSpPr>
                <a:spLocks/>
              </p:cNvSpPr>
              <p:nvPr/>
            </p:nvSpPr>
            <p:spPr bwMode="ltGray">
              <a:xfrm>
                <a:off x="1849" y="2182"/>
                <a:ext cx="117" cy="212"/>
              </a:xfrm>
              <a:custGeom>
                <a:avLst/>
                <a:gdLst>
                  <a:gd name="T0" fmla="*/ 59 w 138"/>
                  <a:gd name="T1" fmla="*/ 32 h 241"/>
                  <a:gd name="T2" fmla="*/ 53 w 138"/>
                  <a:gd name="T3" fmla="*/ 28 h 241"/>
                  <a:gd name="T4" fmla="*/ 47 w 138"/>
                  <a:gd name="T5" fmla="*/ 23 h 241"/>
                  <a:gd name="T6" fmla="*/ 42 w 138"/>
                  <a:gd name="T7" fmla="*/ 20 h 241"/>
                  <a:gd name="T8" fmla="*/ 36 w 138"/>
                  <a:gd name="T9" fmla="*/ 16 h 241"/>
                  <a:gd name="T10" fmla="*/ 31 w 138"/>
                  <a:gd name="T11" fmla="*/ 12 h 241"/>
                  <a:gd name="T12" fmla="*/ 25 w 138"/>
                  <a:gd name="T13" fmla="*/ 8 h 241"/>
                  <a:gd name="T14" fmla="*/ 19 w 138"/>
                  <a:gd name="T15" fmla="*/ 4 h 241"/>
                  <a:gd name="T16" fmla="*/ 13 w 138"/>
                  <a:gd name="T17" fmla="*/ 0 h 241"/>
                  <a:gd name="T18" fmla="*/ 7 w 138"/>
                  <a:gd name="T19" fmla="*/ 4 h 241"/>
                  <a:gd name="T20" fmla="*/ 8 w 138"/>
                  <a:gd name="T21" fmla="*/ 10 h 241"/>
                  <a:gd name="T22" fmla="*/ 8 w 138"/>
                  <a:gd name="T23" fmla="*/ 16 h 241"/>
                  <a:gd name="T24" fmla="*/ 13 w 138"/>
                  <a:gd name="T25" fmla="*/ 25 h 241"/>
                  <a:gd name="T26" fmla="*/ 12 w 138"/>
                  <a:gd name="T27" fmla="*/ 29 h 241"/>
                  <a:gd name="T28" fmla="*/ 12 w 138"/>
                  <a:gd name="T29" fmla="*/ 34 h 241"/>
                  <a:gd name="T30" fmla="*/ 11 w 138"/>
                  <a:gd name="T31" fmla="*/ 41 h 241"/>
                  <a:gd name="T32" fmla="*/ 11 w 138"/>
                  <a:gd name="T33" fmla="*/ 47 h 241"/>
                  <a:gd name="T34" fmla="*/ 10 w 138"/>
                  <a:gd name="T35" fmla="*/ 53 h 241"/>
                  <a:gd name="T36" fmla="*/ 8 w 138"/>
                  <a:gd name="T37" fmla="*/ 57 h 241"/>
                  <a:gd name="T38" fmla="*/ 5 w 138"/>
                  <a:gd name="T39" fmla="*/ 62 h 241"/>
                  <a:gd name="T40" fmla="*/ 3 w 138"/>
                  <a:gd name="T41" fmla="*/ 67 h 241"/>
                  <a:gd name="T42" fmla="*/ 0 w 138"/>
                  <a:gd name="T43" fmla="*/ 71 h 241"/>
                  <a:gd name="T44" fmla="*/ 1 w 138"/>
                  <a:gd name="T45" fmla="*/ 77 h 241"/>
                  <a:gd name="T46" fmla="*/ 3 w 138"/>
                  <a:gd name="T47" fmla="*/ 82 h 241"/>
                  <a:gd name="T48" fmla="*/ 5 w 138"/>
                  <a:gd name="T49" fmla="*/ 82 h 241"/>
                  <a:gd name="T50" fmla="*/ 8 w 138"/>
                  <a:gd name="T51" fmla="*/ 90 h 241"/>
                  <a:gd name="T52" fmla="*/ 8 w 138"/>
                  <a:gd name="T53" fmla="*/ 99 h 241"/>
                  <a:gd name="T54" fmla="*/ 13 w 138"/>
                  <a:gd name="T55" fmla="*/ 106 h 241"/>
                  <a:gd name="T56" fmla="*/ 6 w 138"/>
                  <a:gd name="T57" fmla="*/ 106 h 241"/>
                  <a:gd name="T58" fmla="*/ 3 w 138"/>
                  <a:gd name="T59" fmla="*/ 109 h 241"/>
                  <a:gd name="T60" fmla="*/ 8 w 138"/>
                  <a:gd name="T61" fmla="*/ 117 h 241"/>
                  <a:gd name="T62" fmla="*/ 12 w 138"/>
                  <a:gd name="T63" fmla="*/ 127 h 241"/>
                  <a:gd name="T64" fmla="*/ 16 w 138"/>
                  <a:gd name="T65" fmla="*/ 125 h 241"/>
                  <a:gd name="T66" fmla="*/ 19 w 138"/>
                  <a:gd name="T67" fmla="*/ 126 h 241"/>
                  <a:gd name="T68" fmla="*/ 22 w 138"/>
                  <a:gd name="T69" fmla="*/ 125 h 241"/>
                  <a:gd name="T70" fmla="*/ 30 w 138"/>
                  <a:gd name="T71" fmla="*/ 123 h 241"/>
                  <a:gd name="T72" fmla="*/ 32 w 138"/>
                  <a:gd name="T73" fmla="*/ 119 h 241"/>
                  <a:gd name="T74" fmla="*/ 31 w 138"/>
                  <a:gd name="T75" fmla="*/ 116 h 241"/>
                  <a:gd name="T76" fmla="*/ 40 w 138"/>
                  <a:gd name="T77" fmla="*/ 114 h 241"/>
                  <a:gd name="T78" fmla="*/ 45 w 138"/>
                  <a:gd name="T79" fmla="*/ 107 h 241"/>
                  <a:gd name="T80" fmla="*/ 49 w 138"/>
                  <a:gd name="T81" fmla="*/ 102 h 241"/>
                  <a:gd name="T82" fmla="*/ 54 w 138"/>
                  <a:gd name="T83" fmla="*/ 99 h 241"/>
                  <a:gd name="T84" fmla="*/ 53 w 138"/>
                  <a:gd name="T85" fmla="*/ 95 h 241"/>
                  <a:gd name="T86" fmla="*/ 53 w 138"/>
                  <a:gd name="T87" fmla="*/ 92 h 241"/>
                  <a:gd name="T88" fmla="*/ 50 w 138"/>
                  <a:gd name="T89" fmla="*/ 86 h 241"/>
                  <a:gd name="T90" fmla="*/ 47 w 138"/>
                  <a:gd name="T91" fmla="*/ 86 h 241"/>
                  <a:gd name="T92" fmla="*/ 50 w 138"/>
                  <a:gd name="T93" fmla="*/ 79 h 241"/>
                  <a:gd name="T94" fmla="*/ 50 w 138"/>
                  <a:gd name="T95" fmla="*/ 76 h 241"/>
                  <a:gd name="T96" fmla="*/ 52 w 138"/>
                  <a:gd name="T97" fmla="*/ 73 h 241"/>
                  <a:gd name="T98" fmla="*/ 52 w 138"/>
                  <a:gd name="T99" fmla="*/ 70 h 241"/>
                  <a:gd name="T100" fmla="*/ 54 w 138"/>
                  <a:gd name="T101" fmla="*/ 64 h 241"/>
                  <a:gd name="T102" fmla="*/ 56 w 138"/>
                  <a:gd name="T103" fmla="*/ 62 h 241"/>
                  <a:gd name="T104" fmla="*/ 60 w 138"/>
                  <a:gd name="T105" fmla="*/ 62 h 241"/>
                  <a:gd name="T106" fmla="*/ 59 w 138"/>
                  <a:gd name="T107" fmla="*/ 55 h 241"/>
                  <a:gd name="T108" fmla="*/ 59 w 138"/>
                  <a:gd name="T109" fmla="*/ 48 h 241"/>
                  <a:gd name="T110" fmla="*/ 59 w 138"/>
                  <a:gd name="T111" fmla="*/ 39 h 241"/>
                  <a:gd name="T112" fmla="*/ 59 w 138"/>
                  <a:gd name="T113" fmla="*/ 32 h 2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8"/>
                  <a:gd name="T172" fmla="*/ 0 h 241"/>
                  <a:gd name="T173" fmla="*/ 138 w 138"/>
                  <a:gd name="T174" fmla="*/ 241 h 2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8" h="241">
                    <a:moveTo>
                      <a:pt x="136" y="60"/>
                    </a:moveTo>
                    <a:lnTo>
                      <a:pt x="122" y="53"/>
                    </a:lnTo>
                    <a:lnTo>
                      <a:pt x="109" y="44"/>
                    </a:lnTo>
                    <a:lnTo>
                      <a:pt x="95" y="37"/>
                    </a:lnTo>
                    <a:lnTo>
                      <a:pt x="82" y="30"/>
                    </a:lnTo>
                    <a:lnTo>
                      <a:pt x="68" y="23"/>
                    </a:lnTo>
                    <a:lnTo>
                      <a:pt x="55" y="14"/>
                    </a:lnTo>
                    <a:lnTo>
                      <a:pt x="42" y="7"/>
                    </a:lnTo>
                    <a:lnTo>
                      <a:pt x="29" y="0"/>
                    </a:lnTo>
                    <a:lnTo>
                      <a:pt x="16" y="7"/>
                    </a:lnTo>
                    <a:lnTo>
                      <a:pt x="18" y="18"/>
                    </a:lnTo>
                    <a:lnTo>
                      <a:pt x="19" y="30"/>
                    </a:lnTo>
                    <a:lnTo>
                      <a:pt x="30" y="47"/>
                    </a:lnTo>
                    <a:lnTo>
                      <a:pt x="26" y="54"/>
                    </a:lnTo>
                    <a:lnTo>
                      <a:pt x="26" y="65"/>
                    </a:lnTo>
                    <a:lnTo>
                      <a:pt x="25" y="77"/>
                    </a:lnTo>
                    <a:lnTo>
                      <a:pt x="25" y="87"/>
                    </a:lnTo>
                    <a:lnTo>
                      <a:pt x="24" y="99"/>
                    </a:lnTo>
                    <a:lnTo>
                      <a:pt x="18" y="108"/>
                    </a:lnTo>
                    <a:lnTo>
                      <a:pt x="12" y="117"/>
                    </a:lnTo>
                    <a:lnTo>
                      <a:pt x="6" y="126"/>
                    </a:lnTo>
                    <a:lnTo>
                      <a:pt x="0" y="135"/>
                    </a:lnTo>
                    <a:lnTo>
                      <a:pt x="1" y="147"/>
                    </a:lnTo>
                    <a:lnTo>
                      <a:pt x="7" y="157"/>
                    </a:lnTo>
                    <a:lnTo>
                      <a:pt x="12" y="157"/>
                    </a:lnTo>
                    <a:lnTo>
                      <a:pt x="18" y="171"/>
                    </a:lnTo>
                    <a:lnTo>
                      <a:pt x="20" y="188"/>
                    </a:lnTo>
                    <a:lnTo>
                      <a:pt x="29" y="204"/>
                    </a:lnTo>
                    <a:lnTo>
                      <a:pt x="13" y="204"/>
                    </a:lnTo>
                    <a:lnTo>
                      <a:pt x="7" y="207"/>
                    </a:lnTo>
                    <a:lnTo>
                      <a:pt x="18" y="222"/>
                    </a:lnTo>
                    <a:lnTo>
                      <a:pt x="26" y="241"/>
                    </a:lnTo>
                    <a:lnTo>
                      <a:pt x="38" y="237"/>
                    </a:lnTo>
                    <a:lnTo>
                      <a:pt x="42" y="239"/>
                    </a:lnTo>
                    <a:lnTo>
                      <a:pt x="49" y="237"/>
                    </a:lnTo>
                    <a:lnTo>
                      <a:pt x="67" y="234"/>
                    </a:lnTo>
                    <a:lnTo>
                      <a:pt x="74" y="225"/>
                    </a:lnTo>
                    <a:lnTo>
                      <a:pt x="72" y="221"/>
                    </a:lnTo>
                    <a:lnTo>
                      <a:pt x="91" y="217"/>
                    </a:lnTo>
                    <a:lnTo>
                      <a:pt x="101" y="205"/>
                    </a:lnTo>
                    <a:lnTo>
                      <a:pt x="112" y="193"/>
                    </a:lnTo>
                    <a:lnTo>
                      <a:pt x="124" y="189"/>
                    </a:lnTo>
                    <a:lnTo>
                      <a:pt x="122" y="181"/>
                    </a:lnTo>
                    <a:lnTo>
                      <a:pt x="120" y="174"/>
                    </a:lnTo>
                    <a:lnTo>
                      <a:pt x="115" y="162"/>
                    </a:lnTo>
                    <a:lnTo>
                      <a:pt x="109" y="162"/>
                    </a:lnTo>
                    <a:lnTo>
                      <a:pt x="115" y="150"/>
                    </a:lnTo>
                    <a:lnTo>
                      <a:pt x="115" y="143"/>
                    </a:lnTo>
                    <a:lnTo>
                      <a:pt x="118" y="139"/>
                    </a:lnTo>
                    <a:lnTo>
                      <a:pt x="118" y="133"/>
                    </a:lnTo>
                    <a:lnTo>
                      <a:pt x="124" y="122"/>
                    </a:lnTo>
                    <a:lnTo>
                      <a:pt x="128" y="117"/>
                    </a:lnTo>
                    <a:lnTo>
                      <a:pt x="138" y="117"/>
                    </a:lnTo>
                    <a:lnTo>
                      <a:pt x="137" y="103"/>
                    </a:lnTo>
                    <a:lnTo>
                      <a:pt x="137" y="89"/>
                    </a:lnTo>
                    <a:lnTo>
                      <a:pt x="136" y="74"/>
                    </a:lnTo>
                    <a:lnTo>
                      <a:pt x="136" y="6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6" name="Freeform 108"/>
              <p:cNvSpPr>
                <a:spLocks/>
              </p:cNvSpPr>
              <p:nvPr/>
            </p:nvSpPr>
            <p:spPr bwMode="ltGray">
              <a:xfrm>
                <a:off x="2167" y="2327"/>
                <a:ext cx="15" cy="21"/>
              </a:xfrm>
              <a:custGeom>
                <a:avLst/>
                <a:gdLst>
                  <a:gd name="T0" fmla="*/ 0 w 19"/>
                  <a:gd name="T1" fmla="*/ 15 h 23"/>
                  <a:gd name="T2" fmla="*/ 5 w 19"/>
                  <a:gd name="T3" fmla="*/ 15 h 23"/>
                  <a:gd name="T4" fmla="*/ 6 w 19"/>
                  <a:gd name="T5" fmla="*/ 11 h 23"/>
                  <a:gd name="T6" fmla="*/ 4 w 19"/>
                  <a:gd name="T7" fmla="*/ 0 h 23"/>
                  <a:gd name="T8" fmla="*/ 3 w 19"/>
                  <a:gd name="T9" fmla="*/ 0 h 23"/>
                  <a:gd name="T10" fmla="*/ 0 w 19"/>
                  <a:gd name="T11" fmla="*/ 15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0" y="23"/>
                    </a:moveTo>
                    <a:lnTo>
                      <a:pt x="15" y="23"/>
                    </a:lnTo>
                    <a:lnTo>
                      <a:pt x="19" y="16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7" name="Freeform 109"/>
              <p:cNvSpPr>
                <a:spLocks/>
              </p:cNvSpPr>
              <p:nvPr/>
            </p:nvSpPr>
            <p:spPr bwMode="ltGray">
              <a:xfrm>
                <a:off x="2104" y="2256"/>
                <a:ext cx="74" cy="76"/>
              </a:xfrm>
              <a:custGeom>
                <a:avLst/>
                <a:gdLst>
                  <a:gd name="T0" fmla="*/ 0 w 88"/>
                  <a:gd name="T1" fmla="*/ 35 h 86"/>
                  <a:gd name="T2" fmla="*/ 2 w 88"/>
                  <a:gd name="T3" fmla="*/ 30 h 86"/>
                  <a:gd name="T4" fmla="*/ 3 w 88"/>
                  <a:gd name="T5" fmla="*/ 18 h 86"/>
                  <a:gd name="T6" fmla="*/ 4 w 88"/>
                  <a:gd name="T7" fmla="*/ 8 h 86"/>
                  <a:gd name="T8" fmla="*/ 7 w 88"/>
                  <a:gd name="T9" fmla="*/ 4 h 86"/>
                  <a:gd name="T10" fmla="*/ 11 w 88"/>
                  <a:gd name="T11" fmla="*/ 2 h 86"/>
                  <a:gd name="T12" fmla="*/ 11 w 88"/>
                  <a:gd name="T13" fmla="*/ 0 h 86"/>
                  <a:gd name="T14" fmla="*/ 13 w 88"/>
                  <a:gd name="T15" fmla="*/ 5 h 86"/>
                  <a:gd name="T16" fmla="*/ 14 w 88"/>
                  <a:gd name="T17" fmla="*/ 11 h 86"/>
                  <a:gd name="T18" fmla="*/ 17 w 88"/>
                  <a:gd name="T19" fmla="*/ 17 h 86"/>
                  <a:gd name="T20" fmla="*/ 19 w 88"/>
                  <a:gd name="T21" fmla="*/ 24 h 86"/>
                  <a:gd name="T22" fmla="*/ 19 w 88"/>
                  <a:gd name="T23" fmla="*/ 21 h 86"/>
                  <a:gd name="T24" fmla="*/ 20 w 88"/>
                  <a:gd name="T25" fmla="*/ 23 h 86"/>
                  <a:gd name="T26" fmla="*/ 24 w 88"/>
                  <a:gd name="T27" fmla="*/ 27 h 86"/>
                  <a:gd name="T28" fmla="*/ 31 w 88"/>
                  <a:gd name="T29" fmla="*/ 34 h 86"/>
                  <a:gd name="T30" fmla="*/ 37 w 88"/>
                  <a:gd name="T31" fmla="*/ 43 h 86"/>
                  <a:gd name="T32" fmla="*/ 37 w 88"/>
                  <a:gd name="T33" fmla="*/ 44 h 86"/>
                  <a:gd name="T34" fmla="*/ 36 w 88"/>
                  <a:gd name="T35" fmla="*/ 44 h 86"/>
                  <a:gd name="T36" fmla="*/ 35 w 88"/>
                  <a:gd name="T37" fmla="*/ 44 h 86"/>
                  <a:gd name="T38" fmla="*/ 32 w 88"/>
                  <a:gd name="T39" fmla="*/ 46 h 86"/>
                  <a:gd name="T40" fmla="*/ 32 w 88"/>
                  <a:gd name="T41" fmla="*/ 44 h 86"/>
                  <a:gd name="T42" fmla="*/ 27 w 88"/>
                  <a:gd name="T43" fmla="*/ 43 h 86"/>
                  <a:gd name="T44" fmla="*/ 24 w 88"/>
                  <a:gd name="T45" fmla="*/ 37 h 86"/>
                  <a:gd name="T46" fmla="*/ 21 w 88"/>
                  <a:gd name="T47" fmla="*/ 34 h 86"/>
                  <a:gd name="T48" fmla="*/ 17 w 88"/>
                  <a:gd name="T49" fmla="*/ 33 h 86"/>
                  <a:gd name="T50" fmla="*/ 14 w 88"/>
                  <a:gd name="T51" fmla="*/ 31 h 86"/>
                  <a:gd name="T52" fmla="*/ 11 w 88"/>
                  <a:gd name="T53" fmla="*/ 33 h 86"/>
                  <a:gd name="T54" fmla="*/ 9 w 88"/>
                  <a:gd name="T55" fmla="*/ 28 h 86"/>
                  <a:gd name="T56" fmla="*/ 8 w 88"/>
                  <a:gd name="T57" fmla="*/ 35 h 86"/>
                  <a:gd name="T58" fmla="*/ 5 w 88"/>
                  <a:gd name="T59" fmla="*/ 33 h 86"/>
                  <a:gd name="T60" fmla="*/ 3 w 88"/>
                  <a:gd name="T61" fmla="*/ 36 h 86"/>
                  <a:gd name="T62" fmla="*/ 0 w 88"/>
                  <a:gd name="T63" fmla="*/ 35 h 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86"/>
                  <a:gd name="T98" fmla="*/ 88 w 88"/>
                  <a:gd name="T99" fmla="*/ 86 h 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86">
                    <a:moveTo>
                      <a:pt x="0" y="66"/>
                    </a:moveTo>
                    <a:lnTo>
                      <a:pt x="2" y="55"/>
                    </a:lnTo>
                    <a:lnTo>
                      <a:pt x="3" y="33"/>
                    </a:lnTo>
                    <a:lnTo>
                      <a:pt x="9" y="14"/>
                    </a:lnTo>
                    <a:lnTo>
                      <a:pt x="17" y="8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30" y="10"/>
                    </a:lnTo>
                    <a:lnTo>
                      <a:pt x="35" y="21"/>
                    </a:lnTo>
                    <a:lnTo>
                      <a:pt x="39" y="32"/>
                    </a:lnTo>
                    <a:lnTo>
                      <a:pt x="44" y="43"/>
                    </a:lnTo>
                    <a:lnTo>
                      <a:pt x="45" y="39"/>
                    </a:lnTo>
                    <a:lnTo>
                      <a:pt x="47" y="42"/>
                    </a:lnTo>
                    <a:lnTo>
                      <a:pt x="58" y="49"/>
                    </a:lnTo>
                    <a:lnTo>
                      <a:pt x="74" y="63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87" y="82"/>
                    </a:lnTo>
                    <a:lnTo>
                      <a:pt x="83" y="82"/>
                    </a:lnTo>
                    <a:lnTo>
                      <a:pt x="76" y="86"/>
                    </a:lnTo>
                    <a:lnTo>
                      <a:pt x="75" y="82"/>
                    </a:lnTo>
                    <a:lnTo>
                      <a:pt x="64" y="79"/>
                    </a:lnTo>
                    <a:lnTo>
                      <a:pt x="56" y="69"/>
                    </a:lnTo>
                    <a:lnTo>
                      <a:pt x="51" y="64"/>
                    </a:lnTo>
                    <a:lnTo>
                      <a:pt x="42" y="61"/>
                    </a:lnTo>
                    <a:lnTo>
                      <a:pt x="35" y="58"/>
                    </a:lnTo>
                    <a:lnTo>
                      <a:pt x="27" y="60"/>
                    </a:lnTo>
                    <a:lnTo>
                      <a:pt x="21" y="52"/>
                    </a:lnTo>
                    <a:lnTo>
                      <a:pt x="18" y="66"/>
                    </a:lnTo>
                    <a:lnTo>
                      <a:pt x="12" y="60"/>
                    </a:lnTo>
                    <a:lnTo>
                      <a:pt x="6" y="6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8" name="Freeform 110"/>
              <p:cNvSpPr>
                <a:spLocks/>
              </p:cNvSpPr>
              <p:nvPr/>
            </p:nvSpPr>
            <p:spPr bwMode="ltGray">
              <a:xfrm>
                <a:off x="2069" y="2302"/>
                <a:ext cx="168" cy="146"/>
              </a:xfrm>
              <a:custGeom>
                <a:avLst/>
                <a:gdLst>
                  <a:gd name="T0" fmla="*/ 29 w 200"/>
                  <a:gd name="T1" fmla="*/ 83 h 167"/>
                  <a:gd name="T2" fmla="*/ 22 w 200"/>
                  <a:gd name="T3" fmla="*/ 77 h 167"/>
                  <a:gd name="T4" fmla="*/ 17 w 200"/>
                  <a:gd name="T5" fmla="*/ 77 h 167"/>
                  <a:gd name="T6" fmla="*/ 15 w 200"/>
                  <a:gd name="T7" fmla="*/ 71 h 167"/>
                  <a:gd name="T8" fmla="*/ 12 w 200"/>
                  <a:gd name="T9" fmla="*/ 69 h 167"/>
                  <a:gd name="T10" fmla="*/ 9 w 200"/>
                  <a:gd name="T11" fmla="*/ 64 h 167"/>
                  <a:gd name="T12" fmla="*/ 8 w 200"/>
                  <a:gd name="T13" fmla="*/ 58 h 167"/>
                  <a:gd name="T14" fmla="*/ 3 w 200"/>
                  <a:gd name="T15" fmla="*/ 52 h 167"/>
                  <a:gd name="T16" fmla="*/ 0 w 200"/>
                  <a:gd name="T17" fmla="*/ 51 h 167"/>
                  <a:gd name="T18" fmla="*/ 3 w 200"/>
                  <a:gd name="T19" fmla="*/ 46 h 167"/>
                  <a:gd name="T20" fmla="*/ 7 w 200"/>
                  <a:gd name="T21" fmla="*/ 45 h 167"/>
                  <a:gd name="T22" fmla="*/ 7 w 200"/>
                  <a:gd name="T23" fmla="*/ 38 h 167"/>
                  <a:gd name="T24" fmla="*/ 8 w 200"/>
                  <a:gd name="T25" fmla="*/ 29 h 167"/>
                  <a:gd name="T26" fmla="*/ 11 w 200"/>
                  <a:gd name="T27" fmla="*/ 29 h 167"/>
                  <a:gd name="T28" fmla="*/ 12 w 200"/>
                  <a:gd name="T29" fmla="*/ 20 h 167"/>
                  <a:gd name="T30" fmla="*/ 17 w 200"/>
                  <a:gd name="T31" fmla="*/ 7 h 167"/>
                  <a:gd name="T32" fmla="*/ 20 w 200"/>
                  <a:gd name="T33" fmla="*/ 8 h 167"/>
                  <a:gd name="T34" fmla="*/ 23 w 200"/>
                  <a:gd name="T35" fmla="*/ 3 h 167"/>
                  <a:gd name="T36" fmla="*/ 24 w 200"/>
                  <a:gd name="T37" fmla="*/ 7 h 167"/>
                  <a:gd name="T38" fmla="*/ 27 w 200"/>
                  <a:gd name="T39" fmla="*/ 0 h 167"/>
                  <a:gd name="T40" fmla="*/ 29 w 200"/>
                  <a:gd name="T41" fmla="*/ 3 h 167"/>
                  <a:gd name="T42" fmla="*/ 33 w 200"/>
                  <a:gd name="T43" fmla="*/ 3 h 167"/>
                  <a:gd name="T44" fmla="*/ 35 w 200"/>
                  <a:gd name="T45" fmla="*/ 4 h 167"/>
                  <a:gd name="T46" fmla="*/ 39 w 200"/>
                  <a:gd name="T47" fmla="*/ 6 h 167"/>
                  <a:gd name="T48" fmla="*/ 41 w 200"/>
                  <a:gd name="T49" fmla="*/ 9 h 167"/>
                  <a:gd name="T50" fmla="*/ 45 w 200"/>
                  <a:gd name="T51" fmla="*/ 14 h 167"/>
                  <a:gd name="T52" fmla="*/ 49 w 200"/>
                  <a:gd name="T53" fmla="*/ 15 h 167"/>
                  <a:gd name="T54" fmla="*/ 50 w 200"/>
                  <a:gd name="T55" fmla="*/ 17 h 167"/>
                  <a:gd name="T56" fmla="*/ 52 w 200"/>
                  <a:gd name="T57" fmla="*/ 15 h 167"/>
                  <a:gd name="T58" fmla="*/ 48 w 200"/>
                  <a:gd name="T59" fmla="*/ 27 h 167"/>
                  <a:gd name="T60" fmla="*/ 55 w 200"/>
                  <a:gd name="T61" fmla="*/ 27 h 167"/>
                  <a:gd name="T62" fmla="*/ 54 w 200"/>
                  <a:gd name="T63" fmla="*/ 31 h 167"/>
                  <a:gd name="T64" fmla="*/ 57 w 200"/>
                  <a:gd name="T65" fmla="*/ 37 h 167"/>
                  <a:gd name="T66" fmla="*/ 61 w 200"/>
                  <a:gd name="T67" fmla="*/ 43 h 167"/>
                  <a:gd name="T68" fmla="*/ 65 w 200"/>
                  <a:gd name="T69" fmla="*/ 45 h 167"/>
                  <a:gd name="T70" fmla="*/ 69 w 200"/>
                  <a:gd name="T71" fmla="*/ 46 h 167"/>
                  <a:gd name="T72" fmla="*/ 74 w 200"/>
                  <a:gd name="T73" fmla="*/ 49 h 167"/>
                  <a:gd name="T74" fmla="*/ 77 w 200"/>
                  <a:gd name="T75" fmla="*/ 51 h 167"/>
                  <a:gd name="T76" fmla="*/ 83 w 200"/>
                  <a:gd name="T77" fmla="*/ 51 h 167"/>
                  <a:gd name="T78" fmla="*/ 80 w 200"/>
                  <a:gd name="T79" fmla="*/ 57 h 167"/>
                  <a:gd name="T80" fmla="*/ 76 w 200"/>
                  <a:gd name="T81" fmla="*/ 63 h 167"/>
                  <a:gd name="T82" fmla="*/ 71 w 200"/>
                  <a:gd name="T83" fmla="*/ 68 h 167"/>
                  <a:gd name="T84" fmla="*/ 67 w 200"/>
                  <a:gd name="T85" fmla="*/ 75 h 167"/>
                  <a:gd name="T86" fmla="*/ 62 w 200"/>
                  <a:gd name="T87" fmla="*/ 76 h 167"/>
                  <a:gd name="T88" fmla="*/ 57 w 200"/>
                  <a:gd name="T89" fmla="*/ 76 h 167"/>
                  <a:gd name="T90" fmla="*/ 53 w 200"/>
                  <a:gd name="T91" fmla="*/ 80 h 167"/>
                  <a:gd name="T92" fmla="*/ 50 w 200"/>
                  <a:gd name="T93" fmla="*/ 82 h 167"/>
                  <a:gd name="T94" fmla="*/ 45 w 200"/>
                  <a:gd name="T95" fmla="*/ 81 h 167"/>
                  <a:gd name="T96" fmla="*/ 39 w 200"/>
                  <a:gd name="T97" fmla="*/ 82 h 167"/>
                  <a:gd name="T98" fmla="*/ 36 w 200"/>
                  <a:gd name="T99" fmla="*/ 86 h 167"/>
                  <a:gd name="T100" fmla="*/ 29 w 200"/>
                  <a:gd name="T101" fmla="*/ 83 h 1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0"/>
                  <a:gd name="T154" fmla="*/ 0 h 167"/>
                  <a:gd name="T155" fmla="*/ 200 w 200"/>
                  <a:gd name="T156" fmla="*/ 167 h 1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0" h="167">
                    <a:moveTo>
                      <a:pt x="68" y="164"/>
                    </a:moveTo>
                    <a:lnTo>
                      <a:pt x="52" y="152"/>
                    </a:lnTo>
                    <a:lnTo>
                      <a:pt x="40" y="150"/>
                    </a:lnTo>
                    <a:lnTo>
                      <a:pt x="36" y="138"/>
                    </a:lnTo>
                    <a:lnTo>
                      <a:pt x="28" y="135"/>
                    </a:lnTo>
                    <a:lnTo>
                      <a:pt x="23" y="125"/>
                    </a:lnTo>
                    <a:lnTo>
                      <a:pt x="18" y="114"/>
                    </a:lnTo>
                    <a:lnTo>
                      <a:pt x="5" y="102"/>
                    </a:lnTo>
                    <a:lnTo>
                      <a:pt x="0" y="99"/>
                    </a:lnTo>
                    <a:lnTo>
                      <a:pt x="5" y="92"/>
                    </a:lnTo>
                    <a:lnTo>
                      <a:pt x="15" y="90"/>
                    </a:lnTo>
                    <a:lnTo>
                      <a:pt x="16" y="74"/>
                    </a:lnTo>
                    <a:lnTo>
                      <a:pt x="18" y="57"/>
                    </a:lnTo>
                    <a:lnTo>
                      <a:pt x="26" y="56"/>
                    </a:lnTo>
                    <a:lnTo>
                      <a:pt x="28" y="39"/>
                    </a:lnTo>
                    <a:lnTo>
                      <a:pt x="42" y="14"/>
                    </a:lnTo>
                    <a:lnTo>
                      <a:pt x="48" y="15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3" y="0"/>
                    </a:lnTo>
                    <a:lnTo>
                      <a:pt x="69" y="8"/>
                    </a:lnTo>
                    <a:lnTo>
                      <a:pt x="77" y="6"/>
                    </a:lnTo>
                    <a:lnTo>
                      <a:pt x="84" y="9"/>
                    </a:lnTo>
                    <a:lnTo>
                      <a:pt x="93" y="12"/>
                    </a:lnTo>
                    <a:lnTo>
                      <a:pt x="98" y="17"/>
                    </a:lnTo>
                    <a:lnTo>
                      <a:pt x="106" y="27"/>
                    </a:lnTo>
                    <a:lnTo>
                      <a:pt x="117" y="30"/>
                    </a:lnTo>
                    <a:lnTo>
                      <a:pt x="118" y="34"/>
                    </a:lnTo>
                    <a:lnTo>
                      <a:pt x="125" y="30"/>
                    </a:lnTo>
                    <a:lnTo>
                      <a:pt x="116" y="53"/>
                    </a:lnTo>
                    <a:lnTo>
                      <a:pt x="131" y="53"/>
                    </a:lnTo>
                    <a:lnTo>
                      <a:pt x="129" y="62"/>
                    </a:lnTo>
                    <a:lnTo>
                      <a:pt x="138" y="72"/>
                    </a:lnTo>
                    <a:lnTo>
                      <a:pt x="147" y="84"/>
                    </a:lnTo>
                    <a:lnTo>
                      <a:pt x="156" y="88"/>
                    </a:lnTo>
                    <a:lnTo>
                      <a:pt x="166" y="92"/>
                    </a:lnTo>
                    <a:lnTo>
                      <a:pt x="177" y="95"/>
                    </a:lnTo>
                    <a:lnTo>
                      <a:pt x="186" y="99"/>
                    </a:lnTo>
                    <a:lnTo>
                      <a:pt x="200" y="99"/>
                    </a:lnTo>
                    <a:lnTo>
                      <a:pt x="190" y="111"/>
                    </a:lnTo>
                    <a:lnTo>
                      <a:pt x="180" y="123"/>
                    </a:lnTo>
                    <a:lnTo>
                      <a:pt x="170" y="134"/>
                    </a:lnTo>
                    <a:lnTo>
                      <a:pt x="160" y="146"/>
                    </a:lnTo>
                    <a:lnTo>
                      <a:pt x="149" y="147"/>
                    </a:lnTo>
                    <a:lnTo>
                      <a:pt x="138" y="148"/>
                    </a:lnTo>
                    <a:lnTo>
                      <a:pt x="126" y="156"/>
                    </a:lnTo>
                    <a:lnTo>
                      <a:pt x="119" y="160"/>
                    </a:lnTo>
                    <a:lnTo>
                      <a:pt x="106" y="158"/>
                    </a:lnTo>
                    <a:lnTo>
                      <a:pt x="93" y="161"/>
                    </a:lnTo>
                    <a:lnTo>
                      <a:pt x="87" y="167"/>
                    </a:lnTo>
                    <a:lnTo>
                      <a:pt x="68" y="16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9" name="Freeform 111"/>
              <p:cNvSpPr>
                <a:spLocks/>
              </p:cNvSpPr>
              <p:nvPr/>
            </p:nvSpPr>
            <p:spPr bwMode="ltGray">
              <a:xfrm>
                <a:off x="2160" y="2337"/>
                <a:ext cx="113" cy="179"/>
              </a:xfrm>
              <a:custGeom>
                <a:avLst/>
                <a:gdLst>
                  <a:gd name="T0" fmla="*/ 54 w 135"/>
                  <a:gd name="T1" fmla="*/ 14 h 205"/>
                  <a:gd name="T2" fmla="*/ 52 w 135"/>
                  <a:gd name="T3" fmla="*/ 22 h 205"/>
                  <a:gd name="T4" fmla="*/ 49 w 135"/>
                  <a:gd name="T5" fmla="*/ 31 h 205"/>
                  <a:gd name="T6" fmla="*/ 44 w 135"/>
                  <a:gd name="T7" fmla="*/ 40 h 205"/>
                  <a:gd name="T8" fmla="*/ 41 w 135"/>
                  <a:gd name="T9" fmla="*/ 50 h 205"/>
                  <a:gd name="T10" fmla="*/ 37 w 135"/>
                  <a:gd name="T11" fmla="*/ 59 h 205"/>
                  <a:gd name="T12" fmla="*/ 34 w 135"/>
                  <a:gd name="T13" fmla="*/ 63 h 205"/>
                  <a:gd name="T14" fmla="*/ 31 w 135"/>
                  <a:gd name="T15" fmla="*/ 67 h 205"/>
                  <a:gd name="T16" fmla="*/ 28 w 135"/>
                  <a:gd name="T17" fmla="*/ 72 h 205"/>
                  <a:gd name="T18" fmla="*/ 23 w 135"/>
                  <a:gd name="T19" fmla="*/ 76 h 205"/>
                  <a:gd name="T20" fmla="*/ 19 w 135"/>
                  <a:gd name="T21" fmla="*/ 81 h 205"/>
                  <a:gd name="T22" fmla="*/ 16 w 135"/>
                  <a:gd name="T23" fmla="*/ 86 h 205"/>
                  <a:gd name="T24" fmla="*/ 13 w 135"/>
                  <a:gd name="T25" fmla="*/ 90 h 205"/>
                  <a:gd name="T26" fmla="*/ 9 w 135"/>
                  <a:gd name="T27" fmla="*/ 93 h 205"/>
                  <a:gd name="T28" fmla="*/ 7 w 135"/>
                  <a:gd name="T29" fmla="*/ 100 h 205"/>
                  <a:gd name="T30" fmla="*/ 4 w 135"/>
                  <a:gd name="T31" fmla="*/ 104 h 205"/>
                  <a:gd name="T32" fmla="*/ 1 w 135"/>
                  <a:gd name="T33" fmla="*/ 99 h 205"/>
                  <a:gd name="T34" fmla="*/ 1 w 135"/>
                  <a:gd name="T35" fmla="*/ 91 h 205"/>
                  <a:gd name="T36" fmla="*/ 1 w 135"/>
                  <a:gd name="T37" fmla="*/ 85 h 205"/>
                  <a:gd name="T38" fmla="*/ 1 w 135"/>
                  <a:gd name="T39" fmla="*/ 76 h 205"/>
                  <a:gd name="T40" fmla="*/ 0 w 135"/>
                  <a:gd name="T41" fmla="*/ 70 h 205"/>
                  <a:gd name="T42" fmla="*/ 3 w 135"/>
                  <a:gd name="T43" fmla="*/ 65 h 205"/>
                  <a:gd name="T44" fmla="*/ 5 w 135"/>
                  <a:gd name="T45" fmla="*/ 61 h 205"/>
                  <a:gd name="T46" fmla="*/ 8 w 135"/>
                  <a:gd name="T47" fmla="*/ 59 h 205"/>
                  <a:gd name="T48" fmla="*/ 13 w 135"/>
                  <a:gd name="T49" fmla="*/ 55 h 205"/>
                  <a:gd name="T50" fmla="*/ 17 w 135"/>
                  <a:gd name="T51" fmla="*/ 54 h 205"/>
                  <a:gd name="T52" fmla="*/ 22 w 135"/>
                  <a:gd name="T53" fmla="*/ 54 h 205"/>
                  <a:gd name="T54" fmla="*/ 26 w 135"/>
                  <a:gd name="T55" fmla="*/ 48 h 205"/>
                  <a:gd name="T56" fmla="*/ 30 w 135"/>
                  <a:gd name="T57" fmla="*/ 42 h 205"/>
                  <a:gd name="T58" fmla="*/ 34 w 135"/>
                  <a:gd name="T59" fmla="*/ 36 h 205"/>
                  <a:gd name="T60" fmla="*/ 38 w 135"/>
                  <a:gd name="T61" fmla="*/ 30 h 205"/>
                  <a:gd name="T62" fmla="*/ 33 w 135"/>
                  <a:gd name="T63" fmla="*/ 30 h 205"/>
                  <a:gd name="T64" fmla="*/ 28 w 135"/>
                  <a:gd name="T65" fmla="*/ 28 h 205"/>
                  <a:gd name="T66" fmla="*/ 23 w 135"/>
                  <a:gd name="T67" fmla="*/ 26 h 205"/>
                  <a:gd name="T68" fmla="*/ 19 w 135"/>
                  <a:gd name="T69" fmla="*/ 24 h 205"/>
                  <a:gd name="T70" fmla="*/ 16 w 135"/>
                  <a:gd name="T71" fmla="*/ 22 h 205"/>
                  <a:gd name="T72" fmla="*/ 13 w 135"/>
                  <a:gd name="T73" fmla="*/ 16 h 205"/>
                  <a:gd name="T74" fmla="*/ 9 w 135"/>
                  <a:gd name="T75" fmla="*/ 11 h 205"/>
                  <a:gd name="T76" fmla="*/ 10 w 135"/>
                  <a:gd name="T77" fmla="*/ 7 h 205"/>
                  <a:gd name="T78" fmla="*/ 11 w 135"/>
                  <a:gd name="T79" fmla="*/ 3 h 205"/>
                  <a:gd name="T80" fmla="*/ 15 w 135"/>
                  <a:gd name="T81" fmla="*/ 7 h 205"/>
                  <a:gd name="T82" fmla="*/ 19 w 135"/>
                  <a:gd name="T83" fmla="*/ 11 h 205"/>
                  <a:gd name="T84" fmla="*/ 25 w 135"/>
                  <a:gd name="T85" fmla="*/ 8 h 205"/>
                  <a:gd name="T86" fmla="*/ 30 w 135"/>
                  <a:gd name="T87" fmla="*/ 9 h 205"/>
                  <a:gd name="T88" fmla="*/ 36 w 135"/>
                  <a:gd name="T89" fmla="*/ 6 h 205"/>
                  <a:gd name="T90" fmla="*/ 44 w 135"/>
                  <a:gd name="T91" fmla="*/ 3 h 205"/>
                  <a:gd name="T92" fmla="*/ 50 w 135"/>
                  <a:gd name="T93" fmla="*/ 3 h 205"/>
                  <a:gd name="T94" fmla="*/ 54 w 135"/>
                  <a:gd name="T95" fmla="*/ 0 h 205"/>
                  <a:gd name="T96" fmla="*/ 56 w 135"/>
                  <a:gd name="T97" fmla="*/ 3 h 205"/>
                  <a:gd name="T98" fmla="*/ 54 w 135"/>
                  <a:gd name="T99" fmla="*/ 11 h 205"/>
                  <a:gd name="T100" fmla="*/ 56 w 135"/>
                  <a:gd name="T101" fmla="*/ 11 h 205"/>
                  <a:gd name="T102" fmla="*/ 54 w 135"/>
                  <a:gd name="T103" fmla="*/ 14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5"/>
                  <a:gd name="T157" fmla="*/ 0 h 205"/>
                  <a:gd name="T158" fmla="*/ 135 w 135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5" h="205">
                    <a:moveTo>
                      <a:pt x="130" y="28"/>
                    </a:moveTo>
                    <a:lnTo>
                      <a:pt x="126" y="44"/>
                    </a:lnTo>
                    <a:lnTo>
                      <a:pt x="118" y="62"/>
                    </a:lnTo>
                    <a:lnTo>
                      <a:pt x="108" y="80"/>
                    </a:lnTo>
                    <a:lnTo>
                      <a:pt x="100" y="98"/>
                    </a:lnTo>
                    <a:lnTo>
                      <a:pt x="90" y="116"/>
                    </a:lnTo>
                    <a:lnTo>
                      <a:pt x="82" y="125"/>
                    </a:lnTo>
                    <a:lnTo>
                      <a:pt x="75" y="133"/>
                    </a:lnTo>
                    <a:lnTo>
                      <a:pt x="66" y="142"/>
                    </a:lnTo>
                    <a:lnTo>
                      <a:pt x="58" y="150"/>
                    </a:lnTo>
                    <a:lnTo>
                      <a:pt x="49" y="160"/>
                    </a:lnTo>
                    <a:lnTo>
                      <a:pt x="40" y="168"/>
                    </a:lnTo>
                    <a:lnTo>
                      <a:pt x="30" y="178"/>
                    </a:lnTo>
                    <a:lnTo>
                      <a:pt x="21" y="186"/>
                    </a:lnTo>
                    <a:lnTo>
                      <a:pt x="15" y="196"/>
                    </a:lnTo>
                    <a:lnTo>
                      <a:pt x="9" y="205"/>
                    </a:lnTo>
                    <a:lnTo>
                      <a:pt x="1" y="193"/>
                    </a:lnTo>
                    <a:lnTo>
                      <a:pt x="1" y="179"/>
                    </a:lnTo>
                    <a:lnTo>
                      <a:pt x="1" y="166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6" y="128"/>
                    </a:lnTo>
                    <a:lnTo>
                      <a:pt x="12" y="120"/>
                    </a:lnTo>
                    <a:lnTo>
                      <a:pt x="19" y="116"/>
                    </a:lnTo>
                    <a:lnTo>
                      <a:pt x="31" y="108"/>
                    </a:lnTo>
                    <a:lnTo>
                      <a:pt x="42" y="107"/>
                    </a:lnTo>
                    <a:lnTo>
                      <a:pt x="53" y="106"/>
                    </a:lnTo>
                    <a:lnTo>
                      <a:pt x="63" y="94"/>
                    </a:lnTo>
                    <a:lnTo>
                      <a:pt x="73" y="83"/>
                    </a:lnTo>
                    <a:lnTo>
                      <a:pt x="83" y="71"/>
                    </a:lnTo>
                    <a:lnTo>
                      <a:pt x="93" y="59"/>
                    </a:lnTo>
                    <a:lnTo>
                      <a:pt x="79" y="59"/>
                    </a:lnTo>
                    <a:lnTo>
                      <a:pt x="70" y="55"/>
                    </a:lnTo>
                    <a:lnTo>
                      <a:pt x="59" y="52"/>
                    </a:lnTo>
                    <a:lnTo>
                      <a:pt x="49" y="48"/>
                    </a:lnTo>
                    <a:lnTo>
                      <a:pt x="40" y="44"/>
                    </a:lnTo>
                    <a:lnTo>
                      <a:pt x="31" y="32"/>
                    </a:lnTo>
                    <a:lnTo>
                      <a:pt x="22" y="22"/>
                    </a:lnTo>
                    <a:lnTo>
                      <a:pt x="24" y="13"/>
                    </a:lnTo>
                    <a:lnTo>
                      <a:pt x="28" y="6"/>
                    </a:lnTo>
                    <a:lnTo>
                      <a:pt x="36" y="14"/>
                    </a:lnTo>
                    <a:lnTo>
                      <a:pt x="45" y="22"/>
                    </a:lnTo>
                    <a:lnTo>
                      <a:pt x="61" y="16"/>
                    </a:lnTo>
                    <a:lnTo>
                      <a:pt x="73" y="17"/>
                    </a:lnTo>
                    <a:lnTo>
                      <a:pt x="87" y="12"/>
                    </a:lnTo>
                    <a:lnTo>
                      <a:pt x="105" y="7"/>
                    </a:lnTo>
                    <a:lnTo>
                      <a:pt x="123" y="4"/>
                    </a:lnTo>
                    <a:lnTo>
                      <a:pt x="130" y="0"/>
                    </a:lnTo>
                    <a:lnTo>
                      <a:pt x="135" y="4"/>
                    </a:lnTo>
                    <a:lnTo>
                      <a:pt x="133" y="22"/>
                    </a:lnTo>
                    <a:lnTo>
                      <a:pt x="135" y="23"/>
                    </a:lnTo>
                    <a:lnTo>
                      <a:pt x="130" y="2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0" name="Freeform 112"/>
              <p:cNvSpPr>
                <a:spLocks/>
              </p:cNvSpPr>
              <p:nvPr/>
            </p:nvSpPr>
            <p:spPr bwMode="ltGray">
              <a:xfrm>
                <a:off x="1943" y="2188"/>
                <a:ext cx="183" cy="260"/>
              </a:xfrm>
              <a:custGeom>
                <a:avLst/>
                <a:gdLst>
                  <a:gd name="T0" fmla="*/ 11 w 219"/>
                  <a:gd name="T1" fmla="*/ 25 h 297"/>
                  <a:gd name="T2" fmla="*/ 16 w 219"/>
                  <a:gd name="T3" fmla="*/ 17 h 297"/>
                  <a:gd name="T4" fmla="*/ 19 w 219"/>
                  <a:gd name="T5" fmla="*/ 10 h 297"/>
                  <a:gd name="T6" fmla="*/ 28 w 219"/>
                  <a:gd name="T7" fmla="*/ 10 h 297"/>
                  <a:gd name="T8" fmla="*/ 36 w 219"/>
                  <a:gd name="T9" fmla="*/ 10 h 297"/>
                  <a:gd name="T10" fmla="*/ 44 w 219"/>
                  <a:gd name="T11" fmla="*/ 10 h 297"/>
                  <a:gd name="T12" fmla="*/ 48 w 219"/>
                  <a:gd name="T13" fmla="*/ 8 h 297"/>
                  <a:gd name="T14" fmla="*/ 57 w 219"/>
                  <a:gd name="T15" fmla="*/ 10 h 297"/>
                  <a:gd name="T16" fmla="*/ 64 w 219"/>
                  <a:gd name="T17" fmla="*/ 8 h 297"/>
                  <a:gd name="T18" fmla="*/ 69 w 219"/>
                  <a:gd name="T19" fmla="*/ 4 h 297"/>
                  <a:gd name="T20" fmla="*/ 73 w 219"/>
                  <a:gd name="T21" fmla="*/ 0 h 297"/>
                  <a:gd name="T22" fmla="*/ 79 w 219"/>
                  <a:gd name="T23" fmla="*/ 10 h 297"/>
                  <a:gd name="T24" fmla="*/ 83 w 219"/>
                  <a:gd name="T25" fmla="*/ 25 h 297"/>
                  <a:gd name="T26" fmla="*/ 89 w 219"/>
                  <a:gd name="T27" fmla="*/ 40 h 297"/>
                  <a:gd name="T28" fmla="*/ 83 w 219"/>
                  <a:gd name="T29" fmla="*/ 47 h 297"/>
                  <a:gd name="T30" fmla="*/ 79 w 219"/>
                  <a:gd name="T31" fmla="*/ 68 h 297"/>
                  <a:gd name="T32" fmla="*/ 73 w 219"/>
                  <a:gd name="T33" fmla="*/ 88 h 297"/>
                  <a:gd name="T34" fmla="*/ 69 w 219"/>
                  <a:gd name="T35" fmla="*/ 96 h 297"/>
                  <a:gd name="T36" fmla="*/ 68 w 219"/>
                  <a:gd name="T37" fmla="*/ 114 h 297"/>
                  <a:gd name="T38" fmla="*/ 62 w 219"/>
                  <a:gd name="T39" fmla="*/ 117 h 297"/>
                  <a:gd name="T40" fmla="*/ 69 w 219"/>
                  <a:gd name="T41" fmla="*/ 126 h 297"/>
                  <a:gd name="T42" fmla="*/ 73 w 219"/>
                  <a:gd name="T43" fmla="*/ 137 h 297"/>
                  <a:gd name="T44" fmla="*/ 79 w 219"/>
                  <a:gd name="T45" fmla="*/ 144 h 297"/>
                  <a:gd name="T46" fmla="*/ 69 w 219"/>
                  <a:gd name="T47" fmla="*/ 144 h 297"/>
                  <a:gd name="T48" fmla="*/ 65 w 219"/>
                  <a:gd name="T49" fmla="*/ 151 h 297"/>
                  <a:gd name="T50" fmla="*/ 56 w 219"/>
                  <a:gd name="T51" fmla="*/ 152 h 297"/>
                  <a:gd name="T52" fmla="*/ 51 w 219"/>
                  <a:gd name="T53" fmla="*/ 151 h 297"/>
                  <a:gd name="T54" fmla="*/ 46 w 219"/>
                  <a:gd name="T55" fmla="*/ 148 h 297"/>
                  <a:gd name="T56" fmla="*/ 40 w 219"/>
                  <a:gd name="T57" fmla="*/ 145 h 297"/>
                  <a:gd name="T58" fmla="*/ 33 w 219"/>
                  <a:gd name="T59" fmla="*/ 143 h 297"/>
                  <a:gd name="T60" fmla="*/ 31 w 219"/>
                  <a:gd name="T61" fmla="*/ 138 h 297"/>
                  <a:gd name="T62" fmla="*/ 26 w 219"/>
                  <a:gd name="T63" fmla="*/ 130 h 297"/>
                  <a:gd name="T64" fmla="*/ 19 w 219"/>
                  <a:gd name="T65" fmla="*/ 120 h 297"/>
                  <a:gd name="T66" fmla="*/ 13 w 219"/>
                  <a:gd name="T67" fmla="*/ 114 h 297"/>
                  <a:gd name="T68" fmla="*/ 11 w 219"/>
                  <a:gd name="T69" fmla="*/ 105 h 297"/>
                  <a:gd name="T70" fmla="*/ 7 w 219"/>
                  <a:gd name="T71" fmla="*/ 95 h 297"/>
                  <a:gd name="T72" fmla="*/ 5 w 219"/>
                  <a:gd name="T73" fmla="*/ 88 h 297"/>
                  <a:gd name="T74" fmla="*/ 0 w 219"/>
                  <a:gd name="T75" fmla="*/ 81 h 297"/>
                  <a:gd name="T76" fmla="*/ 3 w 219"/>
                  <a:gd name="T77" fmla="*/ 71 h 297"/>
                  <a:gd name="T78" fmla="*/ 4 w 219"/>
                  <a:gd name="T79" fmla="*/ 66 h 297"/>
                  <a:gd name="T80" fmla="*/ 8 w 219"/>
                  <a:gd name="T81" fmla="*/ 58 h 297"/>
                  <a:gd name="T82" fmla="*/ 11 w 219"/>
                  <a:gd name="T83" fmla="*/ 51 h 297"/>
                  <a:gd name="T84" fmla="*/ 11 w 219"/>
                  <a:gd name="T85" fmla="*/ 35 h 2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9"/>
                  <a:gd name="T130" fmla="*/ 0 h 297"/>
                  <a:gd name="T131" fmla="*/ 219 w 219"/>
                  <a:gd name="T132" fmla="*/ 297 h 2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9" h="297">
                    <a:moveTo>
                      <a:pt x="27" y="55"/>
                    </a:moveTo>
                    <a:lnTo>
                      <a:pt x="27" y="48"/>
                    </a:lnTo>
                    <a:lnTo>
                      <a:pt x="40" y="48"/>
                    </a:lnTo>
                    <a:lnTo>
                      <a:pt x="39" y="32"/>
                    </a:lnTo>
                    <a:lnTo>
                      <a:pt x="39" y="18"/>
                    </a:lnTo>
                    <a:lnTo>
                      <a:pt x="48" y="18"/>
                    </a:lnTo>
                    <a:lnTo>
                      <a:pt x="59" y="18"/>
                    </a:lnTo>
                    <a:lnTo>
                      <a:pt x="69" y="18"/>
                    </a:lnTo>
                    <a:lnTo>
                      <a:pt x="79" y="18"/>
                    </a:lnTo>
                    <a:lnTo>
                      <a:pt x="89" y="18"/>
                    </a:lnTo>
                    <a:lnTo>
                      <a:pt x="100" y="18"/>
                    </a:lnTo>
                    <a:lnTo>
                      <a:pt x="109" y="18"/>
                    </a:lnTo>
                    <a:lnTo>
                      <a:pt x="120" y="18"/>
                    </a:lnTo>
                    <a:lnTo>
                      <a:pt x="121" y="14"/>
                    </a:lnTo>
                    <a:lnTo>
                      <a:pt x="123" y="18"/>
                    </a:lnTo>
                    <a:lnTo>
                      <a:pt x="139" y="19"/>
                    </a:lnTo>
                    <a:lnTo>
                      <a:pt x="155" y="21"/>
                    </a:lnTo>
                    <a:lnTo>
                      <a:pt x="157" y="14"/>
                    </a:lnTo>
                    <a:lnTo>
                      <a:pt x="165" y="13"/>
                    </a:lnTo>
                    <a:lnTo>
                      <a:pt x="168" y="4"/>
                    </a:lnTo>
                    <a:lnTo>
                      <a:pt x="172" y="6"/>
                    </a:lnTo>
                    <a:lnTo>
                      <a:pt x="177" y="0"/>
                    </a:lnTo>
                    <a:lnTo>
                      <a:pt x="185" y="9"/>
                    </a:lnTo>
                    <a:lnTo>
                      <a:pt x="193" y="19"/>
                    </a:lnTo>
                    <a:lnTo>
                      <a:pt x="198" y="30"/>
                    </a:lnTo>
                    <a:lnTo>
                      <a:pt x="202" y="49"/>
                    </a:lnTo>
                    <a:lnTo>
                      <a:pt x="205" y="67"/>
                    </a:lnTo>
                    <a:lnTo>
                      <a:pt x="219" y="80"/>
                    </a:lnTo>
                    <a:lnTo>
                      <a:pt x="210" y="86"/>
                    </a:lnTo>
                    <a:lnTo>
                      <a:pt x="202" y="92"/>
                    </a:lnTo>
                    <a:lnTo>
                      <a:pt x="196" y="111"/>
                    </a:lnTo>
                    <a:lnTo>
                      <a:pt x="195" y="133"/>
                    </a:lnTo>
                    <a:lnTo>
                      <a:pt x="193" y="144"/>
                    </a:lnTo>
                    <a:lnTo>
                      <a:pt x="179" y="169"/>
                    </a:lnTo>
                    <a:lnTo>
                      <a:pt x="177" y="186"/>
                    </a:lnTo>
                    <a:lnTo>
                      <a:pt x="169" y="187"/>
                    </a:lnTo>
                    <a:lnTo>
                      <a:pt x="167" y="204"/>
                    </a:lnTo>
                    <a:lnTo>
                      <a:pt x="166" y="220"/>
                    </a:lnTo>
                    <a:lnTo>
                      <a:pt x="156" y="222"/>
                    </a:lnTo>
                    <a:lnTo>
                      <a:pt x="151" y="229"/>
                    </a:lnTo>
                    <a:lnTo>
                      <a:pt x="156" y="232"/>
                    </a:lnTo>
                    <a:lnTo>
                      <a:pt x="169" y="244"/>
                    </a:lnTo>
                    <a:lnTo>
                      <a:pt x="174" y="255"/>
                    </a:lnTo>
                    <a:lnTo>
                      <a:pt x="179" y="265"/>
                    </a:lnTo>
                    <a:lnTo>
                      <a:pt x="187" y="268"/>
                    </a:lnTo>
                    <a:lnTo>
                      <a:pt x="191" y="280"/>
                    </a:lnTo>
                    <a:lnTo>
                      <a:pt x="180" y="280"/>
                    </a:lnTo>
                    <a:lnTo>
                      <a:pt x="171" y="280"/>
                    </a:lnTo>
                    <a:lnTo>
                      <a:pt x="165" y="286"/>
                    </a:lnTo>
                    <a:lnTo>
                      <a:pt x="159" y="294"/>
                    </a:lnTo>
                    <a:lnTo>
                      <a:pt x="144" y="294"/>
                    </a:lnTo>
                    <a:lnTo>
                      <a:pt x="138" y="296"/>
                    </a:lnTo>
                    <a:lnTo>
                      <a:pt x="135" y="294"/>
                    </a:lnTo>
                    <a:lnTo>
                      <a:pt x="125" y="295"/>
                    </a:lnTo>
                    <a:lnTo>
                      <a:pt x="124" y="297"/>
                    </a:lnTo>
                    <a:lnTo>
                      <a:pt x="114" y="289"/>
                    </a:lnTo>
                    <a:lnTo>
                      <a:pt x="105" y="279"/>
                    </a:lnTo>
                    <a:lnTo>
                      <a:pt x="100" y="283"/>
                    </a:lnTo>
                    <a:lnTo>
                      <a:pt x="91" y="284"/>
                    </a:lnTo>
                    <a:lnTo>
                      <a:pt x="81" y="278"/>
                    </a:lnTo>
                    <a:lnTo>
                      <a:pt x="78" y="274"/>
                    </a:lnTo>
                    <a:lnTo>
                      <a:pt x="76" y="270"/>
                    </a:lnTo>
                    <a:lnTo>
                      <a:pt x="69" y="259"/>
                    </a:lnTo>
                    <a:lnTo>
                      <a:pt x="63" y="252"/>
                    </a:lnTo>
                    <a:lnTo>
                      <a:pt x="51" y="240"/>
                    </a:lnTo>
                    <a:lnTo>
                      <a:pt x="48" y="234"/>
                    </a:lnTo>
                    <a:lnTo>
                      <a:pt x="36" y="225"/>
                    </a:lnTo>
                    <a:lnTo>
                      <a:pt x="34" y="220"/>
                    </a:lnTo>
                    <a:lnTo>
                      <a:pt x="24" y="218"/>
                    </a:lnTo>
                    <a:lnTo>
                      <a:pt x="27" y="204"/>
                    </a:lnTo>
                    <a:lnTo>
                      <a:pt x="21" y="194"/>
                    </a:lnTo>
                    <a:lnTo>
                      <a:pt x="15" y="184"/>
                    </a:lnTo>
                    <a:lnTo>
                      <a:pt x="13" y="176"/>
                    </a:lnTo>
                    <a:lnTo>
                      <a:pt x="11" y="169"/>
                    </a:lnTo>
                    <a:lnTo>
                      <a:pt x="6" y="157"/>
                    </a:lnTo>
                    <a:lnTo>
                      <a:pt x="0" y="157"/>
                    </a:lnTo>
                    <a:lnTo>
                      <a:pt x="6" y="145"/>
                    </a:lnTo>
                    <a:lnTo>
                      <a:pt x="6" y="138"/>
                    </a:lnTo>
                    <a:lnTo>
                      <a:pt x="9" y="134"/>
                    </a:lnTo>
                    <a:lnTo>
                      <a:pt x="9" y="128"/>
                    </a:lnTo>
                    <a:lnTo>
                      <a:pt x="15" y="117"/>
                    </a:lnTo>
                    <a:lnTo>
                      <a:pt x="19" y="112"/>
                    </a:lnTo>
                    <a:lnTo>
                      <a:pt x="29" y="112"/>
                    </a:lnTo>
                    <a:lnTo>
                      <a:pt x="28" y="98"/>
                    </a:lnTo>
                    <a:lnTo>
                      <a:pt x="28" y="84"/>
                    </a:lnTo>
                    <a:lnTo>
                      <a:pt x="27" y="69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1" name="Freeform 113"/>
              <p:cNvSpPr>
                <a:spLocks/>
              </p:cNvSpPr>
              <p:nvPr/>
            </p:nvSpPr>
            <p:spPr bwMode="ltGray">
              <a:xfrm>
                <a:off x="2025" y="2523"/>
                <a:ext cx="20" cy="30"/>
              </a:xfrm>
              <a:custGeom>
                <a:avLst/>
                <a:gdLst>
                  <a:gd name="T0" fmla="*/ 8 w 24"/>
                  <a:gd name="T1" fmla="*/ 8 h 32"/>
                  <a:gd name="T2" fmla="*/ 8 w 24"/>
                  <a:gd name="T3" fmla="*/ 1 h 32"/>
                  <a:gd name="T4" fmla="*/ 6 w 24"/>
                  <a:gd name="T5" fmla="*/ 0 h 32"/>
                  <a:gd name="T6" fmla="*/ 5 w 24"/>
                  <a:gd name="T7" fmla="*/ 5 h 32"/>
                  <a:gd name="T8" fmla="*/ 1 w 24"/>
                  <a:gd name="T9" fmla="*/ 6 h 32"/>
                  <a:gd name="T10" fmla="*/ 0 w 24"/>
                  <a:gd name="T11" fmla="*/ 7 h 32"/>
                  <a:gd name="T12" fmla="*/ 1 w 24"/>
                  <a:gd name="T13" fmla="*/ 8 h 32"/>
                  <a:gd name="T14" fmla="*/ 2 w 24"/>
                  <a:gd name="T15" fmla="*/ 15 h 32"/>
                  <a:gd name="T16" fmla="*/ 3 w 24"/>
                  <a:gd name="T17" fmla="*/ 22 h 32"/>
                  <a:gd name="T18" fmla="*/ 3 w 24"/>
                  <a:gd name="T19" fmla="*/ 22 h 32"/>
                  <a:gd name="T20" fmla="*/ 7 w 24"/>
                  <a:gd name="T21" fmla="*/ 18 h 32"/>
                  <a:gd name="T22" fmla="*/ 10 w 24"/>
                  <a:gd name="T23" fmla="*/ 9 h 32"/>
                  <a:gd name="T24" fmla="*/ 8 w 24"/>
                  <a:gd name="T25" fmla="*/ 8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2"/>
                  <a:gd name="T41" fmla="*/ 24 w 2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2">
                    <a:moveTo>
                      <a:pt x="20" y="9"/>
                    </a:moveTo>
                    <a:lnTo>
                      <a:pt x="20" y="1"/>
                    </a:lnTo>
                    <a:lnTo>
                      <a:pt x="13" y="0"/>
                    </a:lnTo>
                    <a:lnTo>
                      <a:pt x="12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2" y="20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16" y="23"/>
                    </a:lnTo>
                    <a:lnTo>
                      <a:pt x="24" y="1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2" name="Freeform 114"/>
              <p:cNvSpPr>
                <a:spLocks/>
              </p:cNvSpPr>
              <p:nvPr/>
            </p:nvSpPr>
            <p:spPr bwMode="ltGray">
              <a:xfrm>
                <a:off x="1822" y="2447"/>
                <a:ext cx="84" cy="113"/>
              </a:xfrm>
              <a:custGeom>
                <a:avLst/>
                <a:gdLst>
                  <a:gd name="T0" fmla="*/ 8 w 99"/>
                  <a:gd name="T1" fmla="*/ 45 h 130"/>
                  <a:gd name="T2" fmla="*/ 3 w 99"/>
                  <a:gd name="T3" fmla="*/ 46 h 130"/>
                  <a:gd name="T4" fmla="*/ 3 w 99"/>
                  <a:gd name="T5" fmla="*/ 48 h 130"/>
                  <a:gd name="T6" fmla="*/ 3 w 99"/>
                  <a:gd name="T7" fmla="*/ 50 h 130"/>
                  <a:gd name="T8" fmla="*/ 5 w 99"/>
                  <a:gd name="T9" fmla="*/ 53 h 130"/>
                  <a:gd name="T10" fmla="*/ 3 w 99"/>
                  <a:gd name="T11" fmla="*/ 55 h 130"/>
                  <a:gd name="T12" fmla="*/ 3 w 99"/>
                  <a:gd name="T13" fmla="*/ 53 h 130"/>
                  <a:gd name="T14" fmla="*/ 0 w 99"/>
                  <a:gd name="T15" fmla="*/ 57 h 130"/>
                  <a:gd name="T16" fmla="*/ 5 w 99"/>
                  <a:gd name="T17" fmla="*/ 64 h 130"/>
                  <a:gd name="T18" fmla="*/ 8 w 99"/>
                  <a:gd name="T19" fmla="*/ 61 h 130"/>
                  <a:gd name="T20" fmla="*/ 12 w 99"/>
                  <a:gd name="T21" fmla="*/ 62 h 130"/>
                  <a:gd name="T22" fmla="*/ 14 w 99"/>
                  <a:gd name="T23" fmla="*/ 63 h 130"/>
                  <a:gd name="T24" fmla="*/ 16 w 99"/>
                  <a:gd name="T25" fmla="*/ 61 h 130"/>
                  <a:gd name="T26" fmla="*/ 19 w 99"/>
                  <a:gd name="T27" fmla="*/ 60 h 130"/>
                  <a:gd name="T28" fmla="*/ 20 w 99"/>
                  <a:gd name="T29" fmla="*/ 63 h 130"/>
                  <a:gd name="T30" fmla="*/ 25 w 99"/>
                  <a:gd name="T31" fmla="*/ 59 h 130"/>
                  <a:gd name="T32" fmla="*/ 30 w 99"/>
                  <a:gd name="T33" fmla="*/ 54 h 130"/>
                  <a:gd name="T34" fmla="*/ 31 w 99"/>
                  <a:gd name="T35" fmla="*/ 48 h 130"/>
                  <a:gd name="T36" fmla="*/ 31 w 99"/>
                  <a:gd name="T37" fmla="*/ 42 h 130"/>
                  <a:gd name="T38" fmla="*/ 35 w 99"/>
                  <a:gd name="T39" fmla="*/ 37 h 130"/>
                  <a:gd name="T40" fmla="*/ 39 w 99"/>
                  <a:gd name="T41" fmla="*/ 30 h 130"/>
                  <a:gd name="T42" fmla="*/ 39 w 99"/>
                  <a:gd name="T43" fmla="*/ 24 h 130"/>
                  <a:gd name="T44" fmla="*/ 41 w 99"/>
                  <a:gd name="T45" fmla="*/ 18 h 130"/>
                  <a:gd name="T46" fmla="*/ 42 w 99"/>
                  <a:gd name="T47" fmla="*/ 13 h 130"/>
                  <a:gd name="T48" fmla="*/ 42 w 99"/>
                  <a:gd name="T49" fmla="*/ 7 h 130"/>
                  <a:gd name="T50" fmla="*/ 43 w 99"/>
                  <a:gd name="T51" fmla="*/ 1 h 130"/>
                  <a:gd name="T52" fmla="*/ 39 w 99"/>
                  <a:gd name="T53" fmla="*/ 0 h 130"/>
                  <a:gd name="T54" fmla="*/ 35 w 99"/>
                  <a:gd name="T55" fmla="*/ 0 h 130"/>
                  <a:gd name="T56" fmla="*/ 31 w 99"/>
                  <a:gd name="T57" fmla="*/ 3 h 130"/>
                  <a:gd name="T58" fmla="*/ 30 w 99"/>
                  <a:gd name="T59" fmla="*/ 10 h 130"/>
                  <a:gd name="T60" fmla="*/ 29 w 99"/>
                  <a:gd name="T61" fmla="*/ 14 h 130"/>
                  <a:gd name="T62" fmla="*/ 24 w 99"/>
                  <a:gd name="T63" fmla="*/ 12 h 130"/>
                  <a:gd name="T64" fmla="*/ 19 w 99"/>
                  <a:gd name="T65" fmla="*/ 11 h 130"/>
                  <a:gd name="T66" fmla="*/ 13 w 99"/>
                  <a:gd name="T67" fmla="*/ 11 h 130"/>
                  <a:gd name="T68" fmla="*/ 12 w 99"/>
                  <a:gd name="T69" fmla="*/ 17 h 130"/>
                  <a:gd name="T70" fmla="*/ 19 w 99"/>
                  <a:gd name="T71" fmla="*/ 17 h 130"/>
                  <a:gd name="T72" fmla="*/ 19 w 99"/>
                  <a:gd name="T73" fmla="*/ 22 h 130"/>
                  <a:gd name="T74" fmla="*/ 16 w 99"/>
                  <a:gd name="T75" fmla="*/ 26 h 130"/>
                  <a:gd name="T76" fmla="*/ 19 w 99"/>
                  <a:gd name="T77" fmla="*/ 32 h 130"/>
                  <a:gd name="T78" fmla="*/ 19 w 99"/>
                  <a:gd name="T79" fmla="*/ 43 h 130"/>
                  <a:gd name="T80" fmla="*/ 16 w 99"/>
                  <a:gd name="T81" fmla="*/ 45 h 130"/>
                  <a:gd name="T82" fmla="*/ 15 w 99"/>
                  <a:gd name="T83" fmla="*/ 43 h 130"/>
                  <a:gd name="T84" fmla="*/ 12 w 99"/>
                  <a:gd name="T85" fmla="*/ 44 h 130"/>
                  <a:gd name="T86" fmla="*/ 8 w 99"/>
                  <a:gd name="T87" fmla="*/ 41 h 130"/>
                  <a:gd name="T88" fmla="*/ 8 w 99"/>
                  <a:gd name="T89" fmla="*/ 45 h 1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"/>
                  <a:gd name="T136" fmla="*/ 0 h 130"/>
                  <a:gd name="T137" fmla="*/ 99 w 99"/>
                  <a:gd name="T138" fmla="*/ 130 h 13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" h="130">
                    <a:moveTo>
                      <a:pt x="18" y="91"/>
                    </a:moveTo>
                    <a:lnTo>
                      <a:pt x="6" y="92"/>
                    </a:lnTo>
                    <a:lnTo>
                      <a:pt x="7" y="96"/>
                    </a:lnTo>
                    <a:lnTo>
                      <a:pt x="8" y="100"/>
                    </a:lnTo>
                    <a:lnTo>
                      <a:pt x="11" y="107"/>
                    </a:lnTo>
                    <a:lnTo>
                      <a:pt x="8" y="109"/>
                    </a:lnTo>
                    <a:lnTo>
                      <a:pt x="5" y="107"/>
                    </a:lnTo>
                    <a:lnTo>
                      <a:pt x="0" y="114"/>
                    </a:lnTo>
                    <a:lnTo>
                      <a:pt x="12" y="130"/>
                    </a:lnTo>
                    <a:lnTo>
                      <a:pt x="20" y="122"/>
                    </a:lnTo>
                    <a:lnTo>
                      <a:pt x="26" y="124"/>
                    </a:lnTo>
                    <a:lnTo>
                      <a:pt x="32" y="126"/>
                    </a:lnTo>
                    <a:lnTo>
                      <a:pt x="37" y="122"/>
                    </a:lnTo>
                    <a:lnTo>
                      <a:pt x="44" y="121"/>
                    </a:lnTo>
                    <a:lnTo>
                      <a:pt x="45" y="128"/>
                    </a:lnTo>
                    <a:lnTo>
                      <a:pt x="56" y="118"/>
                    </a:lnTo>
                    <a:lnTo>
                      <a:pt x="66" y="108"/>
                    </a:lnTo>
                    <a:lnTo>
                      <a:pt x="68" y="96"/>
                    </a:lnTo>
                    <a:lnTo>
                      <a:pt x="69" y="84"/>
                    </a:lnTo>
                    <a:lnTo>
                      <a:pt x="79" y="72"/>
                    </a:lnTo>
                    <a:lnTo>
                      <a:pt x="89" y="60"/>
                    </a:lnTo>
                    <a:lnTo>
                      <a:pt x="90" y="48"/>
                    </a:lnTo>
                    <a:lnTo>
                      <a:pt x="92" y="37"/>
                    </a:lnTo>
                    <a:lnTo>
                      <a:pt x="95" y="25"/>
                    </a:lnTo>
                    <a:lnTo>
                      <a:pt x="96" y="14"/>
                    </a:lnTo>
                    <a:lnTo>
                      <a:pt x="99" y="1"/>
                    </a:lnTo>
                    <a:lnTo>
                      <a:pt x="90" y="0"/>
                    </a:lnTo>
                    <a:lnTo>
                      <a:pt x="79" y="0"/>
                    </a:lnTo>
                    <a:lnTo>
                      <a:pt x="72" y="5"/>
                    </a:lnTo>
                    <a:lnTo>
                      <a:pt x="67" y="20"/>
                    </a:lnTo>
                    <a:lnTo>
                      <a:pt x="65" y="28"/>
                    </a:lnTo>
                    <a:lnTo>
                      <a:pt x="54" y="24"/>
                    </a:lnTo>
                    <a:lnTo>
                      <a:pt x="42" y="22"/>
                    </a:lnTo>
                    <a:lnTo>
                      <a:pt x="29" y="22"/>
                    </a:lnTo>
                    <a:lnTo>
                      <a:pt x="27" y="36"/>
                    </a:lnTo>
                    <a:lnTo>
                      <a:pt x="42" y="35"/>
                    </a:lnTo>
                    <a:lnTo>
                      <a:pt x="43" y="44"/>
                    </a:lnTo>
                    <a:lnTo>
                      <a:pt x="37" y="53"/>
                    </a:lnTo>
                    <a:lnTo>
                      <a:pt x="44" y="67"/>
                    </a:lnTo>
                    <a:lnTo>
                      <a:pt x="42" y="88"/>
                    </a:lnTo>
                    <a:lnTo>
                      <a:pt x="37" y="91"/>
                    </a:lnTo>
                    <a:lnTo>
                      <a:pt x="35" y="88"/>
                    </a:lnTo>
                    <a:lnTo>
                      <a:pt x="26" y="90"/>
                    </a:lnTo>
                    <a:lnTo>
                      <a:pt x="19" y="82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3" name="Freeform 115"/>
              <p:cNvSpPr>
                <a:spLocks/>
              </p:cNvSpPr>
              <p:nvPr/>
            </p:nvSpPr>
            <p:spPr bwMode="ltGray">
              <a:xfrm>
                <a:off x="2081" y="2433"/>
                <a:ext cx="89" cy="122"/>
              </a:xfrm>
              <a:custGeom>
                <a:avLst/>
                <a:gdLst>
                  <a:gd name="T0" fmla="*/ 22 w 105"/>
                  <a:gd name="T1" fmla="*/ 56 h 141"/>
                  <a:gd name="T2" fmla="*/ 16 w 105"/>
                  <a:gd name="T3" fmla="*/ 52 h 141"/>
                  <a:gd name="T4" fmla="*/ 10 w 105"/>
                  <a:gd name="T5" fmla="*/ 48 h 141"/>
                  <a:gd name="T6" fmla="*/ 5 w 105"/>
                  <a:gd name="T7" fmla="*/ 45 h 141"/>
                  <a:gd name="T8" fmla="*/ 0 w 105"/>
                  <a:gd name="T9" fmla="*/ 42 h 141"/>
                  <a:gd name="T10" fmla="*/ 0 w 105"/>
                  <a:gd name="T11" fmla="*/ 34 h 141"/>
                  <a:gd name="T12" fmla="*/ 3 w 105"/>
                  <a:gd name="T13" fmla="*/ 26 h 141"/>
                  <a:gd name="T14" fmla="*/ 6 w 105"/>
                  <a:gd name="T15" fmla="*/ 19 h 141"/>
                  <a:gd name="T16" fmla="*/ 4 w 105"/>
                  <a:gd name="T17" fmla="*/ 14 h 141"/>
                  <a:gd name="T18" fmla="*/ 3 w 105"/>
                  <a:gd name="T19" fmla="*/ 9 h 141"/>
                  <a:gd name="T20" fmla="*/ 0 w 105"/>
                  <a:gd name="T21" fmla="*/ 3 h 141"/>
                  <a:gd name="T22" fmla="*/ 3 w 105"/>
                  <a:gd name="T23" fmla="*/ 0 h 141"/>
                  <a:gd name="T24" fmla="*/ 7 w 105"/>
                  <a:gd name="T25" fmla="*/ 0 h 141"/>
                  <a:gd name="T26" fmla="*/ 12 w 105"/>
                  <a:gd name="T27" fmla="*/ 0 h 141"/>
                  <a:gd name="T28" fmla="*/ 16 w 105"/>
                  <a:gd name="T29" fmla="*/ 2 h 141"/>
                  <a:gd name="T30" fmla="*/ 24 w 105"/>
                  <a:gd name="T31" fmla="*/ 7 h 141"/>
                  <a:gd name="T32" fmla="*/ 32 w 105"/>
                  <a:gd name="T33" fmla="*/ 9 h 141"/>
                  <a:gd name="T34" fmla="*/ 35 w 105"/>
                  <a:gd name="T35" fmla="*/ 6 h 141"/>
                  <a:gd name="T36" fmla="*/ 40 w 105"/>
                  <a:gd name="T37" fmla="*/ 3 h 141"/>
                  <a:gd name="T38" fmla="*/ 46 w 105"/>
                  <a:gd name="T39" fmla="*/ 5 h 141"/>
                  <a:gd name="T40" fmla="*/ 43 w 105"/>
                  <a:gd name="T41" fmla="*/ 9 h 141"/>
                  <a:gd name="T42" fmla="*/ 41 w 105"/>
                  <a:gd name="T43" fmla="*/ 13 h 141"/>
                  <a:gd name="T44" fmla="*/ 42 w 105"/>
                  <a:gd name="T45" fmla="*/ 19 h 141"/>
                  <a:gd name="T46" fmla="*/ 42 w 105"/>
                  <a:gd name="T47" fmla="*/ 27 h 141"/>
                  <a:gd name="T48" fmla="*/ 42 w 105"/>
                  <a:gd name="T49" fmla="*/ 34 h 141"/>
                  <a:gd name="T50" fmla="*/ 42 w 105"/>
                  <a:gd name="T51" fmla="*/ 41 h 141"/>
                  <a:gd name="T52" fmla="*/ 45 w 105"/>
                  <a:gd name="T53" fmla="*/ 46 h 141"/>
                  <a:gd name="T54" fmla="*/ 42 w 105"/>
                  <a:gd name="T55" fmla="*/ 48 h 141"/>
                  <a:gd name="T56" fmla="*/ 39 w 105"/>
                  <a:gd name="T57" fmla="*/ 52 h 141"/>
                  <a:gd name="T58" fmla="*/ 36 w 105"/>
                  <a:gd name="T59" fmla="*/ 55 h 141"/>
                  <a:gd name="T60" fmla="*/ 33 w 105"/>
                  <a:gd name="T61" fmla="*/ 62 h 141"/>
                  <a:gd name="T62" fmla="*/ 31 w 105"/>
                  <a:gd name="T63" fmla="*/ 68 h 141"/>
                  <a:gd name="T64" fmla="*/ 31 w 105"/>
                  <a:gd name="T65" fmla="*/ 69 h 141"/>
                  <a:gd name="T66" fmla="*/ 26 w 105"/>
                  <a:gd name="T67" fmla="*/ 64 h 141"/>
                  <a:gd name="T68" fmla="*/ 22 w 105"/>
                  <a:gd name="T69" fmla="*/ 58 h 141"/>
                  <a:gd name="T70" fmla="*/ 22 w 105"/>
                  <a:gd name="T71" fmla="*/ 56 h 14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5"/>
                  <a:gd name="T109" fmla="*/ 0 h 141"/>
                  <a:gd name="T110" fmla="*/ 105 w 105"/>
                  <a:gd name="T111" fmla="*/ 141 h 14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5" h="141">
                    <a:moveTo>
                      <a:pt x="49" y="116"/>
                    </a:moveTo>
                    <a:lnTo>
                      <a:pt x="37" y="108"/>
                    </a:lnTo>
                    <a:lnTo>
                      <a:pt x="24" y="100"/>
                    </a:lnTo>
                    <a:lnTo>
                      <a:pt x="12" y="93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8" y="53"/>
                    </a:lnTo>
                    <a:lnTo>
                      <a:pt x="14" y="41"/>
                    </a:lnTo>
                    <a:lnTo>
                      <a:pt x="10" y="29"/>
                    </a:lnTo>
                    <a:lnTo>
                      <a:pt x="6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54" y="14"/>
                    </a:lnTo>
                    <a:lnTo>
                      <a:pt x="73" y="17"/>
                    </a:lnTo>
                    <a:lnTo>
                      <a:pt x="79" y="11"/>
                    </a:lnTo>
                    <a:lnTo>
                      <a:pt x="92" y="8"/>
                    </a:lnTo>
                    <a:lnTo>
                      <a:pt x="105" y="10"/>
                    </a:lnTo>
                    <a:lnTo>
                      <a:pt x="99" y="18"/>
                    </a:lnTo>
                    <a:lnTo>
                      <a:pt x="93" y="27"/>
                    </a:lnTo>
                    <a:lnTo>
                      <a:pt x="94" y="41"/>
                    </a:lnTo>
                    <a:lnTo>
                      <a:pt x="94" y="56"/>
                    </a:lnTo>
                    <a:lnTo>
                      <a:pt x="94" y="69"/>
                    </a:lnTo>
                    <a:lnTo>
                      <a:pt x="94" y="83"/>
                    </a:lnTo>
                    <a:lnTo>
                      <a:pt x="102" y="95"/>
                    </a:lnTo>
                    <a:lnTo>
                      <a:pt x="94" y="99"/>
                    </a:lnTo>
                    <a:lnTo>
                      <a:pt x="88" y="108"/>
                    </a:lnTo>
                    <a:lnTo>
                      <a:pt x="82" y="114"/>
                    </a:lnTo>
                    <a:lnTo>
                      <a:pt x="76" y="128"/>
                    </a:lnTo>
                    <a:lnTo>
                      <a:pt x="70" y="140"/>
                    </a:lnTo>
                    <a:lnTo>
                      <a:pt x="69" y="141"/>
                    </a:lnTo>
                    <a:lnTo>
                      <a:pt x="60" y="131"/>
                    </a:lnTo>
                    <a:lnTo>
                      <a:pt x="50" y="120"/>
                    </a:lnTo>
                    <a:lnTo>
                      <a:pt x="49" y="11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4" name="Freeform 116"/>
              <p:cNvSpPr>
                <a:spLocks/>
              </p:cNvSpPr>
              <p:nvPr/>
            </p:nvSpPr>
            <p:spPr bwMode="ltGray">
              <a:xfrm>
                <a:off x="1728" y="2312"/>
                <a:ext cx="133" cy="124"/>
              </a:xfrm>
              <a:custGeom>
                <a:avLst/>
                <a:gdLst>
                  <a:gd name="T0" fmla="*/ 44 w 158"/>
                  <a:gd name="T1" fmla="*/ 52 h 142"/>
                  <a:gd name="T2" fmla="*/ 40 w 158"/>
                  <a:gd name="T3" fmla="*/ 53 h 142"/>
                  <a:gd name="T4" fmla="*/ 38 w 158"/>
                  <a:gd name="T5" fmla="*/ 58 h 142"/>
                  <a:gd name="T6" fmla="*/ 35 w 158"/>
                  <a:gd name="T7" fmla="*/ 62 h 142"/>
                  <a:gd name="T8" fmla="*/ 34 w 158"/>
                  <a:gd name="T9" fmla="*/ 69 h 142"/>
                  <a:gd name="T10" fmla="*/ 31 w 158"/>
                  <a:gd name="T11" fmla="*/ 69 h 142"/>
                  <a:gd name="T12" fmla="*/ 31 w 158"/>
                  <a:gd name="T13" fmla="*/ 71 h 142"/>
                  <a:gd name="T14" fmla="*/ 26 w 158"/>
                  <a:gd name="T15" fmla="*/ 71 h 142"/>
                  <a:gd name="T16" fmla="*/ 25 w 158"/>
                  <a:gd name="T17" fmla="*/ 71 h 142"/>
                  <a:gd name="T18" fmla="*/ 24 w 158"/>
                  <a:gd name="T19" fmla="*/ 71 h 142"/>
                  <a:gd name="T20" fmla="*/ 24 w 158"/>
                  <a:gd name="T21" fmla="*/ 71 h 142"/>
                  <a:gd name="T22" fmla="*/ 23 w 158"/>
                  <a:gd name="T23" fmla="*/ 69 h 142"/>
                  <a:gd name="T24" fmla="*/ 23 w 158"/>
                  <a:gd name="T25" fmla="*/ 72 h 142"/>
                  <a:gd name="T26" fmla="*/ 23 w 158"/>
                  <a:gd name="T27" fmla="*/ 71 h 142"/>
                  <a:gd name="T28" fmla="*/ 22 w 158"/>
                  <a:gd name="T29" fmla="*/ 71 h 142"/>
                  <a:gd name="T30" fmla="*/ 20 w 158"/>
                  <a:gd name="T31" fmla="*/ 71 h 142"/>
                  <a:gd name="T32" fmla="*/ 17 w 158"/>
                  <a:gd name="T33" fmla="*/ 72 h 142"/>
                  <a:gd name="T34" fmla="*/ 15 w 158"/>
                  <a:gd name="T35" fmla="*/ 64 h 142"/>
                  <a:gd name="T36" fmla="*/ 16 w 158"/>
                  <a:gd name="T37" fmla="*/ 63 h 142"/>
                  <a:gd name="T38" fmla="*/ 14 w 158"/>
                  <a:gd name="T39" fmla="*/ 63 h 142"/>
                  <a:gd name="T40" fmla="*/ 15 w 158"/>
                  <a:gd name="T41" fmla="*/ 62 h 142"/>
                  <a:gd name="T42" fmla="*/ 13 w 158"/>
                  <a:gd name="T43" fmla="*/ 61 h 142"/>
                  <a:gd name="T44" fmla="*/ 8 w 158"/>
                  <a:gd name="T45" fmla="*/ 57 h 142"/>
                  <a:gd name="T46" fmla="*/ 5 w 158"/>
                  <a:gd name="T47" fmla="*/ 57 h 142"/>
                  <a:gd name="T48" fmla="*/ 6 w 158"/>
                  <a:gd name="T49" fmla="*/ 55 h 142"/>
                  <a:gd name="T50" fmla="*/ 0 w 158"/>
                  <a:gd name="T51" fmla="*/ 57 h 142"/>
                  <a:gd name="T52" fmla="*/ 1 w 158"/>
                  <a:gd name="T53" fmla="*/ 46 h 142"/>
                  <a:gd name="T54" fmla="*/ 2 w 158"/>
                  <a:gd name="T55" fmla="*/ 35 h 142"/>
                  <a:gd name="T56" fmla="*/ 5 w 158"/>
                  <a:gd name="T57" fmla="*/ 27 h 142"/>
                  <a:gd name="T58" fmla="*/ 6 w 158"/>
                  <a:gd name="T59" fmla="*/ 21 h 142"/>
                  <a:gd name="T60" fmla="*/ 5 w 158"/>
                  <a:gd name="T61" fmla="*/ 16 h 142"/>
                  <a:gd name="T62" fmla="*/ 5 w 158"/>
                  <a:gd name="T63" fmla="*/ 16 h 142"/>
                  <a:gd name="T64" fmla="*/ 5 w 158"/>
                  <a:gd name="T65" fmla="*/ 12 h 142"/>
                  <a:gd name="T66" fmla="*/ 7 w 158"/>
                  <a:gd name="T67" fmla="*/ 8 h 142"/>
                  <a:gd name="T68" fmla="*/ 8 w 158"/>
                  <a:gd name="T69" fmla="*/ 3 h 142"/>
                  <a:gd name="T70" fmla="*/ 13 w 158"/>
                  <a:gd name="T71" fmla="*/ 0 h 142"/>
                  <a:gd name="T72" fmla="*/ 20 w 158"/>
                  <a:gd name="T73" fmla="*/ 2 h 142"/>
                  <a:gd name="T74" fmla="*/ 23 w 158"/>
                  <a:gd name="T75" fmla="*/ 5 h 142"/>
                  <a:gd name="T76" fmla="*/ 29 w 158"/>
                  <a:gd name="T77" fmla="*/ 3 h 142"/>
                  <a:gd name="T78" fmla="*/ 34 w 158"/>
                  <a:gd name="T79" fmla="*/ 5 h 142"/>
                  <a:gd name="T80" fmla="*/ 37 w 158"/>
                  <a:gd name="T81" fmla="*/ 7 h 142"/>
                  <a:gd name="T82" fmla="*/ 43 w 158"/>
                  <a:gd name="T83" fmla="*/ 3 h 142"/>
                  <a:gd name="T84" fmla="*/ 49 w 158"/>
                  <a:gd name="T85" fmla="*/ 3 h 142"/>
                  <a:gd name="T86" fmla="*/ 55 w 158"/>
                  <a:gd name="T87" fmla="*/ 4 h 142"/>
                  <a:gd name="T88" fmla="*/ 61 w 158"/>
                  <a:gd name="T89" fmla="*/ 0 h 142"/>
                  <a:gd name="T90" fmla="*/ 64 w 158"/>
                  <a:gd name="T91" fmla="*/ 5 h 142"/>
                  <a:gd name="T92" fmla="*/ 65 w 158"/>
                  <a:gd name="T93" fmla="*/ 10 h 142"/>
                  <a:gd name="T94" fmla="*/ 67 w 158"/>
                  <a:gd name="T95" fmla="*/ 14 h 142"/>
                  <a:gd name="T96" fmla="*/ 66 w 158"/>
                  <a:gd name="T97" fmla="*/ 18 h 142"/>
                  <a:gd name="T98" fmla="*/ 62 w 158"/>
                  <a:gd name="T99" fmla="*/ 22 h 142"/>
                  <a:gd name="T100" fmla="*/ 61 w 158"/>
                  <a:gd name="T101" fmla="*/ 27 h 142"/>
                  <a:gd name="T102" fmla="*/ 58 w 158"/>
                  <a:gd name="T103" fmla="*/ 33 h 142"/>
                  <a:gd name="T104" fmla="*/ 56 w 158"/>
                  <a:gd name="T105" fmla="*/ 39 h 142"/>
                  <a:gd name="T106" fmla="*/ 54 w 158"/>
                  <a:gd name="T107" fmla="*/ 44 h 142"/>
                  <a:gd name="T108" fmla="*/ 51 w 158"/>
                  <a:gd name="T109" fmla="*/ 50 h 142"/>
                  <a:gd name="T110" fmla="*/ 47 w 158"/>
                  <a:gd name="T111" fmla="*/ 57 h 142"/>
                  <a:gd name="T112" fmla="*/ 44 w 158"/>
                  <a:gd name="T113" fmla="*/ 52 h 1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8"/>
                  <a:gd name="T172" fmla="*/ 0 h 142"/>
                  <a:gd name="T173" fmla="*/ 158 w 158"/>
                  <a:gd name="T174" fmla="*/ 142 h 1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8" h="142">
                    <a:moveTo>
                      <a:pt x="104" y="102"/>
                    </a:moveTo>
                    <a:lnTo>
                      <a:pt x="95" y="105"/>
                    </a:lnTo>
                    <a:lnTo>
                      <a:pt x="89" y="114"/>
                    </a:lnTo>
                    <a:lnTo>
                      <a:pt x="83" y="123"/>
                    </a:lnTo>
                    <a:lnTo>
                      <a:pt x="79" y="135"/>
                    </a:lnTo>
                    <a:lnTo>
                      <a:pt x="74" y="135"/>
                    </a:lnTo>
                    <a:lnTo>
                      <a:pt x="74" y="140"/>
                    </a:lnTo>
                    <a:lnTo>
                      <a:pt x="62" y="140"/>
                    </a:lnTo>
                    <a:lnTo>
                      <a:pt x="60" y="138"/>
                    </a:lnTo>
                    <a:lnTo>
                      <a:pt x="58" y="138"/>
                    </a:lnTo>
                    <a:lnTo>
                      <a:pt x="55" y="141"/>
                    </a:lnTo>
                    <a:lnTo>
                      <a:pt x="54" y="136"/>
                    </a:lnTo>
                    <a:lnTo>
                      <a:pt x="54" y="142"/>
                    </a:lnTo>
                    <a:lnTo>
                      <a:pt x="54" y="140"/>
                    </a:lnTo>
                    <a:lnTo>
                      <a:pt x="52" y="141"/>
                    </a:lnTo>
                    <a:lnTo>
                      <a:pt x="48" y="141"/>
                    </a:lnTo>
                    <a:lnTo>
                      <a:pt x="42" y="142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5" y="124"/>
                    </a:lnTo>
                    <a:lnTo>
                      <a:pt x="36" y="123"/>
                    </a:lnTo>
                    <a:lnTo>
                      <a:pt x="32" y="120"/>
                    </a:lnTo>
                    <a:lnTo>
                      <a:pt x="18" y="111"/>
                    </a:lnTo>
                    <a:lnTo>
                      <a:pt x="11" y="111"/>
                    </a:lnTo>
                    <a:lnTo>
                      <a:pt x="13" y="108"/>
                    </a:lnTo>
                    <a:lnTo>
                      <a:pt x="0" y="112"/>
                    </a:lnTo>
                    <a:lnTo>
                      <a:pt x="1" y="92"/>
                    </a:lnTo>
                    <a:lnTo>
                      <a:pt x="2" y="70"/>
                    </a:lnTo>
                    <a:lnTo>
                      <a:pt x="12" y="53"/>
                    </a:lnTo>
                    <a:lnTo>
                      <a:pt x="13" y="40"/>
                    </a:lnTo>
                    <a:lnTo>
                      <a:pt x="11" y="32"/>
                    </a:lnTo>
                    <a:lnTo>
                      <a:pt x="12" y="32"/>
                    </a:lnTo>
                    <a:lnTo>
                      <a:pt x="12" y="24"/>
                    </a:lnTo>
                    <a:lnTo>
                      <a:pt x="17" y="15"/>
                    </a:lnTo>
                    <a:lnTo>
                      <a:pt x="19" y="4"/>
                    </a:lnTo>
                    <a:lnTo>
                      <a:pt x="32" y="0"/>
                    </a:lnTo>
                    <a:lnTo>
                      <a:pt x="46" y="2"/>
                    </a:lnTo>
                    <a:lnTo>
                      <a:pt x="54" y="10"/>
                    </a:lnTo>
                    <a:lnTo>
                      <a:pt x="67" y="6"/>
                    </a:lnTo>
                    <a:lnTo>
                      <a:pt x="78" y="10"/>
                    </a:lnTo>
                    <a:lnTo>
                      <a:pt x="88" y="14"/>
                    </a:lnTo>
                    <a:lnTo>
                      <a:pt x="103" y="6"/>
                    </a:lnTo>
                    <a:lnTo>
                      <a:pt x="116" y="8"/>
                    </a:lnTo>
                    <a:lnTo>
                      <a:pt x="130" y="9"/>
                    </a:lnTo>
                    <a:lnTo>
                      <a:pt x="145" y="0"/>
                    </a:lnTo>
                    <a:lnTo>
                      <a:pt x="151" y="10"/>
                    </a:lnTo>
                    <a:lnTo>
                      <a:pt x="152" y="21"/>
                    </a:lnTo>
                    <a:lnTo>
                      <a:pt x="158" y="27"/>
                    </a:lnTo>
                    <a:lnTo>
                      <a:pt x="156" y="35"/>
                    </a:lnTo>
                    <a:lnTo>
                      <a:pt x="146" y="44"/>
                    </a:lnTo>
                    <a:lnTo>
                      <a:pt x="142" y="54"/>
                    </a:lnTo>
                    <a:lnTo>
                      <a:pt x="137" y="65"/>
                    </a:lnTo>
                    <a:lnTo>
                      <a:pt x="132" y="78"/>
                    </a:lnTo>
                    <a:lnTo>
                      <a:pt x="127" y="86"/>
                    </a:lnTo>
                    <a:lnTo>
                      <a:pt x="121" y="99"/>
                    </a:lnTo>
                    <a:lnTo>
                      <a:pt x="113" y="111"/>
                    </a:lnTo>
                    <a:lnTo>
                      <a:pt x="104" y="10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5" name="Freeform 117"/>
              <p:cNvSpPr>
                <a:spLocks/>
              </p:cNvSpPr>
              <p:nvPr/>
            </p:nvSpPr>
            <p:spPr bwMode="ltGray">
              <a:xfrm>
                <a:off x="1706" y="2330"/>
                <a:ext cx="34" cy="82"/>
              </a:xfrm>
              <a:custGeom>
                <a:avLst/>
                <a:gdLst>
                  <a:gd name="T0" fmla="*/ 2 w 38"/>
                  <a:gd name="T1" fmla="*/ 11 h 93"/>
                  <a:gd name="T2" fmla="*/ 1 w 38"/>
                  <a:gd name="T3" fmla="*/ 11 h 93"/>
                  <a:gd name="T4" fmla="*/ 0 w 38"/>
                  <a:gd name="T5" fmla="*/ 15 h 93"/>
                  <a:gd name="T6" fmla="*/ 4 w 38"/>
                  <a:gd name="T7" fmla="*/ 19 h 93"/>
                  <a:gd name="T8" fmla="*/ 4 w 38"/>
                  <a:gd name="T9" fmla="*/ 26 h 93"/>
                  <a:gd name="T10" fmla="*/ 4 w 38"/>
                  <a:gd name="T11" fmla="*/ 32 h 93"/>
                  <a:gd name="T12" fmla="*/ 4 w 38"/>
                  <a:gd name="T13" fmla="*/ 38 h 93"/>
                  <a:gd name="T14" fmla="*/ 6 w 38"/>
                  <a:gd name="T15" fmla="*/ 43 h 93"/>
                  <a:gd name="T16" fmla="*/ 6 w 38"/>
                  <a:gd name="T17" fmla="*/ 49 h 93"/>
                  <a:gd name="T18" fmla="*/ 14 w 38"/>
                  <a:gd name="T19" fmla="*/ 49 h 93"/>
                  <a:gd name="T20" fmla="*/ 15 w 38"/>
                  <a:gd name="T21" fmla="*/ 38 h 93"/>
                  <a:gd name="T22" fmla="*/ 15 w 38"/>
                  <a:gd name="T23" fmla="*/ 26 h 93"/>
                  <a:gd name="T24" fmla="*/ 21 w 38"/>
                  <a:gd name="T25" fmla="*/ 17 h 93"/>
                  <a:gd name="T26" fmla="*/ 21 w 38"/>
                  <a:gd name="T27" fmla="*/ 10 h 93"/>
                  <a:gd name="T28" fmla="*/ 21 w 38"/>
                  <a:gd name="T29" fmla="*/ 6 h 93"/>
                  <a:gd name="T30" fmla="*/ 21 w 38"/>
                  <a:gd name="T31" fmla="*/ 6 h 93"/>
                  <a:gd name="T32" fmla="*/ 14 w 38"/>
                  <a:gd name="T33" fmla="*/ 0 h 93"/>
                  <a:gd name="T34" fmla="*/ 12 w 38"/>
                  <a:gd name="T35" fmla="*/ 4 h 93"/>
                  <a:gd name="T36" fmla="*/ 12 w 38"/>
                  <a:gd name="T37" fmla="*/ 4 h 93"/>
                  <a:gd name="T38" fmla="*/ 12 w 38"/>
                  <a:gd name="T39" fmla="*/ 4 h 93"/>
                  <a:gd name="T40" fmla="*/ 6 w 38"/>
                  <a:gd name="T41" fmla="*/ 8 h 93"/>
                  <a:gd name="T42" fmla="*/ 2 w 38"/>
                  <a:gd name="T43" fmla="*/ 11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"/>
                  <a:gd name="T67" fmla="*/ 0 h 93"/>
                  <a:gd name="T68" fmla="*/ 38 w 38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" h="93">
                    <a:moveTo>
                      <a:pt x="2" y="20"/>
                    </a:moveTo>
                    <a:lnTo>
                      <a:pt x="1" y="20"/>
                    </a:lnTo>
                    <a:lnTo>
                      <a:pt x="0" y="27"/>
                    </a:lnTo>
                    <a:lnTo>
                      <a:pt x="7" y="36"/>
                    </a:lnTo>
                    <a:lnTo>
                      <a:pt x="9" y="48"/>
                    </a:lnTo>
                    <a:lnTo>
                      <a:pt x="9" y="59"/>
                    </a:lnTo>
                    <a:lnTo>
                      <a:pt x="9" y="71"/>
                    </a:lnTo>
                    <a:lnTo>
                      <a:pt x="11" y="81"/>
                    </a:lnTo>
                    <a:lnTo>
                      <a:pt x="11" y="93"/>
                    </a:lnTo>
                    <a:lnTo>
                      <a:pt x="25" y="91"/>
                    </a:lnTo>
                    <a:lnTo>
                      <a:pt x="26" y="71"/>
                    </a:lnTo>
                    <a:lnTo>
                      <a:pt x="27" y="49"/>
                    </a:lnTo>
                    <a:lnTo>
                      <a:pt x="37" y="32"/>
                    </a:lnTo>
                    <a:lnTo>
                      <a:pt x="38" y="19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25" y="0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0" y="8"/>
                    </a:lnTo>
                    <a:lnTo>
                      <a:pt x="11" y="14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6" name="Freeform 118"/>
              <p:cNvSpPr>
                <a:spLocks/>
              </p:cNvSpPr>
              <p:nvPr/>
            </p:nvSpPr>
            <p:spPr bwMode="ltGray">
              <a:xfrm>
                <a:off x="1635" y="2295"/>
                <a:ext cx="89" cy="73"/>
              </a:xfrm>
              <a:custGeom>
                <a:avLst/>
                <a:gdLst>
                  <a:gd name="T0" fmla="*/ 38 w 105"/>
                  <a:gd name="T1" fmla="*/ 30 h 84"/>
                  <a:gd name="T2" fmla="*/ 36 w 105"/>
                  <a:gd name="T3" fmla="*/ 30 h 84"/>
                  <a:gd name="T4" fmla="*/ 31 w 105"/>
                  <a:gd name="T5" fmla="*/ 30 h 84"/>
                  <a:gd name="T6" fmla="*/ 30 w 105"/>
                  <a:gd name="T7" fmla="*/ 30 h 84"/>
                  <a:gd name="T8" fmla="*/ 22 w 105"/>
                  <a:gd name="T9" fmla="*/ 30 h 84"/>
                  <a:gd name="T10" fmla="*/ 16 w 105"/>
                  <a:gd name="T11" fmla="*/ 30 h 84"/>
                  <a:gd name="T12" fmla="*/ 16 w 105"/>
                  <a:gd name="T13" fmla="*/ 37 h 84"/>
                  <a:gd name="T14" fmla="*/ 16 w 105"/>
                  <a:gd name="T15" fmla="*/ 42 h 84"/>
                  <a:gd name="T16" fmla="*/ 11 w 105"/>
                  <a:gd name="T17" fmla="*/ 38 h 84"/>
                  <a:gd name="T18" fmla="*/ 6 w 105"/>
                  <a:gd name="T19" fmla="*/ 41 h 84"/>
                  <a:gd name="T20" fmla="*/ 3 w 105"/>
                  <a:gd name="T21" fmla="*/ 37 h 84"/>
                  <a:gd name="T22" fmla="*/ 0 w 105"/>
                  <a:gd name="T23" fmla="*/ 35 h 84"/>
                  <a:gd name="T24" fmla="*/ 3 w 105"/>
                  <a:gd name="T25" fmla="*/ 24 h 84"/>
                  <a:gd name="T26" fmla="*/ 3 w 105"/>
                  <a:gd name="T27" fmla="*/ 23 h 84"/>
                  <a:gd name="T28" fmla="*/ 6 w 105"/>
                  <a:gd name="T29" fmla="*/ 20 h 84"/>
                  <a:gd name="T30" fmla="*/ 7 w 105"/>
                  <a:gd name="T31" fmla="*/ 17 h 84"/>
                  <a:gd name="T32" fmla="*/ 8 w 105"/>
                  <a:gd name="T33" fmla="*/ 13 h 84"/>
                  <a:gd name="T34" fmla="*/ 12 w 105"/>
                  <a:gd name="T35" fmla="*/ 15 h 84"/>
                  <a:gd name="T36" fmla="*/ 13 w 105"/>
                  <a:gd name="T37" fmla="*/ 11 h 84"/>
                  <a:gd name="T38" fmla="*/ 14 w 105"/>
                  <a:gd name="T39" fmla="*/ 11 h 84"/>
                  <a:gd name="T40" fmla="*/ 16 w 105"/>
                  <a:gd name="T41" fmla="*/ 7 h 84"/>
                  <a:gd name="T42" fmla="*/ 19 w 105"/>
                  <a:gd name="T43" fmla="*/ 7 h 84"/>
                  <a:gd name="T44" fmla="*/ 21 w 105"/>
                  <a:gd name="T45" fmla="*/ 3 h 84"/>
                  <a:gd name="T46" fmla="*/ 27 w 105"/>
                  <a:gd name="T47" fmla="*/ 0 h 84"/>
                  <a:gd name="T48" fmla="*/ 34 w 105"/>
                  <a:gd name="T49" fmla="*/ 1 h 84"/>
                  <a:gd name="T50" fmla="*/ 34 w 105"/>
                  <a:gd name="T51" fmla="*/ 7 h 84"/>
                  <a:gd name="T52" fmla="*/ 39 w 105"/>
                  <a:gd name="T53" fmla="*/ 13 h 84"/>
                  <a:gd name="T54" fmla="*/ 38 w 105"/>
                  <a:gd name="T55" fmla="*/ 13 h 84"/>
                  <a:gd name="T56" fmla="*/ 38 w 105"/>
                  <a:gd name="T57" fmla="*/ 15 h 84"/>
                  <a:gd name="T58" fmla="*/ 42 w 105"/>
                  <a:gd name="T59" fmla="*/ 18 h 84"/>
                  <a:gd name="T60" fmla="*/ 42 w 105"/>
                  <a:gd name="T61" fmla="*/ 17 h 84"/>
                  <a:gd name="T62" fmla="*/ 45 w 105"/>
                  <a:gd name="T63" fmla="*/ 20 h 84"/>
                  <a:gd name="T64" fmla="*/ 46 w 105"/>
                  <a:gd name="T65" fmla="*/ 24 h 84"/>
                  <a:gd name="T66" fmla="*/ 46 w 105"/>
                  <a:gd name="T67" fmla="*/ 24 h 84"/>
                  <a:gd name="T68" fmla="*/ 42 w 105"/>
                  <a:gd name="T69" fmla="*/ 28 h 84"/>
                  <a:gd name="T70" fmla="*/ 38 w 105"/>
                  <a:gd name="T71" fmla="*/ 30 h 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5"/>
                  <a:gd name="T109" fmla="*/ 0 h 84"/>
                  <a:gd name="T110" fmla="*/ 105 w 105"/>
                  <a:gd name="T111" fmla="*/ 84 h 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5" h="84">
                    <a:moveTo>
                      <a:pt x="86" y="61"/>
                    </a:moveTo>
                    <a:lnTo>
                      <a:pt x="81" y="61"/>
                    </a:lnTo>
                    <a:lnTo>
                      <a:pt x="71" y="60"/>
                    </a:lnTo>
                    <a:lnTo>
                      <a:pt x="67" y="60"/>
                    </a:lnTo>
                    <a:lnTo>
                      <a:pt x="51" y="61"/>
                    </a:lnTo>
                    <a:lnTo>
                      <a:pt x="36" y="61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25" y="78"/>
                    </a:lnTo>
                    <a:lnTo>
                      <a:pt x="13" y="82"/>
                    </a:lnTo>
                    <a:lnTo>
                      <a:pt x="5" y="73"/>
                    </a:lnTo>
                    <a:lnTo>
                      <a:pt x="0" y="70"/>
                    </a:lnTo>
                    <a:lnTo>
                      <a:pt x="3" y="50"/>
                    </a:lnTo>
                    <a:lnTo>
                      <a:pt x="7" y="47"/>
                    </a:lnTo>
                    <a:lnTo>
                      <a:pt x="14" y="40"/>
                    </a:lnTo>
                    <a:lnTo>
                      <a:pt x="17" y="34"/>
                    </a:lnTo>
                    <a:lnTo>
                      <a:pt x="19" y="25"/>
                    </a:lnTo>
                    <a:lnTo>
                      <a:pt x="27" y="29"/>
                    </a:lnTo>
                    <a:lnTo>
                      <a:pt x="30" y="23"/>
                    </a:lnTo>
                    <a:lnTo>
                      <a:pt x="32" y="22"/>
                    </a:lnTo>
                    <a:lnTo>
                      <a:pt x="37" y="14"/>
                    </a:lnTo>
                    <a:lnTo>
                      <a:pt x="45" y="14"/>
                    </a:lnTo>
                    <a:lnTo>
                      <a:pt x="47" y="8"/>
                    </a:lnTo>
                    <a:lnTo>
                      <a:pt x="63" y="0"/>
                    </a:lnTo>
                    <a:lnTo>
                      <a:pt x="77" y="1"/>
                    </a:lnTo>
                    <a:lnTo>
                      <a:pt x="78" y="14"/>
                    </a:lnTo>
                    <a:lnTo>
                      <a:pt x="89" y="25"/>
                    </a:lnTo>
                    <a:lnTo>
                      <a:pt x="86" y="25"/>
                    </a:lnTo>
                    <a:lnTo>
                      <a:pt x="86" y="30"/>
                    </a:lnTo>
                    <a:lnTo>
                      <a:pt x="95" y="37"/>
                    </a:lnTo>
                    <a:lnTo>
                      <a:pt x="98" y="36"/>
                    </a:lnTo>
                    <a:lnTo>
                      <a:pt x="102" y="41"/>
                    </a:lnTo>
                    <a:lnTo>
                      <a:pt x="105" y="48"/>
                    </a:lnTo>
                    <a:lnTo>
                      <a:pt x="104" y="49"/>
                    </a:lnTo>
                    <a:lnTo>
                      <a:pt x="95" y="55"/>
                    </a:lnTo>
                    <a:lnTo>
                      <a:pt x="86" y="6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7" name="Freeform 119"/>
              <p:cNvSpPr>
                <a:spLocks/>
              </p:cNvSpPr>
              <p:nvPr/>
            </p:nvSpPr>
            <p:spPr bwMode="ltGray">
              <a:xfrm>
                <a:off x="1794" y="2320"/>
                <a:ext cx="85" cy="150"/>
              </a:xfrm>
              <a:custGeom>
                <a:avLst/>
                <a:gdLst>
                  <a:gd name="T0" fmla="*/ 38 w 102"/>
                  <a:gd name="T1" fmla="*/ 24 h 172"/>
                  <a:gd name="T2" fmla="*/ 32 w 102"/>
                  <a:gd name="T3" fmla="*/ 24 h 172"/>
                  <a:gd name="T4" fmla="*/ 30 w 102"/>
                  <a:gd name="T5" fmla="*/ 25 h 172"/>
                  <a:gd name="T6" fmla="*/ 33 w 102"/>
                  <a:gd name="T7" fmla="*/ 33 h 172"/>
                  <a:gd name="T8" fmla="*/ 37 w 102"/>
                  <a:gd name="T9" fmla="*/ 43 h 172"/>
                  <a:gd name="T10" fmla="*/ 35 w 102"/>
                  <a:gd name="T11" fmla="*/ 49 h 172"/>
                  <a:gd name="T12" fmla="*/ 32 w 102"/>
                  <a:gd name="T13" fmla="*/ 55 h 172"/>
                  <a:gd name="T14" fmla="*/ 33 w 102"/>
                  <a:gd name="T15" fmla="*/ 65 h 172"/>
                  <a:gd name="T16" fmla="*/ 36 w 102"/>
                  <a:gd name="T17" fmla="*/ 70 h 172"/>
                  <a:gd name="T18" fmla="*/ 39 w 102"/>
                  <a:gd name="T19" fmla="*/ 76 h 172"/>
                  <a:gd name="T20" fmla="*/ 41 w 102"/>
                  <a:gd name="T21" fmla="*/ 83 h 172"/>
                  <a:gd name="T22" fmla="*/ 40 w 102"/>
                  <a:gd name="T23" fmla="*/ 86 h 172"/>
                  <a:gd name="T24" fmla="*/ 36 w 102"/>
                  <a:gd name="T25" fmla="*/ 85 h 172"/>
                  <a:gd name="T26" fmla="*/ 31 w 102"/>
                  <a:gd name="T27" fmla="*/ 84 h 172"/>
                  <a:gd name="T28" fmla="*/ 26 w 102"/>
                  <a:gd name="T29" fmla="*/ 84 h 172"/>
                  <a:gd name="T30" fmla="*/ 20 w 102"/>
                  <a:gd name="T31" fmla="*/ 84 h 172"/>
                  <a:gd name="T32" fmla="*/ 15 w 102"/>
                  <a:gd name="T33" fmla="*/ 84 h 172"/>
                  <a:gd name="T34" fmla="*/ 11 w 102"/>
                  <a:gd name="T35" fmla="*/ 83 h 172"/>
                  <a:gd name="T36" fmla="*/ 7 w 102"/>
                  <a:gd name="T37" fmla="*/ 81 h 172"/>
                  <a:gd name="T38" fmla="*/ 7 w 102"/>
                  <a:gd name="T39" fmla="*/ 74 h 172"/>
                  <a:gd name="T40" fmla="*/ 7 w 102"/>
                  <a:gd name="T41" fmla="*/ 70 h 172"/>
                  <a:gd name="T42" fmla="*/ 6 w 102"/>
                  <a:gd name="T43" fmla="*/ 69 h 172"/>
                  <a:gd name="T44" fmla="*/ 3 w 102"/>
                  <a:gd name="T45" fmla="*/ 69 h 172"/>
                  <a:gd name="T46" fmla="*/ 2 w 102"/>
                  <a:gd name="T47" fmla="*/ 65 h 172"/>
                  <a:gd name="T48" fmla="*/ 0 w 102"/>
                  <a:gd name="T49" fmla="*/ 65 h 172"/>
                  <a:gd name="T50" fmla="*/ 1 w 102"/>
                  <a:gd name="T51" fmla="*/ 63 h 172"/>
                  <a:gd name="T52" fmla="*/ 3 w 102"/>
                  <a:gd name="T53" fmla="*/ 57 h 172"/>
                  <a:gd name="T54" fmla="*/ 5 w 102"/>
                  <a:gd name="T55" fmla="*/ 52 h 172"/>
                  <a:gd name="T56" fmla="*/ 7 w 102"/>
                  <a:gd name="T57" fmla="*/ 48 h 172"/>
                  <a:gd name="T58" fmla="*/ 10 w 102"/>
                  <a:gd name="T59" fmla="*/ 46 h 172"/>
                  <a:gd name="T60" fmla="*/ 14 w 102"/>
                  <a:gd name="T61" fmla="*/ 51 h 172"/>
                  <a:gd name="T62" fmla="*/ 18 w 102"/>
                  <a:gd name="T63" fmla="*/ 44 h 172"/>
                  <a:gd name="T64" fmla="*/ 19 w 102"/>
                  <a:gd name="T65" fmla="*/ 38 h 172"/>
                  <a:gd name="T66" fmla="*/ 22 w 102"/>
                  <a:gd name="T67" fmla="*/ 33 h 172"/>
                  <a:gd name="T68" fmla="*/ 23 w 102"/>
                  <a:gd name="T69" fmla="*/ 28 h 172"/>
                  <a:gd name="T70" fmla="*/ 26 w 102"/>
                  <a:gd name="T71" fmla="*/ 22 h 172"/>
                  <a:gd name="T72" fmla="*/ 28 w 102"/>
                  <a:gd name="T73" fmla="*/ 17 h 172"/>
                  <a:gd name="T74" fmla="*/ 32 w 102"/>
                  <a:gd name="T75" fmla="*/ 13 h 172"/>
                  <a:gd name="T76" fmla="*/ 33 w 102"/>
                  <a:gd name="T77" fmla="*/ 9 h 172"/>
                  <a:gd name="T78" fmla="*/ 30 w 102"/>
                  <a:gd name="T79" fmla="*/ 6 h 172"/>
                  <a:gd name="T80" fmla="*/ 30 w 102"/>
                  <a:gd name="T81" fmla="*/ 0 h 172"/>
                  <a:gd name="T82" fmla="*/ 32 w 102"/>
                  <a:gd name="T83" fmla="*/ 0 h 172"/>
                  <a:gd name="T84" fmla="*/ 33 w 102"/>
                  <a:gd name="T85" fmla="*/ 7 h 172"/>
                  <a:gd name="T86" fmla="*/ 35 w 102"/>
                  <a:gd name="T87" fmla="*/ 16 h 172"/>
                  <a:gd name="T88" fmla="*/ 38 w 102"/>
                  <a:gd name="T89" fmla="*/ 24 h 1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"/>
                  <a:gd name="T136" fmla="*/ 0 h 172"/>
                  <a:gd name="T137" fmla="*/ 102 w 102"/>
                  <a:gd name="T138" fmla="*/ 172 h 1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" h="172">
                    <a:moveTo>
                      <a:pt x="95" y="47"/>
                    </a:moveTo>
                    <a:lnTo>
                      <a:pt x="79" y="47"/>
                    </a:lnTo>
                    <a:lnTo>
                      <a:pt x="73" y="50"/>
                    </a:lnTo>
                    <a:lnTo>
                      <a:pt x="84" y="65"/>
                    </a:lnTo>
                    <a:lnTo>
                      <a:pt x="92" y="84"/>
                    </a:lnTo>
                    <a:lnTo>
                      <a:pt x="86" y="96"/>
                    </a:lnTo>
                    <a:lnTo>
                      <a:pt x="79" y="108"/>
                    </a:lnTo>
                    <a:lnTo>
                      <a:pt x="84" y="130"/>
                    </a:lnTo>
                    <a:lnTo>
                      <a:pt x="91" y="140"/>
                    </a:lnTo>
                    <a:lnTo>
                      <a:pt x="98" y="151"/>
                    </a:lnTo>
                    <a:lnTo>
                      <a:pt x="102" y="164"/>
                    </a:lnTo>
                    <a:lnTo>
                      <a:pt x="100" y="172"/>
                    </a:lnTo>
                    <a:lnTo>
                      <a:pt x="89" y="168"/>
                    </a:lnTo>
                    <a:lnTo>
                      <a:pt x="77" y="166"/>
                    </a:lnTo>
                    <a:lnTo>
                      <a:pt x="64" y="166"/>
                    </a:lnTo>
                    <a:lnTo>
                      <a:pt x="50" y="166"/>
                    </a:lnTo>
                    <a:lnTo>
                      <a:pt x="37" y="166"/>
                    </a:lnTo>
                    <a:lnTo>
                      <a:pt x="28" y="164"/>
                    </a:lnTo>
                    <a:lnTo>
                      <a:pt x="17" y="162"/>
                    </a:lnTo>
                    <a:lnTo>
                      <a:pt x="17" y="146"/>
                    </a:lnTo>
                    <a:lnTo>
                      <a:pt x="16" y="139"/>
                    </a:lnTo>
                    <a:lnTo>
                      <a:pt x="14" y="137"/>
                    </a:lnTo>
                    <a:lnTo>
                      <a:pt x="6" y="136"/>
                    </a:lnTo>
                    <a:lnTo>
                      <a:pt x="2" y="127"/>
                    </a:lnTo>
                    <a:lnTo>
                      <a:pt x="0" y="128"/>
                    </a:lnTo>
                    <a:lnTo>
                      <a:pt x="1" y="125"/>
                    </a:lnTo>
                    <a:lnTo>
                      <a:pt x="5" y="113"/>
                    </a:lnTo>
                    <a:lnTo>
                      <a:pt x="11" y="104"/>
                    </a:lnTo>
                    <a:lnTo>
                      <a:pt x="17" y="95"/>
                    </a:lnTo>
                    <a:lnTo>
                      <a:pt x="26" y="92"/>
                    </a:lnTo>
                    <a:lnTo>
                      <a:pt x="35" y="101"/>
                    </a:lnTo>
                    <a:lnTo>
                      <a:pt x="43" y="89"/>
                    </a:lnTo>
                    <a:lnTo>
                      <a:pt x="49" y="76"/>
                    </a:lnTo>
                    <a:lnTo>
                      <a:pt x="54" y="68"/>
                    </a:lnTo>
                    <a:lnTo>
                      <a:pt x="59" y="55"/>
                    </a:lnTo>
                    <a:lnTo>
                      <a:pt x="64" y="44"/>
                    </a:lnTo>
                    <a:lnTo>
                      <a:pt x="68" y="34"/>
                    </a:lnTo>
                    <a:lnTo>
                      <a:pt x="78" y="25"/>
                    </a:lnTo>
                    <a:lnTo>
                      <a:pt x="80" y="17"/>
                    </a:lnTo>
                    <a:lnTo>
                      <a:pt x="74" y="11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14"/>
                    </a:lnTo>
                    <a:lnTo>
                      <a:pt x="86" y="31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8" name="Freeform 120"/>
              <p:cNvSpPr>
                <a:spLocks/>
              </p:cNvSpPr>
              <p:nvPr/>
            </p:nvSpPr>
            <p:spPr bwMode="ltGray">
              <a:xfrm>
                <a:off x="1861" y="2348"/>
                <a:ext cx="147" cy="115"/>
              </a:xfrm>
              <a:custGeom>
                <a:avLst/>
                <a:gdLst>
                  <a:gd name="T0" fmla="*/ 26 w 174"/>
                  <a:gd name="T1" fmla="*/ 18 h 132"/>
                  <a:gd name="T2" fmla="*/ 25 w 174"/>
                  <a:gd name="T3" fmla="*/ 16 h 132"/>
                  <a:gd name="T4" fmla="*/ 34 w 174"/>
                  <a:gd name="T5" fmla="*/ 14 h 132"/>
                  <a:gd name="T6" fmla="*/ 38 w 174"/>
                  <a:gd name="T7" fmla="*/ 8 h 132"/>
                  <a:gd name="T8" fmla="*/ 43 w 174"/>
                  <a:gd name="T9" fmla="*/ 3 h 132"/>
                  <a:gd name="T10" fmla="*/ 48 w 174"/>
                  <a:gd name="T11" fmla="*/ 0 h 132"/>
                  <a:gd name="T12" fmla="*/ 51 w 174"/>
                  <a:gd name="T13" fmla="*/ 5 h 132"/>
                  <a:gd name="T14" fmla="*/ 53 w 174"/>
                  <a:gd name="T15" fmla="*/ 10 h 132"/>
                  <a:gd name="T16" fmla="*/ 52 w 174"/>
                  <a:gd name="T17" fmla="*/ 17 h 132"/>
                  <a:gd name="T18" fmla="*/ 57 w 174"/>
                  <a:gd name="T19" fmla="*/ 18 h 132"/>
                  <a:gd name="T20" fmla="*/ 57 w 174"/>
                  <a:gd name="T21" fmla="*/ 21 h 132"/>
                  <a:gd name="T22" fmla="*/ 63 w 174"/>
                  <a:gd name="T23" fmla="*/ 25 h 132"/>
                  <a:gd name="T24" fmla="*/ 63 w 174"/>
                  <a:gd name="T25" fmla="*/ 28 h 132"/>
                  <a:gd name="T26" fmla="*/ 68 w 174"/>
                  <a:gd name="T27" fmla="*/ 33 h 132"/>
                  <a:gd name="T28" fmla="*/ 71 w 174"/>
                  <a:gd name="T29" fmla="*/ 38 h 132"/>
                  <a:gd name="T30" fmla="*/ 74 w 174"/>
                  <a:gd name="T31" fmla="*/ 44 h 132"/>
                  <a:gd name="T32" fmla="*/ 75 w 174"/>
                  <a:gd name="T33" fmla="*/ 44 h 132"/>
                  <a:gd name="T34" fmla="*/ 72 w 174"/>
                  <a:gd name="T35" fmla="*/ 44 h 132"/>
                  <a:gd name="T36" fmla="*/ 68 w 174"/>
                  <a:gd name="T37" fmla="*/ 44 h 132"/>
                  <a:gd name="T38" fmla="*/ 63 w 174"/>
                  <a:gd name="T39" fmla="*/ 44 h 132"/>
                  <a:gd name="T40" fmla="*/ 61 w 174"/>
                  <a:gd name="T41" fmla="*/ 44 h 132"/>
                  <a:gd name="T42" fmla="*/ 57 w 174"/>
                  <a:gd name="T43" fmla="*/ 44 h 132"/>
                  <a:gd name="T44" fmla="*/ 51 w 174"/>
                  <a:gd name="T45" fmla="*/ 48 h 132"/>
                  <a:gd name="T46" fmla="*/ 48 w 174"/>
                  <a:gd name="T47" fmla="*/ 48 h 132"/>
                  <a:gd name="T48" fmla="*/ 46 w 174"/>
                  <a:gd name="T49" fmla="*/ 52 h 132"/>
                  <a:gd name="T50" fmla="*/ 41 w 174"/>
                  <a:gd name="T51" fmla="*/ 51 h 132"/>
                  <a:gd name="T52" fmla="*/ 35 w 174"/>
                  <a:gd name="T53" fmla="*/ 49 h 132"/>
                  <a:gd name="T54" fmla="*/ 29 w 174"/>
                  <a:gd name="T55" fmla="*/ 44 h 132"/>
                  <a:gd name="T56" fmla="*/ 24 w 174"/>
                  <a:gd name="T57" fmla="*/ 51 h 132"/>
                  <a:gd name="T58" fmla="*/ 24 w 174"/>
                  <a:gd name="T59" fmla="*/ 56 h 132"/>
                  <a:gd name="T60" fmla="*/ 20 w 174"/>
                  <a:gd name="T61" fmla="*/ 56 h 132"/>
                  <a:gd name="T62" fmla="*/ 15 w 174"/>
                  <a:gd name="T63" fmla="*/ 56 h 132"/>
                  <a:gd name="T64" fmla="*/ 12 w 174"/>
                  <a:gd name="T65" fmla="*/ 59 h 132"/>
                  <a:gd name="T66" fmla="*/ 10 w 174"/>
                  <a:gd name="T67" fmla="*/ 66 h 132"/>
                  <a:gd name="T68" fmla="*/ 8 w 174"/>
                  <a:gd name="T69" fmla="*/ 60 h 132"/>
                  <a:gd name="T70" fmla="*/ 5 w 174"/>
                  <a:gd name="T71" fmla="*/ 54 h 132"/>
                  <a:gd name="T72" fmla="*/ 3 w 174"/>
                  <a:gd name="T73" fmla="*/ 49 h 132"/>
                  <a:gd name="T74" fmla="*/ 0 w 174"/>
                  <a:gd name="T75" fmla="*/ 38 h 132"/>
                  <a:gd name="T76" fmla="*/ 3 w 174"/>
                  <a:gd name="T77" fmla="*/ 32 h 132"/>
                  <a:gd name="T78" fmla="*/ 6 w 174"/>
                  <a:gd name="T79" fmla="*/ 26 h 132"/>
                  <a:gd name="T80" fmla="*/ 11 w 174"/>
                  <a:gd name="T81" fmla="*/ 24 h 132"/>
                  <a:gd name="T82" fmla="*/ 12 w 174"/>
                  <a:gd name="T83" fmla="*/ 25 h 132"/>
                  <a:gd name="T84" fmla="*/ 15 w 174"/>
                  <a:gd name="T85" fmla="*/ 24 h 132"/>
                  <a:gd name="T86" fmla="*/ 24 w 174"/>
                  <a:gd name="T87" fmla="*/ 23 h 132"/>
                  <a:gd name="T88" fmla="*/ 26 w 174"/>
                  <a:gd name="T89" fmla="*/ 18 h 1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4"/>
                  <a:gd name="T136" fmla="*/ 0 h 132"/>
                  <a:gd name="T137" fmla="*/ 174 w 174"/>
                  <a:gd name="T138" fmla="*/ 132 h 1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4" h="132">
                    <a:moveTo>
                      <a:pt x="61" y="36"/>
                    </a:moveTo>
                    <a:lnTo>
                      <a:pt x="59" y="32"/>
                    </a:lnTo>
                    <a:lnTo>
                      <a:pt x="78" y="28"/>
                    </a:lnTo>
                    <a:lnTo>
                      <a:pt x="88" y="16"/>
                    </a:lnTo>
                    <a:lnTo>
                      <a:pt x="99" y="4"/>
                    </a:lnTo>
                    <a:lnTo>
                      <a:pt x="111" y="0"/>
                    </a:lnTo>
                    <a:lnTo>
                      <a:pt x="117" y="10"/>
                    </a:lnTo>
                    <a:lnTo>
                      <a:pt x="123" y="20"/>
                    </a:lnTo>
                    <a:lnTo>
                      <a:pt x="120" y="34"/>
                    </a:lnTo>
                    <a:lnTo>
                      <a:pt x="130" y="36"/>
                    </a:lnTo>
                    <a:lnTo>
                      <a:pt x="132" y="41"/>
                    </a:lnTo>
                    <a:lnTo>
                      <a:pt x="144" y="50"/>
                    </a:lnTo>
                    <a:lnTo>
                      <a:pt x="147" y="56"/>
                    </a:lnTo>
                    <a:lnTo>
                      <a:pt x="159" y="68"/>
                    </a:lnTo>
                    <a:lnTo>
                      <a:pt x="165" y="75"/>
                    </a:lnTo>
                    <a:lnTo>
                      <a:pt x="172" y="86"/>
                    </a:lnTo>
                    <a:lnTo>
                      <a:pt x="174" y="90"/>
                    </a:lnTo>
                    <a:lnTo>
                      <a:pt x="167" y="88"/>
                    </a:lnTo>
                    <a:lnTo>
                      <a:pt x="156" y="87"/>
                    </a:lnTo>
                    <a:lnTo>
                      <a:pt x="145" y="86"/>
                    </a:lnTo>
                    <a:lnTo>
                      <a:pt x="141" y="90"/>
                    </a:lnTo>
                    <a:lnTo>
                      <a:pt x="131" y="90"/>
                    </a:lnTo>
                    <a:lnTo>
                      <a:pt x="118" y="95"/>
                    </a:lnTo>
                    <a:lnTo>
                      <a:pt x="112" y="95"/>
                    </a:lnTo>
                    <a:lnTo>
                      <a:pt x="106" y="104"/>
                    </a:lnTo>
                    <a:lnTo>
                      <a:pt x="93" y="100"/>
                    </a:lnTo>
                    <a:lnTo>
                      <a:pt x="81" y="96"/>
                    </a:lnTo>
                    <a:lnTo>
                      <a:pt x="66" y="88"/>
                    </a:lnTo>
                    <a:lnTo>
                      <a:pt x="55" y="102"/>
                    </a:lnTo>
                    <a:lnTo>
                      <a:pt x="55" y="113"/>
                    </a:lnTo>
                    <a:lnTo>
                      <a:pt x="46" y="112"/>
                    </a:lnTo>
                    <a:lnTo>
                      <a:pt x="35" y="112"/>
                    </a:lnTo>
                    <a:lnTo>
                      <a:pt x="28" y="117"/>
                    </a:lnTo>
                    <a:lnTo>
                      <a:pt x="23" y="132"/>
                    </a:lnTo>
                    <a:lnTo>
                      <a:pt x="19" y="119"/>
                    </a:lnTo>
                    <a:lnTo>
                      <a:pt x="12" y="108"/>
                    </a:lnTo>
                    <a:lnTo>
                      <a:pt x="5" y="98"/>
                    </a:lnTo>
                    <a:lnTo>
                      <a:pt x="0" y="76"/>
                    </a:lnTo>
                    <a:lnTo>
                      <a:pt x="7" y="64"/>
                    </a:lnTo>
                    <a:lnTo>
                      <a:pt x="13" y="52"/>
                    </a:lnTo>
                    <a:lnTo>
                      <a:pt x="25" y="48"/>
                    </a:lnTo>
                    <a:lnTo>
                      <a:pt x="29" y="50"/>
                    </a:lnTo>
                    <a:lnTo>
                      <a:pt x="36" y="48"/>
                    </a:lnTo>
                    <a:lnTo>
                      <a:pt x="54" y="45"/>
                    </a:lnTo>
                    <a:lnTo>
                      <a:pt x="61" y="3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9" name="Freeform 121"/>
              <p:cNvSpPr>
                <a:spLocks/>
              </p:cNvSpPr>
              <p:nvPr/>
            </p:nvSpPr>
            <p:spPr bwMode="ltGray">
              <a:xfrm>
                <a:off x="1510" y="2312"/>
                <a:ext cx="32" cy="8"/>
              </a:xfrm>
              <a:custGeom>
                <a:avLst/>
                <a:gdLst>
                  <a:gd name="T0" fmla="*/ 1 w 38"/>
                  <a:gd name="T1" fmla="*/ 1 h 11"/>
                  <a:gd name="T2" fmla="*/ 0 w 38"/>
                  <a:gd name="T3" fmla="*/ 2 h 11"/>
                  <a:gd name="T4" fmla="*/ 4 w 38"/>
                  <a:gd name="T5" fmla="*/ 1 h 11"/>
                  <a:gd name="T6" fmla="*/ 8 w 38"/>
                  <a:gd name="T7" fmla="*/ 1 h 11"/>
                  <a:gd name="T8" fmla="*/ 16 w 38"/>
                  <a:gd name="T9" fmla="*/ 1 h 11"/>
                  <a:gd name="T10" fmla="*/ 14 w 38"/>
                  <a:gd name="T11" fmla="*/ 1 h 11"/>
                  <a:gd name="T12" fmla="*/ 8 w 38"/>
                  <a:gd name="T13" fmla="*/ 0 h 11"/>
                  <a:gd name="T14" fmla="*/ 7 w 38"/>
                  <a:gd name="T15" fmla="*/ 1 h 11"/>
                  <a:gd name="T16" fmla="*/ 2 w 38"/>
                  <a:gd name="T17" fmla="*/ 1 h 11"/>
                  <a:gd name="T18" fmla="*/ 2 w 38"/>
                  <a:gd name="T19" fmla="*/ 1 h 11"/>
                  <a:gd name="T20" fmla="*/ 6 w 38"/>
                  <a:gd name="T21" fmla="*/ 1 h 11"/>
                  <a:gd name="T22" fmla="*/ 3 w 38"/>
                  <a:gd name="T23" fmla="*/ 2 h 11"/>
                  <a:gd name="T24" fmla="*/ 1 w 38"/>
                  <a:gd name="T25" fmla="*/ 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1" y="5"/>
                    </a:moveTo>
                    <a:lnTo>
                      <a:pt x="0" y="11"/>
                    </a:lnTo>
                    <a:lnTo>
                      <a:pt x="10" y="7"/>
                    </a:lnTo>
                    <a:lnTo>
                      <a:pt x="20" y="4"/>
                    </a:lnTo>
                    <a:lnTo>
                      <a:pt x="38" y="7"/>
                    </a:lnTo>
                    <a:lnTo>
                      <a:pt x="35" y="4"/>
                    </a:lnTo>
                    <a:lnTo>
                      <a:pt x="18" y="0"/>
                    </a:lnTo>
                    <a:lnTo>
                      <a:pt x="17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4" y="5"/>
                    </a:lnTo>
                    <a:lnTo>
                      <a:pt x="7" y="9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0" name="Freeform 122"/>
              <p:cNvSpPr>
                <a:spLocks/>
              </p:cNvSpPr>
              <p:nvPr/>
            </p:nvSpPr>
            <p:spPr bwMode="ltGray">
              <a:xfrm>
                <a:off x="1660" y="2346"/>
                <a:ext cx="51" cy="83"/>
              </a:xfrm>
              <a:custGeom>
                <a:avLst/>
                <a:gdLst>
                  <a:gd name="T0" fmla="*/ 25 w 59"/>
                  <a:gd name="T1" fmla="*/ 40 h 95"/>
                  <a:gd name="T2" fmla="*/ 21 w 59"/>
                  <a:gd name="T3" fmla="*/ 43 h 95"/>
                  <a:gd name="T4" fmla="*/ 16 w 59"/>
                  <a:gd name="T5" fmla="*/ 45 h 95"/>
                  <a:gd name="T6" fmla="*/ 12 w 59"/>
                  <a:gd name="T7" fmla="*/ 46 h 95"/>
                  <a:gd name="T8" fmla="*/ 7 w 59"/>
                  <a:gd name="T9" fmla="*/ 49 h 95"/>
                  <a:gd name="T10" fmla="*/ 1 w 59"/>
                  <a:gd name="T11" fmla="*/ 46 h 95"/>
                  <a:gd name="T12" fmla="*/ 3 w 59"/>
                  <a:gd name="T13" fmla="*/ 45 h 95"/>
                  <a:gd name="T14" fmla="*/ 3 w 59"/>
                  <a:gd name="T15" fmla="*/ 39 h 95"/>
                  <a:gd name="T16" fmla="*/ 0 w 59"/>
                  <a:gd name="T17" fmla="*/ 33 h 95"/>
                  <a:gd name="T18" fmla="*/ 3 w 59"/>
                  <a:gd name="T19" fmla="*/ 27 h 95"/>
                  <a:gd name="T20" fmla="*/ 4 w 59"/>
                  <a:gd name="T21" fmla="*/ 22 h 95"/>
                  <a:gd name="T22" fmla="*/ 3 w 59"/>
                  <a:gd name="T23" fmla="*/ 12 h 95"/>
                  <a:gd name="T24" fmla="*/ 3 w 59"/>
                  <a:gd name="T25" fmla="*/ 7 h 95"/>
                  <a:gd name="T26" fmla="*/ 3 w 59"/>
                  <a:gd name="T27" fmla="*/ 1 h 95"/>
                  <a:gd name="T28" fmla="*/ 10 w 59"/>
                  <a:gd name="T29" fmla="*/ 1 h 95"/>
                  <a:gd name="T30" fmla="*/ 18 w 59"/>
                  <a:gd name="T31" fmla="*/ 0 h 95"/>
                  <a:gd name="T32" fmla="*/ 19 w 59"/>
                  <a:gd name="T33" fmla="*/ 0 h 95"/>
                  <a:gd name="T34" fmla="*/ 21 w 59"/>
                  <a:gd name="T35" fmla="*/ 3 h 95"/>
                  <a:gd name="T36" fmla="*/ 22 w 59"/>
                  <a:gd name="T37" fmla="*/ 9 h 95"/>
                  <a:gd name="T38" fmla="*/ 22 w 59"/>
                  <a:gd name="T39" fmla="*/ 12 h 95"/>
                  <a:gd name="T40" fmla="*/ 23 w 59"/>
                  <a:gd name="T41" fmla="*/ 18 h 95"/>
                  <a:gd name="T42" fmla="*/ 25 w 59"/>
                  <a:gd name="T43" fmla="*/ 22 h 95"/>
                  <a:gd name="T44" fmla="*/ 25 w 59"/>
                  <a:gd name="T45" fmla="*/ 29 h 95"/>
                  <a:gd name="T46" fmla="*/ 26 w 59"/>
                  <a:gd name="T47" fmla="*/ 34 h 95"/>
                  <a:gd name="T48" fmla="*/ 29 w 59"/>
                  <a:gd name="T49" fmla="*/ 39 h 95"/>
                  <a:gd name="T50" fmla="*/ 26 w 59"/>
                  <a:gd name="T51" fmla="*/ 40 h 95"/>
                  <a:gd name="T52" fmla="*/ 22 w 59"/>
                  <a:gd name="T53" fmla="*/ 39 h 95"/>
                  <a:gd name="T54" fmla="*/ 25 w 59"/>
                  <a:gd name="T55" fmla="*/ 40 h 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9"/>
                  <a:gd name="T85" fmla="*/ 0 h 95"/>
                  <a:gd name="T86" fmla="*/ 59 w 59"/>
                  <a:gd name="T87" fmla="*/ 95 h 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9" h="95">
                    <a:moveTo>
                      <a:pt x="51" y="80"/>
                    </a:moveTo>
                    <a:lnTo>
                      <a:pt x="43" y="84"/>
                    </a:lnTo>
                    <a:lnTo>
                      <a:pt x="33" y="88"/>
                    </a:lnTo>
                    <a:lnTo>
                      <a:pt x="24" y="91"/>
                    </a:lnTo>
                    <a:lnTo>
                      <a:pt x="14" y="95"/>
                    </a:lnTo>
                    <a:lnTo>
                      <a:pt x="1" y="91"/>
                    </a:lnTo>
                    <a:lnTo>
                      <a:pt x="6" y="88"/>
                    </a:lnTo>
                    <a:lnTo>
                      <a:pt x="3" y="77"/>
                    </a:lnTo>
                    <a:lnTo>
                      <a:pt x="0" y="65"/>
                    </a:lnTo>
                    <a:lnTo>
                      <a:pt x="5" y="54"/>
                    </a:lnTo>
                    <a:lnTo>
                      <a:pt x="9" y="44"/>
                    </a:lnTo>
                    <a:lnTo>
                      <a:pt x="7" y="24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21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9" y="35"/>
                    </a:lnTo>
                    <a:lnTo>
                      <a:pt x="51" y="44"/>
                    </a:lnTo>
                    <a:lnTo>
                      <a:pt x="51" y="56"/>
                    </a:lnTo>
                    <a:lnTo>
                      <a:pt x="53" y="68"/>
                    </a:lnTo>
                    <a:lnTo>
                      <a:pt x="59" y="76"/>
                    </a:lnTo>
                    <a:lnTo>
                      <a:pt x="53" y="80"/>
                    </a:lnTo>
                    <a:lnTo>
                      <a:pt x="48" y="77"/>
                    </a:lnTo>
                    <a:lnTo>
                      <a:pt x="51" y="8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1" name="Freeform 123"/>
              <p:cNvSpPr>
                <a:spLocks/>
              </p:cNvSpPr>
              <p:nvPr/>
            </p:nvSpPr>
            <p:spPr bwMode="ltGray">
              <a:xfrm>
                <a:off x="1529" y="2326"/>
                <a:ext cx="81" cy="72"/>
              </a:xfrm>
              <a:custGeom>
                <a:avLst/>
                <a:gdLst>
                  <a:gd name="T0" fmla="*/ 36 w 97"/>
                  <a:gd name="T1" fmla="*/ 10 h 82"/>
                  <a:gd name="T2" fmla="*/ 35 w 97"/>
                  <a:gd name="T3" fmla="*/ 12 h 82"/>
                  <a:gd name="T4" fmla="*/ 36 w 97"/>
                  <a:gd name="T5" fmla="*/ 12 h 82"/>
                  <a:gd name="T6" fmla="*/ 38 w 97"/>
                  <a:gd name="T7" fmla="*/ 19 h 82"/>
                  <a:gd name="T8" fmla="*/ 38 w 97"/>
                  <a:gd name="T9" fmla="*/ 25 h 82"/>
                  <a:gd name="T10" fmla="*/ 38 w 97"/>
                  <a:gd name="T11" fmla="*/ 28 h 82"/>
                  <a:gd name="T12" fmla="*/ 39 w 97"/>
                  <a:gd name="T13" fmla="*/ 28 h 82"/>
                  <a:gd name="T14" fmla="*/ 40 w 97"/>
                  <a:gd name="T15" fmla="*/ 32 h 82"/>
                  <a:gd name="T16" fmla="*/ 40 w 97"/>
                  <a:gd name="T17" fmla="*/ 33 h 82"/>
                  <a:gd name="T18" fmla="*/ 37 w 97"/>
                  <a:gd name="T19" fmla="*/ 34 h 82"/>
                  <a:gd name="T20" fmla="*/ 38 w 97"/>
                  <a:gd name="T21" fmla="*/ 37 h 82"/>
                  <a:gd name="T22" fmla="*/ 36 w 97"/>
                  <a:gd name="T23" fmla="*/ 41 h 82"/>
                  <a:gd name="T24" fmla="*/ 36 w 97"/>
                  <a:gd name="T25" fmla="*/ 41 h 82"/>
                  <a:gd name="T26" fmla="*/ 33 w 97"/>
                  <a:gd name="T27" fmla="*/ 41 h 82"/>
                  <a:gd name="T28" fmla="*/ 32 w 97"/>
                  <a:gd name="T29" fmla="*/ 42 h 82"/>
                  <a:gd name="T30" fmla="*/ 30 w 97"/>
                  <a:gd name="T31" fmla="*/ 41 h 82"/>
                  <a:gd name="T32" fmla="*/ 28 w 97"/>
                  <a:gd name="T33" fmla="*/ 33 h 82"/>
                  <a:gd name="T34" fmla="*/ 26 w 97"/>
                  <a:gd name="T35" fmla="*/ 33 h 82"/>
                  <a:gd name="T36" fmla="*/ 23 w 97"/>
                  <a:gd name="T37" fmla="*/ 34 h 82"/>
                  <a:gd name="T38" fmla="*/ 24 w 97"/>
                  <a:gd name="T39" fmla="*/ 28 h 82"/>
                  <a:gd name="T40" fmla="*/ 21 w 97"/>
                  <a:gd name="T41" fmla="*/ 22 h 82"/>
                  <a:gd name="T42" fmla="*/ 13 w 97"/>
                  <a:gd name="T43" fmla="*/ 24 h 82"/>
                  <a:gd name="T44" fmla="*/ 9 w 97"/>
                  <a:gd name="T45" fmla="*/ 28 h 82"/>
                  <a:gd name="T46" fmla="*/ 9 w 97"/>
                  <a:gd name="T47" fmla="*/ 26 h 82"/>
                  <a:gd name="T48" fmla="*/ 8 w 97"/>
                  <a:gd name="T49" fmla="*/ 25 h 82"/>
                  <a:gd name="T50" fmla="*/ 7 w 97"/>
                  <a:gd name="T51" fmla="*/ 22 h 82"/>
                  <a:gd name="T52" fmla="*/ 6 w 97"/>
                  <a:gd name="T53" fmla="*/ 21 h 82"/>
                  <a:gd name="T54" fmla="*/ 3 w 97"/>
                  <a:gd name="T55" fmla="*/ 16 h 82"/>
                  <a:gd name="T56" fmla="*/ 3 w 97"/>
                  <a:gd name="T57" fmla="*/ 15 h 82"/>
                  <a:gd name="T58" fmla="*/ 3 w 97"/>
                  <a:gd name="T59" fmla="*/ 15 h 82"/>
                  <a:gd name="T60" fmla="*/ 3 w 97"/>
                  <a:gd name="T61" fmla="*/ 13 h 82"/>
                  <a:gd name="T62" fmla="*/ 0 w 97"/>
                  <a:gd name="T63" fmla="*/ 14 h 82"/>
                  <a:gd name="T64" fmla="*/ 1 w 97"/>
                  <a:gd name="T65" fmla="*/ 14 h 82"/>
                  <a:gd name="T66" fmla="*/ 3 w 97"/>
                  <a:gd name="T67" fmla="*/ 11 h 82"/>
                  <a:gd name="T68" fmla="*/ 7 w 97"/>
                  <a:gd name="T69" fmla="*/ 9 h 82"/>
                  <a:gd name="T70" fmla="*/ 7 w 97"/>
                  <a:gd name="T71" fmla="*/ 4 h 82"/>
                  <a:gd name="T72" fmla="*/ 8 w 97"/>
                  <a:gd name="T73" fmla="*/ 0 h 82"/>
                  <a:gd name="T74" fmla="*/ 13 w 97"/>
                  <a:gd name="T75" fmla="*/ 2 h 82"/>
                  <a:gd name="T76" fmla="*/ 19 w 97"/>
                  <a:gd name="T77" fmla="*/ 4 h 82"/>
                  <a:gd name="T78" fmla="*/ 19 w 97"/>
                  <a:gd name="T79" fmla="*/ 4 h 82"/>
                  <a:gd name="T80" fmla="*/ 23 w 97"/>
                  <a:gd name="T81" fmla="*/ 4 h 82"/>
                  <a:gd name="T82" fmla="*/ 24 w 97"/>
                  <a:gd name="T83" fmla="*/ 5 h 82"/>
                  <a:gd name="T84" fmla="*/ 28 w 97"/>
                  <a:gd name="T85" fmla="*/ 4 h 82"/>
                  <a:gd name="T86" fmla="*/ 31 w 97"/>
                  <a:gd name="T87" fmla="*/ 4 h 82"/>
                  <a:gd name="T88" fmla="*/ 32 w 97"/>
                  <a:gd name="T89" fmla="*/ 4 h 82"/>
                  <a:gd name="T90" fmla="*/ 33 w 97"/>
                  <a:gd name="T91" fmla="*/ 9 h 82"/>
                  <a:gd name="T92" fmla="*/ 36 w 97"/>
                  <a:gd name="T93" fmla="*/ 10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7"/>
                  <a:gd name="T142" fmla="*/ 0 h 82"/>
                  <a:gd name="T143" fmla="*/ 97 w 97"/>
                  <a:gd name="T144" fmla="*/ 82 h 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7" h="82">
                    <a:moveTo>
                      <a:pt x="87" y="19"/>
                    </a:moveTo>
                    <a:lnTo>
                      <a:pt x="86" y="24"/>
                    </a:lnTo>
                    <a:lnTo>
                      <a:pt x="87" y="24"/>
                    </a:lnTo>
                    <a:lnTo>
                      <a:pt x="94" y="38"/>
                    </a:lnTo>
                    <a:lnTo>
                      <a:pt x="93" y="49"/>
                    </a:lnTo>
                    <a:lnTo>
                      <a:pt x="94" y="53"/>
                    </a:lnTo>
                    <a:lnTo>
                      <a:pt x="96" y="55"/>
                    </a:lnTo>
                    <a:lnTo>
                      <a:pt x="97" y="61"/>
                    </a:lnTo>
                    <a:lnTo>
                      <a:pt x="97" y="64"/>
                    </a:lnTo>
                    <a:lnTo>
                      <a:pt x="91" y="65"/>
                    </a:lnTo>
                    <a:lnTo>
                      <a:pt x="93" y="72"/>
                    </a:lnTo>
                    <a:lnTo>
                      <a:pt x="88" y="77"/>
                    </a:lnTo>
                    <a:lnTo>
                      <a:pt x="87" y="78"/>
                    </a:lnTo>
                    <a:lnTo>
                      <a:pt x="84" y="78"/>
                    </a:lnTo>
                    <a:lnTo>
                      <a:pt x="78" y="82"/>
                    </a:lnTo>
                    <a:lnTo>
                      <a:pt x="74" y="79"/>
                    </a:lnTo>
                    <a:lnTo>
                      <a:pt x="70" y="64"/>
                    </a:lnTo>
                    <a:lnTo>
                      <a:pt x="63" y="64"/>
                    </a:lnTo>
                    <a:lnTo>
                      <a:pt x="58" y="65"/>
                    </a:lnTo>
                    <a:lnTo>
                      <a:pt x="60" y="55"/>
                    </a:lnTo>
                    <a:lnTo>
                      <a:pt x="51" y="41"/>
                    </a:lnTo>
                    <a:lnTo>
                      <a:pt x="33" y="46"/>
                    </a:lnTo>
                    <a:lnTo>
                      <a:pt x="22" y="55"/>
                    </a:lnTo>
                    <a:lnTo>
                      <a:pt x="22" y="50"/>
                    </a:lnTo>
                    <a:lnTo>
                      <a:pt x="19" y="47"/>
                    </a:lnTo>
                    <a:lnTo>
                      <a:pt x="16" y="43"/>
                    </a:lnTo>
                    <a:lnTo>
                      <a:pt x="13" y="40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3" y="25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15" y="16"/>
                    </a:lnTo>
                    <a:lnTo>
                      <a:pt x="16" y="7"/>
                    </a:lnTo>
                    <a:lnTo>
                      <a:pt x="18" y="0"/>
                    </a:lnTo>
                    <a:lnTo>
                      <a:pt x="30" y="2"/>
                    </a:lnTo>
                    <a:lnTo>
                      <a:pt x="49" y="5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60" y="10"/>
                    </a:lnTo>
                    <a:lnTo>
                      <a:pt x="68" y="8"/>
                    </a:lnTo>
                    <a:lnTo>
                      <a:pt x="76" y="6"/>
                    </a:lnTo>
                    <a:lnTo>
                      <a:pt x="79" y="4"/>
                    </a:lnTo>
                    <a:lnTo>
                      <a:pt x="82" y="16"/>
                    </a:lnTo>
                    <a:lnTo>
                      <a:pt x="87" y="1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2" name="Freeform 124"/>
              <p:cNvSpPr>
                <a:spLocks/>
              </p:cNvSpPr>
              <p:nvPr/>
            </p:nvSpPr>
            <p:spPr bwMode="ltGray">
              <a:xfrm>
                <a:off x="1510" y="2326"/>
                <a:ext cx="33" cy="22"/>
              </a:xfrm>
              <a:custGeom>
                <a:avLst/>
                <a:gdLst>
                  <a:gd name="T0" fmla="*/ 8 w 40"/>
                  <a:gd name="T1" fmla="*/ 7 h 26"/>
                  <a:gd name="T2" fmla="*/ 7 w 40"/>
                  <a:gd name="T3" fmla="*/ 8 h 26"/>
                  <a:gd name="T4" fmla="*/ 8 w 40"/>
                  <a:gd name="T5" fmla="*/ 10 h 26"/>
                  <a:gd name="T6" fmla="*/ 9 w 40"/>
                  <a:gd name="T7" fmla="*/ 12 h 26"/>
                  <a:gd name="T8" fmla="*/ 10 w 40"/>
                  <a:gd name="T9" fmla="*/ 8 h 26"/>
                  <a:gd name="T10" fmla="*/ 14 w 40"/>
                  <a:gd name="T11" fmla="*/ 7 h 26"/>
                  <a:gd name="T12" fmla="*/ 14 w 40"/>
                  <a:gd name="T13" fmla="*/ 3 h 26"/>
                  <a:gd name="T14" fmla="*/ 15 w 40"/>
                  <a:gd name="T15" fmla="*/ 0 h 26"/>
                  <a:gd name="T16" fmla="*/ 12 w 40"/>
                  <a:gd name="T17" fmla="*/ 1 h 26"/>
                  <a:gd name="T18" fmla="*/ 7 w 40"/>
                  <a:gd name="T19" fmla="*/ 2 h 26"/>
                  <a:gd name="T20" fmla="*/ 0 w 40"/>
                  <a:gd name="T21" fmla="*/ 3 h 26"/>
                  <a:gd name="T22" fmla="*/ 2 w 40"/>
                  <a:gd name="T23" fmla="*/ 3 h 26"/>
                  <a:gd name="T24" fmla="*/ 2 w 40"/>
                  <a:gd name="T25" fmla="*/ 3 h 26"/>
                  <a:gd name="T26" fmla="*/ 4 w 40"/>
                  <a:gd name="T27" fmla="*/ 5 h 26"/>
                  <a:gd name="T28" fmla="*/ 4 w 40"/>
                  <a:gd name="T29" fmla="*/ 5 h 26"/>
                  <a:gd name="T30" fmla="*/ 8 w 40"/>
                  <a:gd name="T31" fmla="*/ 5 h 26"/>
                  <a:gd name="T32" fmla="*/ 9 w 40"/>
                  <a:gd name="T33" fmla="*/ 6 h 26"/>
                  <a:gd name="T34" fmla="*/ 6 w 40"/>
                  <a:gd name="T35" fmla="*/ 6 h 26"/>
                  <a:gd name="T36" fmla="*/ 8 w 40"/>
                  <a:gd name="T37" fmla="*/ 7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26"/>
                  <a:gd name="T59" fmla="*/ 40 w 40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26">
                    <a:moveTo>
                      <a:pt x="20" y="16"/>
                    </a:moveTo>
                    <a:lnTo>
                      <a:pt x="18" y="20"/>
                    </a:lnTo>
                    <a:lnTo>
                      <a:pt x="22" y="24"/>
                    </a:lnTo>
                    <a:lnTo>
                      <a:pt x="23" y="26"/>
                    </a:lnTo>
                    <a:lnTo>
                      <a:pt x="25" y="20"/>
                    </a:lnTo>
                    <a:lnTo>
                      <a:pt x="37" y="16"/>
                    </a:lnTo>
                    <a:lnTo>
                      <a:pt x="38" y="7"/>
                    </a:lnTo>
                    <a:lnTo>
                      <a:pt x="40" y="0"/>
                    </a:lnTo>
                    <a:lnTo>
                      <a:pt x="29" y="1"/>
                    </a:lnTo>
                    <a:lnTo>
                      <a:pt x="18" y="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5" y="8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20" y="12"/>
                    </a:lnTo>
                    <a:lnTo>
                      <a:pt x="23" y="13"/>
                    </a:lnTo>
                    <a:lnTo>
                      <a:pt x="16" y="14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3" name="Freeform 125"/>
              <p:cNvSpPr>
                <a:spLocks/>
              </p:cNvSpPr>
              <p:nvPr/>
            </p:nvSpPr>
            <p:spPr bwMode="ltGray">
              <a:xfrm>
                <a:off x="1603" y="2352"/>
                <a:ext cx="66" cy="84"/>
              </a:xfrm>
              <a:custGeom>
                <a:avLst/>
                <a:gdLst>
                  <a:gd name="T0" fmla="*/ 19 w 79"/>
                  <a:gd name="T1" fmla="*/ 4 h 96"/>
                  <a:gd name="T2" fmla="*/ 16 w 79"/>
                  <a:gd name="T3" fmla="*/ 4 h 96"/>
                  <a:gd name="T4" fmla="*/ 13 w 79"/>
                  <a:gd name="T5" fmla="*/ 4 h 96"/>
                  <a:gd name="T6" fmla="*/ 12 w 79"/>
                  <a:gd name="T7" fmla="*/ 0 h 96"/>
                  <a:gd name="T8" fmla="*/ 10 w 79"/>
                  <a:gd name="T9" fmla="*/ 4 h 96"/>
                  <a:gd name="T10" fmla="*/ 8 w 79"/>
                  <a:gd name="T11" fmla="*/ 4 h 96"/>
                  <a:gd name="T12" fmla="*/ 4 w 79"/>
                  <a:gd name="T13" fmla="*/ 4 h 96"/>
                  <a:gd name="T14" fmla="*/ 3 w 79"/>
                  <a:gd name="T15" fmla="*/ 4 h 96"/>
                  <a:gd name="T16" fmla="*/ 3 w 79"/>
                  <a:gd name="T17" fmla="*/ 10 h 96"/>
                  <a:gd name="T18" fmla="*/ 3 w 79"/>
                  <a:gd name="T19" fmla="*/ 12 h 96"/>
                  <a:gd name="T20" fmla="*/ 4 w 79"/>
                  <a:gd name="T21" fmla="*/ 13 h 96"/>
                  <a:gd name="T22" fmla="*/ 4 w 79"/>
                  <a:gd name="T23" fmla="*/ 16 h 96"/>
                  <a:gd name="T24" fmla="*/ 4 w 79"/>
                  <a:gd name="T25" fmla="*/ 18 h 96"/>
                  <a:gd name="T26" fmla="*/ 3 w 79"/>
                  <a:gd name="T27" fmla="*/ 18 h 96"/>
                  <a:gd name="T28" fmla="*/ 3 w 79"/>
                  <a:gd name="T29" fmla="*/ 21 h 96"/>
                  <a:gd name="T30" fmla="*/ 1 w 79"/>
                  <a:gd name="T31" fmla="*/ 24 h 96"/>
                  <a:gd name="T32" fmla="*/ 0 w 79"/>
                  <a:gd name="T33" fmla="*/ 24 h 96"/>
                  <a:gd name="T34" fmla="*/ 0 w 79"/>
                  <a:gd name="T35" fmla="*/ 31 h 96"/>
                  <a:gd name="T36" fmla="*/ 0 w 79"/>
                  <a:gd name="T37" fmla="*/ 33 h 96"/>
                  <a:gd name="T38" fmla="*/ 4 w 79"/>
                  <a:gd name="T39" fmla="*/ 37 h 96"/>
                  <a:gd name="T40" fmla="*/ 7 w 79"/>
                  <a:gd name="T41" fmla="*/ 39 h 96"/>
                  <a:gd name="T42" fmla="*/ 5 w 79"/>
                  <a:gd name="T43" fmla="*/ 50 h 96"/>
                  <a:gd name="T44" fmla="*/ 12 w 79"/>
                  <a:gd name="T45" fmla="*/ 45 h 96"/>
                  <a:gd name="T46" fmla="*/ 19 w 79"/>
                  <a:gd name="T47" fmla="*/ 44 h 96"/>
                  <a:gd name="T48" fmla="*/ 17 w 79"/>
                  <a:gd name="T49" fmla="*/ 44 h 96"/>
                  <a:gd name="T50" fmla="*/ 23 w 79"/>
                  <a:gd name="T51" fmla="*/ 43 h 96"/>
                  <a:gd name="T52" fmla="*/ 21 w 79"/>
                  <a:gd name="T53" fmla="*/ 43 h 96"/>
                  <a:gd name="T54" fmla="*/ 25 w 79"/>
                  <a:gd name="T55" fmla="*/ 43 h 96"/>
                  <a:gd name="T56" fmla="*/ 28 w 79"/>
                  <a:gd name="T57" fmla="*/ 43 h 96"/>
                  <a:gd name="T58" fmla="*/ 28 w 79"/>
                  <a:gd name="T59" fmla="*/ 44 h 96"/>
                  <a:gd name="T60" fmla="*/ 31 w 79"/>
                  <a:gd name="T61" fmla="*/ 42 h 96"/>
                  <a:gd name="T62" fmla="*/ 30 w 79"/>
                  <a:gd name="T63" fmla="*/ 36 h 96"/>
                  <a:gd name="T64" fmla="*/ 28 w 79"/>
                  <a:gd name="T65" fmla="*/ 30 h 96"/>
                  <a:gd name="T66" fmla="*/ 31 w 79"/>
                  <a:gd name="T67" fmla="*/ 24 h 96"/>
                  <a:gd name="T68" fmla="*/ 32 w 79"/>
                  <a:gd name="T69" fmla="*/ 19 h 96"/>
                  <a:gd name="T70" fmla="*/ 31 w 79"/>
                  <a:gd name="T71" fmla="*/ 10 h 96"/>
                  <a:gd name="T72" fmla="*/ 27 w 79"/>
                  <a:gd name="T73" fmla="*/ 7 h 96"/>
                  <a:gd name="T74" fmla="*/ 22 w 79"/>
                  <a:gd name="T75" fmla="*/ 9 h 96"/>
                  <a:gd name="T76" fmla="*/ 19 w 79"/>
                  <a:gd name="T77" fmla="*/ 4 h 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9"/>
                  <a:gd name="T118" fmla="*/ 0 h 96"/>
                  <a:gd name="T119" fmla="*/ 79 w 79"/>
                  <a:gd name="T120" fmla="*/ 96 h 9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9" h="96">
                    <a:moveTo>
                      <a:pt x="45" y="7"/>
                    </a:moveTo>
                    <a:lnTo>
                      <a:pt x="40" y="4"/>
                    </a:lnTo>
                    <a:lnTo>
                      <a:pt x="30" y="6"/>
                    </a:lnTo>
                    <a:lnTo>
                      <a:pt x="29" y="0"/>
                    </a:lnTo>
                    <a:lnTo>
                      <a:pt x="24" y="4"/>
                    </a:lnTo>
                    <a:lnTo>
                      <a:pt x="18" y="7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6" y="19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10" y="31"/>
                    </a:lnTo>
                    <a:lnTo>
                      <a:pt x="10" y="34"/>
                    </a:lnTo>
                    <a:lnTo>
                      <a:pt x="4" y="35"/>
                    </a:lnTo>
                    <a:lnTo>
                      <a:pt x="6" y="42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9" y="72"/>
                    </a:lnTo>
                    <a:lnTo>
                      <a:pt x="15" y="78"/>
                    </a:lnTo>
                    <a:lnTo>
                      <a:pt x="12" y="96"/>
                    </a:lnTo>
                    <a:lnTo>
                      <a:pt x="29" y="90"/>
                    </a:lnTo>
                    <a:lnTo>
                      <a:pt x="46" y="84"/>
                    </a:lnTo>
                    <a:lnTo>
                      <a:pt x="42" y="84"/>
                    </a:lnTo>
                    <a:lnTo>
                      <a:pt x="59" y="83"/>
                    </a:lnTo>
                    <a:lnTo>
                      <a:pt x="51" y="83"/>
                    </a:lnTo>
                    <a:lnTo>
                      <a:pt x="61" y="83"/>
                    </a:lnTo>
                    <a:lnTo>
                      <a:pt x="70" y="83"/>
                    </a:lnTo>
                    <a:lnTo>
                      <a:pt x="71" y="85"/>
                    </a:lnTo>
                    <a:lnTo>
                      <a:pt x="76" y="82"/>
                    </a:lnTo>
                    <a:lnTo>
                      <a:pt x="73" y="71"/>
                    </a:lnTo>
                    <a:lnTo>
                      <a:pt x="70" y="59"/>
                    </a:lnTo>
                    <a:lnTo>
                      <a:pt x="75" y="48"/>
                    </a:lnTo>
                    <a:lnTo>
                      <a:pt x="79" y="38"/>
                    </a:lnTo>
                    <a:lnTo>
                      <a:pt x="77" y="18"/>
                    </a:lnTo>
                    <a:lnTo>
                      <a:pt x="65" y="12"/>
                    </a:lnTo>
                    <a:lnTo>
                      <a:pt x="53" y="16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4" name="Freeform 126"/>
              <p:cNvSpPr>
                <a:spLocks/>
              </p:cNvSpPr>
              <p:nvPr/>
            </p:nvSpPr>
            <p:spPr bwMode="ltGray">
              <a:xfrm>
                <a:off x="1547" y="2361"/>
                <a:ext cx="36" cy="42"/>
              </a:xfrm>
              <a:custGeom>
                <a:avLst/>
                <a:gdLst>
                  <a:gd name="T0" fmla="*/ 22 w 41"/>
                  <a:gd name="T1" fmla="*/ 13 h 47"/>
                  <a:gd name="T2" fmla="*/ 18 w 41"/>
                  <a:gd name="T3" fmla="*/ 19 h 47"/>
                  <a:gd name="T4" fmla="*/ 15 w 41"/>
                  <a:gd name="T5" fmla="*/ 24 h 47"/>
                  <a:gd name="T6" fmla="*/ 12 w 41"/>
                  <a:gd name="T7" fmla="*/ 27 h 47"/>
                  <a:gd name="T8" fmla="*/ 6 w 41"/>
                  <a:gd name="T9" fmla="*/ 22 h 47"/>
                  <a:gd name="T10" fmla="*/ 8 w 41"/>
                  <a:gd name="T11" fmla="*/ 21 h 47"/>
                  <a:gd name="T12" fmla="*/ 6 w 41"/>
                  <a:gd name="T13" fmla="*/ 20 h 47"/>
                  <a:gd name="T14" fmla="*/ 2 w 41"/>
                  <a:gd name="T15" fmla="*/ 14 h 47"/>
                  <a:gd name="T16" fmla="*/ 4 w 41"/>
                  <a:gd name="T17" fmla="*/ 12 h 47"/>
                  <a:gd name="T18" fmla="*/ 2 w 41"/>
                  <a:gd name="T19" fmla="*/ 12 h 47"/>
                  <a:gd name="T20" fmla="*/ 4 w 41"/>
                  <a:gd name="T21" fmla="*/ 10 h 47"/>
                  <a:gd name="T22" fmla="*/ 0 w 41"/>
                  <a:gd name="T23" fmla="*/ 9 h 47"/>
                  <a:gd name="T24" fmla="*/ 6 w 41"/>
                  <a:gd name="T25" fmla="*/ 4 h 47"/>
                  <a:gd name="T26" fmla="*/ 15 w 41"/>
                  <a:gd name="T27" fmla="*/ 0 h 47"/>
                  <a:gd name="T28" fmla="*/ 19 w 41"/>
                  <a:gd name="T29" fmla="*/ 9 h 47"/>
                  <a:gd name="T30" fmla="*/ 19 w 41"/>
                  <a:gd name="T31" fmla="*/ 13 h 47"/>
                  <a:gd name="T32" fmla="*/ 22 w 41"/>
                  <a:gd name="T33" fmla="*/ 1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7"/>
                  <a:gd name="T53" fmla="*/ 41 w 41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7">
                    <a:moveTo>
                      <a:pt x="41" y="23"/>
                    </a:moveTo>
                    <a:lnTo>
                      <a:pt x="35" y="32"/>
                    </a:lnTo>
                    <a:lnTo>
                      <a:pt x="29" y="42"/>
                    </a:lnTo>
                    <a:lnTo>
                      <a:pt x="24" y="47"/>
                    </a:lnTo>
                    <a:lnTo>
                      <a:pt x="11" y="39"/>
                    </a:lnTo>
                    <a:lnTo>
                      <a:pt x="14" y="37"/>
                    </a:lnTo>
                    <a:lnTo>
                      <a:pt x="11" y="35"/>
                    </a:lnTo>
                    <a:lnTo>
                      <a:pt x="2" y="25"/>
                    </a:lnTo>
                    <a:lnTo>
                      <a:pt x="6" y="21"/>
                    </a:lnTo>
                    <a:lnTo>
                      <a:pt x="2" y="20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11" y="5"/>
                    </a:lnTo>
                    <a:lnTo>
                      <a:pt x="29" y="0"/>
                    </a:lnTo>
                    <a:lnTo>
                      <a:pt x="38" y="14"/>
                    </a:lnTo>
                    <a:lnTo>
                      <a:pt x="36" y="24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5" name="Freeform 127"/>
              <p:cNvSpPr>
                <a:spLocks/>
              </p:cNvSpPr>
              <p:nvPr/>
            </p:nvSpPr>
            <p:spPr bwMode="ltGray">
              <a:xfrm>
                <a:off x="1696" y="2346"/>
                <a:ext cx="20" cy="67"/>
              </a:xfrm>
              <a:custGeom>
                <a:avLst/>
                <a:gdLst>
                  <a:gd name="T0" fmla="*/ 4 w 24"/>
                  <a:gd name="T1" fmla="*/ 1 h 76"/>
                  <a:gd name="T2" fmla="*/ 0 w 24"/>
                  <a:gd name="T3" fmla="*/ 0 h 76"/>
                  <a:gd name="T4" fmla="*/ 2 w 24"/>
                  <a:gd name="T5" fmla="*/ 4 h 76"/>
                  <a:gd name="T6" fmla="*/ 3 w 24"/>
                  <a:gd name="T7" fmla="*/ 10 h 76"/>
                  <a:gd name="T8" fmla="*/ 3 w 24"/>
                  <a:gd name="T9" fmla="*/ 13 h 76"/>
                  <a:gd name="T10" fmla="*/ 3 w 24"/>
                  <a:gd name="T11" fmla="*/ 19 h 76"/>
                  <a:gd name="T12" fmla="*/ 4 w 24"/>
                  <a:gd name="T13" fmla="*/ 23 h 76"/>
                  <a:gd name="T14" fmla="*/ 4 w 24"/>
                  <a:gd name="T15" fmla="*/ 30 h 76"/>
                  <a:gd name="T16" fmla="*/ 5 w 24"/>
                  <a:gd name="T17" fmla="*/ 36 h 76"/>
                  <a:gd name="T18" fmla="*/ 7 w 24"/>
                  <a:gd name="T19" fmla="*/ 41 h 76"/>
                  <a:gd name="T20" fmla="*/ 10 w 24"/>
                  <a:gd name="T21" fmla="*/ 39 h 76"/>
                  <a:gd name="T22" fmla="*/ 10 w 24"/>
                  <a:gd name="T23" fmla="*/ 33 h 76"/>
                  <a:gd name="T24" fmla="*/ 8 w 24"/>
                  <a:gd name="T25" fmla="*/ 28 h 76"/>
                  <a:gd name="T26" fmla="*/ 8 w 24"/>
                  <a:gd name="T27" fmla="*/ 21 h 76"/>
                  <a:gd name="T28" fmla="*/ 8 w 24"/>
                  <a:gd name="T29" fmla="*/ 16 h 76"/>
                  <a:gd name="T30" fmla="*/ 8 w 24"/>
                  <a:gd name="T31" fmla="*/ 9 h 76"/>
                  <a:gd name="T32" fmla="*/ 6 w 24"/>
                  <a:gd name="T33" fmla="*/ 4 h 76"/>
                  <a:gd name="T34" fmla="*/ 6 w 24"/>
                  <a:gd name="T35" fmla="*/ 1 h 76"/>
                  <a:gd name="T36" fmla="*/ 4 w 24"/>
                  <a:gd name="T37" fmla="*/ 1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76"/>
                  <a:gd name="T59" fmla="*/ 24 w 24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76">
                    <a:moveTo>
                      <a:pt x="10" y="1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7" y="18"/>
                    </a:lnTo>
                    <a:lnTo>
                      <a:pt x="7" y="24"/>
                    </a:lnTo>
                    <a:lnTo>
                      <a:pt x="8" y="35"/>
                    </a:lnTo>
                    <a:lnTo>
                      <a:pt x="10" y="44"/>
                    </a:lnTo>
                    <a:lnTo>
                      <a:pt x="10" y="56"/>
                    </a:lnTo>
                    <a:lnTo>
                      <a:pt x="12" y="68"/>
                    </a:lnTo>
                    <a:lnTo>
                      <a:pt x="18" y="76"/>
                    </a:lnTo>
                    <a:lnTo>
                      <a:pt x="24" y="74"/>
                    </a:lnTo>
                    <a:lnTo>
                      <a:pt x="24" y="62"/>
                    </a:lnTo>
                    <a:lnTo>
                      <a:pt x="22" y="52"/>
                    </a:lnTo>
                    <a:lnTo>
                      <a:pt x="22" y="40"/>
                    </a:lnTo>
                    <a:lnTo>
                      <a:pt x="22" y="29"/>
                    </a:lnTo>
                    <a:lnTo>
                      <a:pt x="20" y="17"/>
                    </a:lnTo>
                    <a:lnTo>
                      <a:pt x="13" y="8"/>
                    </a:lnTo>
                    <a:lnTo>
                      <a:pt x="14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6" name="Freeform 128"/>
              <p:cNvSpPr>
                <a:spLocks/>
              </p:cNvSpPr>
              <p:nvPr/>
            </p:nvSpPr>
            <p:spPr bwMode="ltGray">
              <a:xfrm>
                <a:off x="1603" y="2006"/>
                <a:ext cx="226" cy="235"/>
              </a:xfrm>
              <a:custGeom>
                <a:avLst/>
                <a:gdLst>
                  <a:gd name="T0" fmla="*/ 0 w 268"/>
                  <a:gd name="T1" fmla="*/ 71 h 269"/>
                  <a:gd name="T2" fmla="*/ 5 w 268"/>
                  <a:gd name="T3" fmla="*/ 79 h 269"/>
                  <a:gd name="T4" fmla="*/ 16 w 268"/>
                  <a:gd name="T5" fmla="*/ 87 h 269"/>
                  <a:gd name="T6" fmla="*/ 25 w 268"/>
                  <a:gd name="T7" fmla="*/ 94 h 269"/>
                  <a:gd name="T8" fmla="*/ 34 w 268"/>
                  <a:gd name="T9" fmla="*/ 103 h 269"/>
                  <a:gd name="T10" fmla="*/ 42 w 268"/>
                  <a:gd name="T11" fmla="*/ 110 h 269"/>
                  <a:gd name="T12" fmla="*/ 51 w 268"/>
                  <a:gd name="T13" fmla="*/ 118 h 269"/>
                  <a:gd name="T14" fmla="*/ 55 w 268"/>
                  <a:gd name="T15" fmla="*/ 124 h 269"/>
                  <a:gd name="T16" fmla="*/ 66 w 268"/>
                  <a:gd name="T17" fmla="*/ 131 h 269"/>
                  <a:gd name="T18" fmla="*/ 72 w 268"/>
                  <a:gd name="T19" fmla="*/ 136 h 269"/>
                  <a:gd name="T20" fmla="*/ 80 w 268"/>
                  <a:gd name="T21" fmla="*/ 135 h 269"/>
                  <a:gd name="T22" fmla="*/ 89 w 268"/>
                  <a:gd name="T23" fmla="*/ 123 h 269"/>
                  <a:gd name="T24" fmla="*/ 102 w 268"/>
                  <a:gd name="T25" fmla="*/ 113 h 269"/>
                  <a:gd name="T26" fmla="*/ 115 w 268"/>
                  <a:gd name="T27" fmla="*/ 103 h 269"/>
                  <a:gd name="T28" fmla="*/ 105 w 268"/>
                  <a:gd name="T29" fmla="*/ 94 h 269"/>
                  <a:gd name="T30" fmla="*/ 100 w 268"/>
                  <a:gd name="T31" fmla="*/ 82 h 269"/>
                  <a:gd name="T32" fmla="*/ 102 w 268"/>
                  <a:gd name="T33" fmla="*/ 71 h 269"/>
                  <a:gd name="T34" fmla="*/ 99 w 268"/>
                  <a:gd name="T35" fmla="*/ 52 h 269"/>
                  <a:gd name="T36" fmla="*/ 98 w 268"/>
                  <a:gd name="T37" fmla="*/ 45 h 269"/>
                  <a:gd name="T38" fmla="*/ 93 w 268"/>
                  <a:gd name="T39" fmla="*/ 31 h 269"/>
                  <a:gd name="T40" fmla="*/ 91 w 268"/>
                  <a:gd name="T41" fmla="*/ 18 h 269"/>
                  <a:gd name="T42" fmla="*/ 92 w 268"/>
                  <a:gd name="T43" fmla="*/ 3 h 269"/>
                  <a:gd name="T44" fmla="*/ 86 w 268"/>
                  <a:gd name="T45" fmla="*/ 0 h 269"/>
                  <a:gd name="T46" fmla="*/ 75 w 268"/>
                  <a:gd name="T47" fmla="*/ 1 h 269"/>
                  <a:gd name="T48" fmla="*/ 63 w 268"/>
                  <a:gd name="T49" fmla="*/ 2 h 269"/>
                  <a:gd name="T50" fmla="*/ 48 w 268"/>
                  <a:gd name="T51" fmla="*/ 6 h 269"/>
                  <a:gd name="T52" fmla="*/ 40 w 268"/>
                  <a:gd name="T53" fmla="*/ 11 h 269"/>
                  <a:gd name="T54" fmla="*/ 37 w 268"/>
                  <a:gd name="T55" fmla="*/ 15 h 269"/>
                  <a:gd name="T56" fmla="*/ 39 w 268"/>
                  <a:gd name="T57" fmla="*/ 27 h 269"/>
                  <a:gd name="T58" fmla="*/ 40 w 268"/>
                  <a:gd name="T59" fmla="*/ 36 h 269"/>
                  <a:gd name="T60" fmla="*/ 28 w 268"/>
                  <a:gd name="T61" fmla="*/ 39 h 269"/>
                  <a:gd name="T62" fmla="*/ 24 w 268"/>
                  <a:gd name="T63" fmla="*/ 48 h 269"/>
                  <a:gd name="T64" fmla="*/ 15 w 268"/>
                  <a:gd name="T65" fmla="*/ 54 h 269"/>
                  <a:gd name="T66" fmla="*/ 6 w 268"/>
                  <a:gd name="T67" fmla="*/ 58 h 2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8"/>
                  <a:gd name="T103" fmla="*/ 0 h 269"/>
                  <a:gd name="T104" fmla="*/ 268 w 268"/>
                  <a:gd name="T105" fmla="*/ 269 h 2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8" h="269">
                    <a:moveTo>
                      <a:pt x="3" y="121"/>
                    </a:moveTo>
                    <a:lnTo>
                      <a:pt x="0" y="139"/>
                    </a:lnTo>
                    <a:lnTo>
                      <a:pt x="0" y="145"/>
                    </a:lnTo>
                    <a:lnTo>
                      <a:pt x="12" y="154"/>
                    </a:lnTo>
                    <a:lnTo>
                      <a:pt x="24" y="162"/>
                    </a:lnTo>
                    <a:lnTo>
                      <a:pt x="38" y="172"/>
                    </a:lnTo>
                    <a:lnTo>
                      <a:pt x="50" y="180"/>
                    </a:lnTo>
                    <a:lnTo>
                      <a:pt x="59" y="187"/>
                    </a:lnTo>
                    <a:lnTo>
                      <a:pt x="69" y="194"/>
                    </a:lnTo>
                    <a:lnTo>
                      <a:pt x="78" y="202"/>
                    </a:lnTo>
                    <a:lnTo>
                      <a:pt x="88" y="209"/>
                    </a:lnTo>
                    <a:lnTo>
                      <a:pt x="98" y="216"/>
                    </a:lnTo>
                    <a:lnTo>
                      <a:pt x="107" y="224"/>
                    </a:lnTo>
                    <a:lnTo>
                      <a:pt x="118" y="232"/>
                    </a:lnTo>
                    <a:lnTo>
                      <a:pt x="128" y="239"/>
                    </a:lnTo>
                    <a:lnTo>
                      <a:pt x="128" y="244"/>
                    </a:lnTo>
                    <a:lnTo>
                      <a:pt x="134" y="250"/>
                    </a:lnTo>
                    <a:lnTo>
                      <a:pt x="153" y="257"/>
                    </a:lnTo>
                    <a:lnTo>
                      <a:pt x="153" y="269"/>
                    </a:lnTo>
                    <a:lnTo>
                      <a:pt x="168" y="269"/>
                    </a:lnTo>
                    <a:lnTo>
                      <a:pt x="178" y="266"/>
                    </a:lnTo>
                    <a:lnTo>
                      <a:pt x="189" y="264"/>
                    </a:lnTo>
                    <a:lnTo>
                      <a:pt x="200" y="253"/>
                    </a:lnTo>
                    <a:lnTo>
                      <a:pt x="209" y="242"/>
                    </a:lnTo>
                    <a:lnTo>
                      <a:pt x="225" y="233"/>
                    </a:lnTo>
                    <a:lnTo>
                      <a:pt x="239" y="222"/>
                    </a:lnTo>
                    <a:lnTo>
                      <a:pt x="254" y="212"/>
                    </a:lnTo>
                    <a:lnTo>
                      <a:pt x="268" y="202"/>
                    </a:lnTo>
                    <a:lnTo>
                      <a:pt x="263" y="191"/>
                    </a:lnTo>
                    <a:lnTo>
                      <a:pt x="248" y="187"/>
                    </a:lnTo>
                    <a:lnTo>
                      <a:pt x="243" y="175"/>
                    </a:lnTo>
                    <a:lnTo>
                      <a:pt x="234" y="162"/>
                    </a:lnTo>
                    <a:lnTo>
                      <a:pt x="240" y="157"/>
                    </a:lnTo>
                    <a:lnTo>
                      <a:pt x="239" y="139"/>
                    </a:lnTo>
                    <a:lnTo>
                      <a:pt x="239" y="122"/>
                    </a:lnTo>
                    <a:lnTo>
                      <a:pt x="233" y="104"/>
                    </a:lnTo>
                    <a:lnTo>
                      <a:pt x="234" y="101"/>
                    </a:lnTo>
                    <a:lnTo>
                      <a:pt x="231" y="86"/>
                    </a:lnTo>
                    <a:lnTo>
                      <a:pt x="227" y="72"/>
                    </a:lnTo>
                    <a:lnTo>
                      <a:pt x="218" y="61"/>
                    </a:lnTo>
                    <a:lnTo>
                      <a:pt x="207" y="47"/>
                    </a:lnTo>
                    <a:lnTo>
                      <a:pt x="213" y="36"/>
                    </a:lnTo>
                    <a:lnTo>
                      <a:pt x="218" y="24"/>
                    </a:lnTo>
                    <a:lnTo>
                      <a:pt x="216" y="4"/>
                    </a:lnTo>
                    <a:lnTo>
                      <a:pt x="220" y="0"/>
                    </a:lnTo>
                    <a:lnTo>
                      <a:pt x="201" y="0"/>
                    </a:lnTo>
                    <a:lnTo>
                      <a:pt x="190" y="0"/>
                    </a:lnTo>
                    <a:lnTo>
                      <a:pt x="176" y="1"/>
                    </a:lnTo>
                    <a:lnTo>
                      <a:pt x="161" y="2"/>
                    </a:lnTo>
                    <a:lnTo>
                      <a:pt x="148" y="2"/>
                    </a:lnTo>
                    <a:lnTo>
                      <a:pt x="131" y="7"/>
                    </a:lnTo>
                    <a:lnTo>
                      <a:pt x="114" y="12"/>
                    </a:lnTo>
                    <a:lnTo>
                      <a:pt x="108" y="16"/>
                    </a:lnTo>
                    <a:lnTo>
                      <a:pt x="96" y="22"/>
                    </a:lnTo>
                    <a:lnTo>
                      <a:pt x="84" y="28"/>
                    </a:lnTo>
                    <a:lnTo>
                      <a:pt x="87" y="30"/>
                    </a:lnTo>
                    <a:lnTo>
                      <a:pt x="89" y="42"/>
                    </a:lnTo>
                    <a:lnTo>
                      <a:pt x="90" y="53"/>
                    </a:lnTo>
                    <a:lnTo>
                      <a:pt x="99" y="66"/>
                    </a:lnTo>
                    <a:lnTo>
                      <a:pt x="96" y="71"/>
                    </a:lnTo>
                    <a:lnTo>
                      <a:pt x="82" y="72"/>
                    </a:lnTo>
                    <a:lnTo>
                      <a:pt x="65" y="78"/>
                    </a:lnTo>
                    <a:lnTo>
                      <a:pt x="65" y="88"/>
                    </a:lnTo>
                    <a:lnTo>
                      <a:pt x="56" y="94"/>
                    </a:lnTo>
                    <a:lnTo>
                      <a:pt x="47" y="101"/>
                    </a:lnTo>
                    <a:lnTo>
                      <a:pt x="35" y="106"/>
                    </a:lnTo>
                    <a:lnTo>
                      <a:pt x="24" y="110"/>
                    </a:lnTo>
                    <a:lnTo>
                      <a:pt x="14" y="115"/>
                    </a:lnTo>
                    <a:lnTo>
                      <a:pt x="3" y="12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" name="Freeform 129"/>
              <p:cNvSpPr>
                <a:spLocks/>
              </p:cNvSpPr>
              <p:nvPr/>
            </p:nvSpPr>
            <p:spPr bwMode="ltGray">
              <a:xfrm>
                <a:off x="1542" y="2113"/>
                <a:ext cx="7" cy="7"/>
              </a:xfrm>
              <a:custGeom>
                <a:avLst/>
                <a:gdLst>
                  <a:gd name="T0" fmla="*/ 4 w 8"/>
                  <a:gd name="T1" fmla="*/ 0 h 9"/>
                  <a:gd name="T2" fmla="*/ 4 w 8"/>
                  <a:gd name="T3" fmla="*/ 2 h 9"/>
                  <a:gd name="T4" fmla="*/ 0 w 8"/>
                  <a:gd name="T5" fmla="*/ 2 h 9"/>
                  <a:gd name="T6" fmla="*/ 4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9"/>
                  <a:gd name="T14" fmla="*/ 8 w 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9">
                    <a:moveTo>
                      <a:pt x="8" y="0"/>
                    </a:moveTo>
                    <a:lnTo>
                      <a:pt x="6" y="6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" name="Freeform 130"/>
              <p:cNvSpPr>
                <a:spLocks/>
              </p:cNvSpPr>
              <p:nvPr/>
            </p:nvSpPr>
            <p:spPr bwMode="ltGray">
              <a:xfrm>
                <a:off x="1516" y="2118"/>
                <a:ext cx="6" cy="5"/>
              </a:xfrm>
              <a:custGeom>
                <a:avLst/>
                <a:gdLst>
                  <a:gd name="T0" fmla="*/ 3 w 7"/>
                  <a:gd name="T1" fmla="*/ 0 h 6"/>
                  <a:gd name="T2" fmla="*/ 0 w 7"/>
                  <a:gd name="T3" fmla="*/ 3 h 6"/>
                  <a:gd name="T4" fmla="*/ 0 w 7"/>
                  <a:gd name="T5" fmla="*/ 1 h 6"/>
                  <a:gd name="T6" fmla="*/ 3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" name="Freeform 131"/>
              <p:cNvSpPr>
                <a:spLocks/>
              </p:cNvSpPr>
              <p:nvPr/>
            </p:nvSpPr>
            <p:spPr bwMode="ltGray">
              <a:xfrm>
                <a:off x="1526" y="2123"/>
                <a:ext cx="5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1 h 3"/>
                  <a:gd name="T4" fmla="*/ 0 w 6"/>
                  <a:gd name="T5" fmla="*/ 0 h 3"/>
                  <a:gd name="T6" fmla="*/ 3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0"/>
                    </a:moveTo>
                    <a:lnTo>
                      <a:pt x="5" y="3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" name="Freeform 132"/>
              <p:cNvSpPr>
                <a:spLocks/>
              </p:cNvSpPr>
              <p:nvPr/>
            </p:nvSpPr>
            <p:spPr bwMode="ltGray">
              <a:xfrm>
                <a:off x="1549" y="2107"/>
                <a:ext cx="4" cy="3"/>
              </a:xfrm>
              <a:custGeom>
                <a:avLst/>
                <a:gdLst>
                  <a:gd name="T0" fmla="*/ 3 w 4"/>
                  <a:gd name="T1" fmla="*/ 3 h 3"/>
                  <a:gd name="T2" fmla="*/ 4 w 4"/>
                  <a:gd name="T3" fmla="*/ 0 h 3"/>
                  <a:gd name="T4" fmla="*/ 0 w 4"/>
                  <a:gd name="T5" fmla="*/ 1 h 3"/>
                  <a:gd name="T6" fmla="*/ 3 w 4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3" y="3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" name="Freeform 133"/>
              <p:cNvSpPr>
                <a:spLocks/>
              </p:cNvSpPr>
              <p:nvPr/>
            </p:nvSpPr>
            <p:spPr bwMode="ltGray">
              <a:xfrm>
                <a:off x="1428" y="2273"/>
                <a:ext cx="3" cy="2"/>
              </a:xfrm>
              <a:custGeom>
                <a:avLst/>
                <a:gdLst>
                  <a:gd name="T0" fmla="*/ 3 w 3"/>
                  <a:gd name="T1" fmla="*/ 32 h 1"/>
                  <a:gd name="T2" fmla="*/ 1 w 3"/>
                  <a:gd name="T3" fmla="*/ 32 h 1"/>
                  <a:gd name="T4" fmla="*/ 0 w 3"/>
                  <a:gd name="T5" fmla="*/ 0 h 1"/>
                  <a:gd name="T6" fmla="*/ 3 w 3"/>
                  <a:gd name="T7" fmla="*/ 32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" name="Freeform 134"/>
              <p:cNvSpPr>
                <a:spLocks/>
              </p:cNvSpPr>
              <p:nvPr/>
            </p:nvSpPr>
            <p:spPr bwMode="ltGray">
              <a:xfrm>
                <a:off x="1640" y="2015"/>
                <a:ext cx="2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32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" name="Freeform 135"/>
              <p:cNvSpPr>
                <a:spLocks/>
              </p:cNvSpPr>
              <p:nvPr/>
            </p:nvSpPr>
            <p:spPr bwMode="ltGray">
              <a:xfrm>
                <a:off x="1801" y="2056"/>
                <a:ext cx="173" cy="179"/>
              </a:xfrm>
              <a:custGeom>
                <a:avLst/>
                <a:gdLst>
                  <a:gd name="T0" fmla="*/ 77 w 208"/>
                  <a:gd name="T1" fmla="*/ 100 h 207"/>
                  <a:gd name="T2" fmla="*/ 77 w 208"/>
                  <a:gd name="T3" fmla="*/ 97 h 207"/>
                  <a:gd name="T4" fmla="*/ 83 w 208"/>
                  <a:gd name="T5" fmla="*/ 97 h 207"/>
                  <a:gd name="T6" fmla="*/ 82 w 208"/>
                  <a:gd name="T7" fmla="*/ 88 h 207"/>
                  <a:gd name="T8" fmla="*/ 82 w 208"/>
                  <a:gd name="T9" fmla="*/ 82 h 207"/>
                  <a:gd name="T10" fmla="*/ 82 w 208"/>
                  <a:gd name="T11" fmla="*/ 74 h 207"/>
                  <a:gd name="T12" fmla="*/ 81 w 208"/>
                  <a:gd name="T13" fmla="*/ 68 h 207"/>
                  <a:gd name="T14" fmla="*/ 81 w 208"/>
                  <a:gd name="T15" fmla="*/ 61 h 207"/>
                  <a:gd name="T16" fmla="*/ 81 w 208"/>
                  <a:gd name="T17" fmla="*/ 54 h 207"/>
                  <a:gd name="T18" fmla="*/ 80 w 208"/>
                  <a:gd name="T19" fmla="*/ 48 h 207"/>
                  <a:gd name="T20" fmla="*/ 80 w 208"/>
                  <a:gd name="T21" fmla="*/ 41 h 207"/>
                  <a:gd name="T22" fmla="*/ 80 w 208"/>
                  <a:gd name="T23" fmla="*/ 35 h 207"/>
                  <a:gd name="T24" fmla="*/ 80 w 208"/>
                  <a:gd name="T25" fmla="*/ 27 h 207"/>
                  <a:gd name="T26" fmla="*/ 79 w 208"/>
                  <a:gd name="T27" fmla="*/ 22 h 207"/>
                  <a:gd name="T28" fmla="*/ 79 w 208"/>
                  <a:gd name="T29" fmla="*/ 16 h 207"/>
                  <a:gd name="T30" fmla="*/ 80 w 208"/>
                  <a:gd name="T31" fmla="*/ 11 h 207"/>
                  <a:gd name="T32" fmla="*/ 77 w 208"/>
                  <a:gd name="T33" fmla="*/ 9 h 207"/>
                  <a:gd name="T34" fmla="*/ 69 w 208"/>
                  <a:gd name="T35" fmla="*/ 6 h 207"/>
                  <a:gd name="T36" fmla="*/ 68 w 208"/>
                  <a:gd name="T37" fmla="*/ 3 h 207"/>
                  <a:gd name="T38" fmla="*/ 61 w 208"/>
                  <a:gd name="T39" fmla="*/ 3 h 207"/>
                  <a:gd name="T40" fmla="*/ 57 w 208"/>
                  <a:gd name="T41" fmla="*/ 5 h 207"/>
                  <a:gd name="T42" fmla="*/ 53 w 208"/>
                  <a:gd name="T43" fmla="*/ 8 h 207"/>
                  <a:gd name="T44" fmla="*/ 54 w 208"/>
                  <a:gd name="T45" fmla="*/ 16 h 207"/>
                  <a:gd name="T46" fmla="*/ 49 w 208"/>
                  <a:gd name="T47" fmla="*/ 22 h 207"/>
                  <a:gd name="T48" fmla="*/ 43 w 208"/>
                  <a:gd name="T49" fmla="*/ 17 h 207"/>
                  <a:gd name="T50" fmla="*/ 37 w 208"/>
                  <a:gd name="T51" fmla="*/ 14 h 207"/>
                  <a:gd name="T52" fmla="*/ 31 w 208"/>
                  <a:gd name="T53" fmla="*/ 12 h 207"/>
                  <a:gd name="T54" fmla="*/ 29 w 208"/>
                  <a:gd name="T55" fmla="*/ 6 h 207"/>
                  <a:gd name="T56" fmla="*/ 22 w 208"/>
                  <a:gd name="T57" fmla="*/ 4 h 207"/>
                  <a:gd name="T58" fmla="*/ 18 w 208"/>
                  <a:gd name="T59" fmla="*/ 3 h 207"/>
                  <a:gd name="T60" fmla="*/ 10 w 208"/>
                  <a:gd name="T61" fmla="*/ 0 h 207"/>
                  <a:gd name="T62" fmla="*/ 10 w 208"/>
                  <a:gd name="T63" fmla="*/ 6 h 207"/>
                  <a:gd name="T64" fmla="*/ 7 w 208"/>
                  <a:gd name="T65" fmla="*/ 10 h 207"/>
                  <a:gd name="T66" fmla="*/ 3 w 208"/>
                  <a:gd name="T67" fmla="*/ 13 h 207"/>
                  <a:gd name="T68" fmla="*/ 3 w 208"/>
                  <a:gd name="T69" fmla="*/ 19 h 207"/>
                  <a:gd name="T70" fmla="*/ 1 w 208"/>
                  <a:gd name="T71" fmla="*/ 22 h 207"/>
                  <a:gd name="T72" fmla="*/ 0 w 208"/>
                  <a:gd name="T73" fmla="*/ 23 h 207"/>
                  <a:gd name="T74" fmla="*/ 2 w 208"/>
                  <a:gd name="T75" fmla="*/ 31 h 207"/>
                  <a:gd name="T76" fmla="*/ 2 w 208"/>
                  <a:gd name="T77" fmla="*/ 41 h 207"/>
                  <a:gd name="T78" fmla="*/ 2 w 208"/>
                  <a:gd name="T79" fmla="*/ 48 h 207"/>
                  <a:gd name="T80" fmla="*/ 1 w 208"/>
                  <a:gd name="T81" fmla="*/ 52 h 207"/>
                  <a:gd name="T82" fmla="*/ 4 w 208"/>
                  <a:gd name="T83" fmla="*/ 58 h 207"/>
                  <a:gd name="T84" fmla="*/ 6 w 208"/>
                  <a:gd name="T85" fmla="*/ 64 h 207"/>
                  <a:gd name="T86" fmla="*/ 12 w 208"/>
                  <a:gd name="T87" fmla="*/ 65 h 207"/>
                  <a:gd name="T88" fmla="*/ 14 w 208"/>
                  <a:gd name="T89" fmla="*/ 70 h 207"/>
                  <a:gd name="T90" fmla="*/ 22 w 208"/>
                  <a:gd name="T91" fmla="*/ 73 h 207"/>
                  <a:gd name="T92" fmla="*/ 26 w 208"/>
                  <a:gd name="T93" fmla="*/ 77 h 207"/>
                  <a:gd name="T94" fmla="*/ 30 w 208"/>
                  <a:gd name="T95" fmla="*/ 74 h 207"/>
                  <a:gd name="T96" fmla="*/ 35 w 208"/>
                  <a:gd name="T97" fmla="*/ 71 h 207"/>
                  <a:gd name="T98" fmla="*/ 40 w 208"/>
                  <a:gd name="T99" fmla="*/ 74 h 207"/>
                  <a:gd name="T100" fmla="*/ 46 w 208"/>
                  <a:gd name="T101" fmla="*/ 78 h 207"/>
                  <a:gd name="T102" fmla="*/ 51 w 208"/>
                  <a:gd name="T103" fmla="*/ 82 h 207"/>
                  <a:gd name="T104" fmla="*/ 56 w 208"/>
                  <a:gd name="T105" fmla="*/ 86 h 207"/>
                  <a:gd name="T106" fmla="*/ 61 w 208"/>
                  <a:gd name="T107" fmla="*/ 88 h 207"/>
                  <a:gd name="T108" fmla="*/ 67 w 208"/>
                  <a:gd name="T109" fmla="*/ 93 h 207"/>
                  <a:gd name="T110" fmla="*/ 72 w 208"/>
                  <a:gd name="T111" fmla="*/ 97 h 207"/>
                  <a:gd name="T112" fmla="*/ 77 w 208"/>
                  <a:gd name="T113" fmla="*/ 100 h 2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8"/>
                  <a:gd name="T172" fmla="*/ 0 h 207"/>
                  <a:gd name="T173" fmla="*/ 208 w 208"/>
                  <a:gd name="T174" fmla="*/ 207 h 20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8" h="207">
                    <a:moveTo>
                      <a:pt x="195" y="207"/>
                    </a:moveTo>
                    <a:lnTo>
                      <a:pt x="195" y="200"/>
                    </a:lnTo>
                    <a:lnTo>
                      <a:pt x="208" y="200"/>
                    </a:lnTo>
                    <a:lnTo>
                      <a:pt x="207" y="184"/>
                    </a:lnTo>
                    <a:lnTo>
                      <a:pt x="207" y="170"/>
                    </a:lnTo>
                    <a:lnTo>
                      <a:pt x="205" y="155"/>
                    </a:lnTo>
                    <a:lnTo>
                      <a:pt x="204" y="141"/>
                    </a:lnTo>
                    <a:lnTo>
                      <a:pt x="204" y="126"/>
                    </a:lnTo>
                    <a:lnTo>
                      <a:pt x="203" y="112"/>
                    </a:lnTo>
                    <a:lnTo>
                      <a:pt x="202" y="98"/>
                    </a:lnTo>
                    <a:lnTo>
                      <a:pt x="201" y="84"/>
                    </a:lnTo>
                    <a:lnTo>
                      <a:pt x="199" y="70"/>
                    </a:lnTo>
                    <a:lnTo>
                      <a:pt x="199" y="56"/>
                    </a:lnTo>
                    <a:lnTo>
                      <a:pt x="198" y="44"/>
                    </a:lnTo>
                    <a:lnTo>
                      <a:pt x="198" y="33"/>
                    </a:lnTo>
                    <a:lnTo>
                      <a:pt x="199" y="23"/>
                    </a:lnTo>
                    <a:lnTo>
                      <a:pt x="192" y="17"/>
                    </a:lnTo>
                    <a:lnTo>
                      <a:pt x="173" y="12"/>
                    </a:lnTo>
                    <a:lnTo>
                      <a:pt x="171" y="8"/>
                    </a:lnTo>
                    <a:lnTo>
                      <a:pt x="154" y="4"/>
                    </a:lnTo>
                    <a:lnTo>
                      <a:pt x="144" y="10"/>
                    </a:lnTo>
                    <a:lnTo>
                      <a:pt x="135" y="15"/>
                    </a:lnTo>
                    <a:lnTo>
                      <a:pt x="136" y="35"/>
                    </a:lnTo>
                    <a:lnTo>
                      <a:pt x="123" y="44"/>
                    </a:lnTo>
                    <a:lnTo>
                      <a:pt x="108" y="36"/>
                    </a:lnTo>
                    <a:lnTo>
                      <a:pt x="93" y="29"/>
                    </a:lnTo>
                    <a:lnTo>
                      <a:pt x="78" y="26"/>
                    </a:lnTo>
                    <a:lnTo>
                      <a:pt x="72" y="11"/>
                    </a:lnTo>
                    <a:lnTo>
                      <a:pt x="58" y="9"/>
                    </a:lnTo>
                    <a:lnTo>
                      <a:pt x="45" y="5"/>
                    </a:lnTo>
                    <a:lnTo>
                      <a:pt x="25" y="0"/>
                    </a:lnTo>
                    <a:lnTo>
                      <a:pt x="24" y="12"/>
                    </a:lnTo>
                    <a:lnTo>
                      <a:pt x="17" y="20"/>
                    </a:lnTo>
                    <a:lnTo>
                      <a:pt x="9" y="27"/>
                    </a:lnTo>
                    <a:lnTo>
                      <a:pt x="9" y="39"/>
                    </a:lnTo>
                    <a:lnTo>
                      <a:pt x="1" y="45"/>
                    </a:lnTo>
                    <a:lnTo>
                      <a:pt x="0" y="48"/>
                    </a:lnTo>
                    <a:lnTo>
                      <a:pt x="6" y="66"/>
                    </a:lnTo>
                    <a:lnTo>
                      <a:pt x="6" y="83"/>
                    </a:lnTo>
                    <a:lnTo>
                      <a:pt x="7" y="101"/>
                    </a:lnTo>
                    <a:lnTo>
                      <a:pt x="1" y="106"/>
                    </a:lnTo>
                    <a:lnTo>
                      <a:pt x="10" y="119"/>
                    </a:lnTo>
                    <a:lnTo>
                      <a:pt x="15" y="131"/>
                    </a:lnTo>
                    <a:lnTo>
                      <a:pt x="30" y="135"/>
                    </a:lnTo>
                    <a:lnTo>
                      <a:pt x="35" y="146"/>
                    </a:lnTo>
                    <a:lnTo>
                      <a:pt x="54" y="150"/>
                    </a:lnTo>
                    <a:lnTo>
                      <a:pt x="65" y="160"/>
                    </a:lnTo>
                    <a:lnTo>
                      <a:pt x="75" y="154"/>
                    </a:lnTo>
                    <a:lnTo>
                      <a:pt x="88" y="147"/>
                    </a:lnTo>
                    <a:lnTo>
                      <a:pt x="101" y="154"/>
                    </a:lnTo>
                    <a:lnTo>
                      <a:pt x="114" y="161"/>
                    </a:lnTo>
                    <a:lnTo>
                      <a:pt x="127" y="170"/>
                    </a:lnTo>
                    <a:lnTo>
                      <a:pt x="141" y="177"/>
                    </a:lnTo>
                    <a:lnTo>
                      <a:pt x="154" y="184"/>
                    </a:lnTo>
                    <a:lnTo>
                      <a:pt x="168" y="191"/>
                    </a:lnTo>
                    <a:lnTo>
                      <a:pt x="181" y="200"/>
                    </a:lnTo>
                    <a:lnTo>
                      <a:pt x="195" y="20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" name="Freeform 136"/>
              <p:cNvSpPr>
                <a:spLocks/>
              </p:cNvSpPr>
              <p:nvPr/>
            </p:nvSpPr>
            <p:spPr bwMode="ltGray">
              <a:xfrm>
                <a:off x="1561" y="2163"/>
                <a:ext cx="183" cy="196"/>
              </a:xfrm>
              <a:custGeom>
                <a:avLst/>
                <a:gdLst>
                  <a:gd name="T0" fmla="*/ 20 w 218"/>
                  <a:gd name="T1" fmla="*/ 108 h 224"/>
                  <a:gd name="T2" fmla="*/ 24 w 218"/>
                  <a:gd name="T3" fmla="*/ 116 h 224"/>
                  <a:gd name="T4" fmla="*/ 28 w 218"/>
                  <a:gd name="T5" fmla="*/ 115 h 224"/>
                  <a:gd name="T6" fmla="*/ 33 w 218"/>
                  <a:gd name="T7" fmla="*/ 110 h 224"/>
                  <a:gd name="T8" fmla="*/ 37 w 218"/>
                  <a:gd name="T9" fmla="*/ 114 h 224"/>
                  <a:gd name="T10" fmla="*/ 40 w 218"/>
                  <a:gd name="T11" fmla="*/ 101 h 224"/>
                  <a:gd name="T12" fmla="*/ 44 w 218"/>
                  <a:gd name="T13" fmla="*/ 95 h 224"/>
                  <a:gd name="T14" fmla="*/ 48 w 218"/>
                  <a:gd name="T15" fmla="*/ 92 h 224"/>
                  <a:gd name="T16" fmla="*/ 50 w 218"/>
                  <a:gd name="T17" fmla="*/ 88 h 224"/>
                  <a:gd name="T18" fmla="*/ 55 w 218"/>
                  <a:gd name="T19" fmla="*/ 84 h 224"/>
                  <a:gd name="T20" fmla="*/ 64 w 218"/>
                  <a:gd name="T21" fmla="*/ 77 h 224"/>
                  <a:gd name="T22" fmla="*/ 70 w 218"/>
                  <a:gd name="T23" fmla="*/ 77 h 224"/>
                  <a:gd name="T24" fmla="*/ 81 w 218"/>
                  <a:gd name="T25" fmla="*/ 75 h 224"/>
                  <a:gd name="T26" fmla="*/ 90 w 218"/>
                  <a:gd name="T27" fmla="*/ 67 h 224"/>
                  <a:gd name="T28" fmla="*/ 90 w 218"/>
                  <a:gd name="T29" fmla="*/ 57 h 224"/>
                  <a:gd name="T30" fmla="*/ 91 w 218"/>
                  <a:gd name="T31" fmla="*/ 46 h 224"/>
                  <a:gd name="T32" fmla="*/ 85 w 218"/>
                  <a:gd name="T33" fmla="*/ 40 h 224"/>
                  <a:gd name="T34" fmla="*/ 74 w 218"/>
                  <a:gd name="T35" fmla="*/ 33 h 224"/>
                  <a:gd name="T36" fmla="*/ 70 w 218"/>
                  <a:gd name="T37" fmla="*/ 27 h 224"/>
                  <a:gd name="T38" fmla="*/ 61 w 218"/>
                  <a:gd name="T39" fmla="*/ 19 h 224"/>
                  <a:gd name="T40" fmla="*/ 54 w 218"/>
                  <a:gd name="T41" fmla="*/ 11 h 224"/>
                  <a:gd name="T42" fmla="*/ 46 w 218"/>
                  <a:gd name="T43" fmla="*/ 4 h 224"/>
                  <a:gd name="T44" fmla="*/ 37 w 218"/>
                  <a:gd name="T45" fmla="*/ 0 h 224"/>
                  <a:gd name="T46" fmla="*/ 33 w 218"/>
                  <a:gd name="T47" fmla="*/ 9 h 224"/>
                  <a:gd name="T48" fmla="*/ 33 w 218"/>
                  <a:gd name="T49" fmla="*/ 25 h 224"/>
                  <a:gd name="T50" fmla="*/ 35 w 218"/>
                  <a:gd name="T51" fmla="*/ 40 h 224"/>
                  <a:gd name="T52" fmla="*/ 35 w 218"/>
                  <a:gd name="T53" fmla="*/ 59 h 224"/>
                  <a:gd name="T54" fmla="*/ 38 w 218"/>
                  <a:gd name="T55" fmla="*/ 67 h 224"/>
                  <a:gd name="T56" fmla="*/ 33 w 218"/>
                  <a:gd name="T57" fmla="*/ 74 h 224"/>
                  <a:gd name="T58" fmla="*/ 22 w 218"/>
                  <a:gd name="T59" fmla="*/ 74 h 224"/>
                  <a:gd name="T60" fmla="*/ 15 w 218"/>
                  <a:gd name="T61" fmla="*/ 73 h 224"/>
                  <a:gd name="T62" fmla="*/ 7 w 218"/>
                  <a:gd name="T63" fmla="*/ 77 h 224"/>
                  <a:gd name="T64" fmla="*/ 2 w 218"/>
                  <a:gd name="T65" fmla="*/ 80 h 224"/>
                  <a:gd name="T66" fmla="*/ 3 w 218"/>
                  <a:gd name="T67" fmla="*/ 88 h 224"/>
                  <a:gd name="T68" fmla="*/ 5 w 218"/>
                  <a:gd name="T69" fmla="*/ 98 h 224"/>
                  <a:gd name="T70" fmla="*/ 8 w 218"/>
                  <a:gd name="T71" fmla="*/ 100 h 224"/>
                  <a:gd name="T72" fmla="*/ 13 w 218"/>
                  <a:gd name="T73" fmla="*/ 100 h 224"/>
                  <a:gd name="T74" fmla="*/ 17 w 218"/>
                  <a:gd name="T75" fmla="*/ 97 h 224"/>
                  <a:gd name="T76" fmla="*/ 20 w 218"/>
                  <a:gd name="T77" fmla="*/ 105 h 2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8"/>
                  <a:gd name="T118" fmla="*/ 0 h 224"/>
                  <a:gd name="T119" fmla="*/ 218 w 218"/>
                  <a:gd name="T120" fmla="*/ 224 h 2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8" h="224">
                    <a:moveTo>
                      <a:pt x="49" y="205"/>
                    </a:moveTo>
                    <a:lnTo>
                      <a:pt x="48" y="210"/>
                    </a:lnTo>
                    <a:lnTo>
                      <a:pt x="49" y="210"/>
                    </a:lnTo>
                    <a:lnTo>
                      <a:pt x="56" y="224"/>
                    </a:lnTo>
                    <a:lnTo>
                      <a:pt x="59" y="221"/>
                    </a:lnTo>
                    <a:lnTo>
                      <a:pt x="67" y="223"/>
                    </a:lnTo>
                    <a:lnTo>
                      <a:pt x="73" y="220"/>
                    </a:lnTo>
                    <a:lnTo>
                      <a:pt x="78" y="216"/>
                    </a:lnTo>
                    <a:lnTo>
                      <a:pt x="79" y="222"/>
                    </a:lnTo>
                    <a:lnTo>
                      <a:pt x="89" y="220"/>
                    </a:lnTo>
                    <a:lnTo>
                      <a:pt x="92" y="200"/>
                    </a:lnTo>
                    <a:lnTo>
                      <a:pt x="96" y="197"/>
                    </a:lnTo>
                    <a:lnTo>
                      <a:pt x="103" y="190"/>
                    </a:lnTo>
                    <a:lnTo>
                      <a:pt x="106" y="184"/>
                    </a:lnTo>
                    <a:lnTo>
                      <a:pt x="108" y="175"/>
                    </a:lnTo>
                    <a:lnTo>
                      <a:pt x="116" y="179"/>
                    </a:lnTo>
                    <a:lnTo>
                      <a:pt x="119" y="173"/>
                    </a:lnTo>
                    <a:lnTo>
                      <a:pt x="121" y="172"/>
                    </a:lnTo>
                    <a:lnTo>
                      <a:pt x="126" y="164"/>
                    </a:lnTo>
                    <a:lnTo>
                      <a:pt x="134" y="164"/>
                    </a:lnTo>
                    <a:lnTo>
                      <a:pt x="136" y="158"/>
                    </a:lnTo>
                    <a:lnTo>
                      <a:pt x="152" y="150"/>
                    </a:lnTo>
                    <a:lnTo>
                      <a:pt x="166" y="151"/>
                    </a:lnTo>
                    <a:lnTo>
                      <a:pt x="167" y="151"/>
                    </a:lnTo>
                    <a:lnTo>
                      <a:pt x="180" y="146"/>
                    </a:lnTo>
                    <a:lnTo>
                      <a:pt x="194" y="146"/>
                    </a:lnTo>
                    <a:lnTo>
                      <a:pt x="209" y="145"/>
                    </a:lnTo>
                    <a:lnTo>
                      <a:pt x="216" y="132"/>
                    </a:lnTo>
                    <a:lnTo>
                      <a:pt x="216" y="121"/>
                    </a:lnTo>
                    <a:lnTo>
                      <a:pt x="217" y="110"/>
                    </a:lnTo>
                    <a:lnTo>
                      <a:pt x="217" y="100"/>
                    </a:lnTo>
                    <a:lnTo>
                      <a:pt x="218" y="89"/>
                    </a:lnTo>
                    <a:lnTo>
                      <a:pt x="203" y="89"/>
                    </a:lnTo>
                    <a:lnTo>
                      <a:pt x="203" y="77"/>
                    </a:lnTo>
                    <a:lnTo>
                      <a:pt x="184" y="70"/>
                    </a:lnTo>
                    <a:lnTo>
                      <a:pt x="178" y="64"/>
                    </a:lnTo>
                    <a:lnTo>
                      <a:pt x="178" y="59"/>
                    </a:lnTo>
                    <a:lnTo>
                      <a:pt x="168" y="52"/>
                    </a:lnTo>
                    <a:lnTo>
                      <a:pt x="157" y="44"/>
                    </a:lnTo>
                    <a:lnTo>
                      <a:pt x="148" y="36"/>
                    </a:lnTo>
                    <a:lnTo>
                      <a:pt x="138" y="29"/>
                    </a:lnTo>
                    <a:lnTo>
                      <a:pt x="128" y="22"/>
                    </a:lnTo>
                    <a:lnTo>
                      <a:pt x="119" y="14"/>
                    </a:lnTo>
                    <a:lnTo>
                      <a:pt x="109" y="7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0"/>
                    </a:lnTo>
                    <a:lnTo>
                      <a:pt x="78" y="16"/>
                    </a:lnTo>
                    <a:lnTo>
                      <a:pt x="79" y="32"/>
                    </a:lnTo>
                    <a:lnTo>
                      <a:pt x="80" y="48"/>
                    </a:lnTo>
                    <a:lnTo>
                      <a:pt x="82" y="64"/>
                    </a:lnTo>
                    <a:lnTo>
                      <a:pt x="84" y="80"/>
                    </a:lnTo>
                    <a:lnTo>
                      <a:pt x="85" y="96"/>
                    </a:lnTo>
                    <a:lnTo>
                      <a:pt x="86" y="113"/>
                    </a:lnTo>
                    <a:lnTo>
                      <a:pt x="88" y="128"/>
                    </a:lnTo>
                    <a:lnTo>
                      <a:pt x="91" y="131"/>
                    </a:lnTo>
                    <a:lnTo>
                      <a:pt x="89" y="144"/>
                    </a:lnTo>
                    <a:lnTo>
                      <a:pt x="77" y="144"/>
                    </a:lnTo>
                    <a:lnTo>
                      <a:pt x="64" y="144"/>
                    </a:lnTo>
                    <a:lnTo>
                      <a:pt x="52" y="144"/>
                    </a:lnTo>
                    <a:lnTo>
                      <a:pt x="38" y="144"/>
                    </a:lnTo>
                    <a:lnTo>
                      <a:pt x="37" y="142"/>
                    </a:lnTo>
                    <a:lnTo>
                      <a:pt x="19" y="146"/>
                    </a:lnTo>
                    <a:lnTo>
                      <a:pt x="17" y="148"/>
                    </a:lnTo>
                    <a:lnTo>
                      <a:pt x="8" y="143"/>
                    </a:lnTo>
                    <a:lnTo>
                      <a:pt x="2" y="155"/>
                    </a:lnTo>
                    <a:lnTo>
                      <a:pt x="0" y="155"/>
                    </a:lnTo>
                    <a:lnTo>
                      <a:pt x="4" y="169"/>
                    </a:lnTo>
                    <a:lnTo>
                      <a:pt x="7" y="175"/>
                    </a:lnTo>
                    <a:lnTo>
                      <a:pt x="11" y="191"/>
                    </a:lnTo>
                    <a:lnTo>
                      <a:pt x="10" y="194"/>
                    </a:lnTo>
                    <a:lnTo>
                      <a:pt x="18" y="194"/>
                    </a:lnTo>
                    <a:lnTo>
                      <a:pt x="22" y="196"/>
                    </a:lnTo>
                    <a:lnTo>
                      <a:pt x="30" y="194"/>
                    </a:lnTo>
                    <a:lnTo>
                      <a:pt x="38" y="192"/>
                    </a:lnTo>
                    <a:lnTo>
                      <a:pt x="41" y="190"/>
                    </a:lnTo>
                    <a:lnTo>
                      <a:pt x="44" y="202"/>
                    </a:lnTo>
                    <a:lnTo>
                      <a:pt x="49" y="20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" name="Freeform 137"/>
              <p:cNvSpPr>
                <a:spLocks/>
              </p:cNvSpPr>
              <p:nvPr/>
            </p:nvSpPr>
            <p:spPr bwMode="ltGray">
              <a:xfrm>
                <a:off x="1849" y="2018"/>
                <a:ext cx="3" cy="2"/>
              </a:xfrm>
              <a:custGeom>
                <a:avLst/>
                <a:gdLst>
                  <a:gd name="T0" fmla="*/ 13 w 2"/>
                  <a:gd name="T1" fmla="*/ 2 h 2"/>
                  <a:gd name="T2" fmla="*/ 9 w 2"/>
                  <a:gd name="T3" fmla="*/ 2 h 2"/>
                  <a:gd name="T4" fmla="*/ 0 w 2"/>
                  <a:gd name="T5" fmla="*/ 0 h 2"/>
                  <a:gd name="T6" fmla="*/ 13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" name="Freeform 138"/>
              <p:cNvSpPr>
                <a:spLocks/>
              </p:cNvSpPr>
              <p:nvPr/>
            </p:nvSpPr>
            <p:spPr bwMode="ltGray">
              <a:xfrm>
                <a:off x="1509" y="2134"/>
                <a:ext cx="136" cy="164"/>
              </a:xfrm>
              <a:custGeom>
                <a:avLst/>
                <a:gdLst>
                  <a:gd name="T0" fmla="*/ 3 w 161"/>
                  <a:gd name="T1" fmla="*/ 79 h 190"/>
                  <a:gd name="T2" fmla="*/ 3 w 161"/>
                  <a:gd name="T3" fmla="*/ 82 h 190"/>
                  <a:gd name="T4" fmla="*/ 3 w 161"/>
                  <a:gd name="T5" fmla="*/ 73 h 190"/>
                  <a:gd name="T6" fmla="*/ 5 w 161"/>
                  <a:gd name="T7" fmla="*/ 65 h 190"/>
                  <a:gd name="T8" fmla="*/ 3 w 161"/>
                  <a:gd name="T9" fmla="*/ 57 h 190"/>
                  <a:gd name="T10" fmla="*/ 3 w 161"/>
                  <a:gd name="T11" fmla="*/ 49 h 190"/>
                  <a:gd name="T12" fmla="*/ 0 w 161"/>
                  <a:gd name="T13" fmla="*/ 46 h 190"/>
                  <a:gd name="T14" fmla="*/ 0 w 161"/>
                  <a:gd name="T15" fmla="*/ 47 h 190"/>
                  <a:gd name="T16" fmla="*/ 1 w 161"/>
                  <a:gd name="T17" fmla="*/ 43 h 190"/>
                  <a:gd name="T18" fmla="*/ 6 w 161"/>
                  <a:gd name="T19" fmla="*/ 43 h 190"/>
                  <a:gd name="T20" fmla="*/ 12 w 161"/>
                  <a:gd name="T21" fmla="*/ 43 h 190"/>
                  <a:gd name="T22" fmla="*/ 17 w 161"/>
                  <a:gd name="T23" fmla="*/ 43 h 190"/>
                  <a:gd name="T24" fmla="*/ 23 w 161"/>
                  <a:gd name="T25" fmla="*/ 43 h 190"/>
                  <a:gd name="T26" fmla="*/ 23 w 161"/>
                  <a:gd name="T27" fmla="*/ 36 h 190"/>
                  <a:gd name="T28" fmla="*/ 23 w 161"/>
                  <a:gd name="T29" fmla="*/ 30 h 190"/>
                  <a:gd name="T30" fmla="*/ 29 w 161"/>
                  <a:gd name="T31" fmla="*/ 28 h 190"/>
                  <a:gd name="T32" fmla="*/ 30 w 161"/>
                  <a:gd name="T33" fmla="*/ 19 h 190"/>
                  <a:gd name="T34" fmla="*/ 30 w 161"/>
                  <a:gd name="T35" fmla="*/ 9 h 190"/>
                  <a:gd name="T36" fmla="*/ 34 w 161"/>
                  <a:gd name="T37" fmla="*/ 9 h 190"/>
                  <a:gd name="T38" fmla="*/ 38 w 161"/>
                  <a:gd name="T39" fmla="*/ 9 h 190"/>
                  <a:gd name="T40" fmla="*/ 43 w 161"/>
                  <a:gd name="T41" fmla="*/ 9 h 190"/>
                  <a:gd name="T42" fmla="*/ 48 w 161"/>
                  <a:gd name="T43" fmla="*/ 9 h 190"/>
                  <a:gd name="T44" fmla="*/ 48 w 161"/>
                  <a:gd name="T45" fmla="*/ 0 h 190"/>
                  <a:gd name="T46" fmla="*/ 53 w 161"/>
                  <a:gd name="T47" fmla="*/ 4 h 190"/>
                  <a:gd name="T48" fmla="*/ 57 w 161"/>
                  <a:gd name="T49" fmla="*/ 8 h 190"/>
                  <a:gd name="T50" fmla="*/ 64 w 161"/>
                  <a:gd name="T51" fmla="*/ 13 h 190"/>
                  <a:gd name="T52" fmla="*/ 69 w 161"/>
                  <a:gd name="T53" fmla="*/ 16 h 190"/>
                  <a:gd name="T54" fmla="*/ 64 w 161"/>
                  <a:gd name="T55" fmla="*/ 16 h 190"/>
                  <a:gd name="T56" fmla="*/ 60 w 161"/>
                  <a:gd name="T57" fmla="*/ 16 h 190"/>
                  <a:gd name="T58" fmla="*/ 60 w 161"/>
                  <a:gd name="T59" fmla="*/ 24 h 190"/>
                  <a:gd name="T60" fmla="*/ 60 w 161"/>
                  <a:gd name="T61" fmla="*/ 32 h 190"/>
                  <a:gd name="T62" fmla="*/ 61 w 161"/>
                  <a:gd name="T63" fmla="*/ 41 h 190"/>
                  <a:gd name="T64" fmla="*/ 62 w 161"/>
                  <a:gd name="T65" fmla="*/ 47 h 190"/>
                  <a:gd name="T66" fmla="*/ 62 w 161"/>
                  <a:gd name="T67" fmla="*/ 54 h 190"/>
                  <a:gd name="T68" fmla="*/ 63 w 161"/>
                  <a:gd name="T69" fmla="*/ 63 h 190"/>
                  <a:gd name="T70" fmla="*/ 63 w 161"/>
                  <a:gd name="T71" fmla="*/ 71 h 190"/>
                  <a:gd name="T72" fmla="*/ 64 w 161"/>
                  <a:gd name="T73" fmla="*/ 79 h 190"/>
                  <a:gd name="T74" fmla="*/ 65 w 161"/>
                  <a:gd name="T75" fmla="*/ 79 h 190"/>
                  <a:gd name="T76" fmla="*/ 64 w 161"/>
                  <a:gd name="T77" fmla="*/ 86 h 190"/>
                  <a:gd name="T78" fmla="*/ 60 w 161"/>
                  <a:gd name="T79" fmla="*/ 86 h 190"/>
                  <a:gd name="T80" fmla="*/ 54 w 161"/>
                  <a:gd name="T81" fmla="*/ 86 h 190"/>
                  <a:gd name="T82" fmla="*/ 48 w 161"/>
                  <a:gd name="T83" fmla="*/ 86 h 190"/>
                  <a:gd name="T84" fmla="*/ 43 w 161"/>
                  <a:gd name="T85" fmla="*/ 86 h 190"/>
                  <a:gd name="T86" fmla="*/ 42 w 161"/>
                  <a:gd name="T87" fmla="*/ 85 h 190"/>
                  <a:gd name="T88" fmla="*/ 35 w 161"/>
                  <a:gd name="T89" fmla="*/ 87 h 190"/>
                  <a:gd name="T90" fmla="*/ 34 w 161"/>
                  <a:gd name="T91" fmla="*/ 87 h 190"/>
                  <a:gd name="T92" fmla="*/ 30 w 161"/>
                  <a:gd name="T93" fmla="*/ 85 h 190"/>
                  <a:gd name="T94" fmla="*/ 27 w 161"/>
                  <a:gd name="T95" fmla="*/ 91 h 190"/>
                  <a:gd name="T96" fmla="*/ 26 w 161"/>
                  <a:gd name="T97" fmla="*/ 91 h 190"/>
                  <a:gd name="T98" fmla="*/ 21 w 161"/>
                  <a:gd name="T99" fmla="*/ 86 h 190"/>
                  <a:gd name="T100" fmla="*/ 18 w 161"/>
                  <a:gd name="T101" fmla="*/ 80 h 190"/>
                  <a:gd name="T102" fmla="*/ 12 w 161"/>
                  <a:gd name="T103" fmla="*/ 78 h 190"/>
                  <a:gd name="T104" fmla="*/ 8 w 161"/>
                  <a:gd name="T105" fmla="*/ 78 h 190"/>
                  <a:gd name="T106" fmla="*/ 3 w 161"/>
                  <a:gd name="T107" fmla="*/ 79 h 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1"/>
                  <a:gd name="T163" fmla="*/ 0 h 190"/>
                  <a:gd name="T164" fmla="*/ 161 w 161"/>
                  <a:gd name="T165" fmla="*/ 190 h 1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1" h="190">
                    <a:moveTo>
                      <a:pt x="7" y="165"/>
                    </a:moveTo>
                    <a:lnTo>
                      <a:pt x="5" y="171"/>
                    </a:lnTo>
                    <a:lnTo>
                      <a:pt x="8" y="153"/>
                    </a:lnTo>
                    <a:lnTo>
                      <a:pt x="12" y="135"/>
                    </a:lnTo>
                    <a:lnTo>
                      <a:pt x="7" y="119"/>
                    </a:lnTo>
                    <a:lnTo>
                      <a:pt x="8" y="103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1" y="90"/>
                    </a:lnTo>
                    <a:lnTo>
                      <a:pt x="14" y="90"/>
                    </a:lnTo>
                    <a:lnTo>
                      <a:pt x="26" y="90"/>
                    </a:lnTo>
                    <a:lnTo>
                      <a:pt x="39" y="90"/>
                    </a:lnTo>
                    <a:lnTo>
                      <a:pt x="53" y="90"/>
                    </a:lnTo>
                    <a:lnTo>
                      <a:pt x="53" y="77"/>
                    </a:lnTo>
                    <a:lnTo>
                      <a:pt x="53" y="65"/>
                    </a:lnTo>
                    <a:lnTo>
                      <a:pt x="66" y="58"/>
                    </a:lnTo>
                    <a:lnTo>
                      <a:pt x="67" y="39"/>
                    </a:lnTo>
                    <a:lnTo>
                      <a:pt x="67" y="19"/>
                    </a:lnTo>
                    <a:lnTo>
                      <a:pt x="78" y="19"/>
                    </a:lnTo>
                    <a:lnTo>
                      <a:pt x="89" y="19"/>
                    </a:lnTo>
                    <a:lnTo>
                      <a:pt x="99" y="19"/>
                    </a:lnTo>
                    <a:lnTo>
                      <a:pt x="110" y="19"/>
                    </a:lnTo>
                    <a:lnTo>
                      <a:pt x="111" y="0"/>
                    </a:lnTo>
                    <a:lnTo>
                      <a:pt x="123" y="9"/>
                    </a:lnTo>
                    <a:lnTo>
                      <a:pt x="135" y="17"/>
                    </a:lnTo>
                    <a:lnTo>
                      <a:pt x="149" y="27"/>
                    </a:lnTo>
                    <a:lnTo>
                      <a:pt x="161" y="35"/>
                    </a:lnTo>
                    <a:lnTo>
                      <a:pt x="149" y="35"/>
                    </a:lnTo>
                    <a:lnTo>
                      <a:pt x="138" y="35"/>
                    </a:lnTo>
                    <a:lnTo>
                      <a:pt x="139" y="51"/>
                    </a:lnTo>
                    <a:lnTo>
                      <a:pt x="140" y="67"/>
                    </a:lnTo>
                    <a:lnTo>
                      <a:pt x="141" y="83"/>
                    </a:lnTo>
                    <a:lnTo>
                      <a:pt x="143" y="99"/>
                    </a:lnTo>
                    <a:lnTo>
                      <a:pt x="145" y="115"/>
                    </a:lnTo>
                    <a:lnTo>
                      <a:pt x="146" y="131"/>
                    </a:lnTo>
                    <a:lnTo>
                      <a:pt x="147" y="148"/>
                    </a:lnTo>
                    <a:lnTo>
                      <a:pt x="149" y="163"/>
                    </a:lnTo>
                    <a:lnTo>
                      <a:pt x="152" y="166"/>
                    </a:lnTo>
                    <a:lnTo>
                      <a:pt x="150" y="179"/>
                    </a:lnTo>
                    <a:lnTo>
                      <a:pt x="138" y="179"/>
                    </a:lnTo>
                    <a:lnTo>
                      <a:pt x="125" y="179"/>
                    </a:lnTo>
                    <a:lnTo>
                      <a:pt x="113" y="179"/>
                    </a:lnTo>
                    <a:lnTo>
                      <a:pt x="99" y="179"/>
                    </a:lnTo>
                    <a:lnTo>
                      <a:pt x="98" y="177"/>
                    </a:lnTo>
                    <a:lnTo>
                      <a:pt x="80" y="181"/>
                    </a:lnTo>
                    <a:lnTo>
                      <a:pt x="78" y="183"/>
                    </a:lnTo>
                    <a:lnTo>
                      <a:pt x="69" y="178"/>
                    </a:lnTo>
                    <a:lnTo>
                      <a:pt x="63" y="190"/>
                    </a:lnTo>
                    <a:lnTo>
                      <a:pt x="61" y="190"/>
                    </a:lnTo>
                    <a:lnTo>
                      <a:pt x="51" y="179"/>
                    </a:lnTo>
                    <a:lnTo>
                      <a:pt x="42" y="168"/>
                    </a:lnTo>
                    <a:lnTo>
                      <a:pt x="29" y="161"/>
                    </a:lnTo>
                    <a:lnTo>
                      <a:pt x="18" y="162"/>
                    </a:lnTo>
                    <a:lnTo>
                      <a:pt x="7" y="16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" name="Freeform 139"/>
              <p:cNvSpPr>
                <a:spLocks/>
              </p:cNvSpPr>
              <p:nvPr/>
            </p:nvSpPr>
            <p:spPr bwMode="ltGray">
              <a:xfrm>
                <a:off x="1554" y="2018"/>
                <a:ext cx="131" cy="110"/>
              </a:xfrm>
              <a:custGeom>
                <a:avLst/>
                <a:gdLst>
                  <a:gd name="T0" fmla="*/ 33 w 157"/>
                  <a:gd name="T1" fmla="*/ 17 h 125"/>
                  <a:gd name="T2" fmla="*/ 28 w 157"/>
                  <a:gd name="T3" fmla="*/ 20 h 125"/>
                  <a:gd name="T4" fmla="*/ 23 w 157"/>
                  <a:gd name="T5" fmla="*/ 25 h 125"/>
                  <a:gd name="T6" fmla="*/ 21 w 157"/>
                  <a:gd name="T7" fmla="*/ 31 h 125"/>
                  <a:gd name="T8" fmla="*/ 19 w 157"/>
                  <a:gd name="T9" fmla="*/ 37 h 125"/>
                  <a:gd name="T10" fmla="*/ 19 w 157"/>
                  <a:gd name="T11" fmla="*/ 43 h 125"/>
                  <a:gd name="T12" fmla="*/ 16 w 157"/>
                  <a:gd name="T13" fmla="*/ 49 h 125"/>
                  <a:gd name="T14" fmla="*/ 13 w 157"/>
                  <a:gd name="T15" fmla="*/ 55 h 125"/>
                  <a:gd name="T16" fmla="*/ 10 w 157"/>
                  <a:gd name="T17" fmla="*/ 60 h 125"/>
                  <a:gd name="T18" fmla="*/ 6 w 157"/>
                  <a:gd name="T19" fmla="*/ 62 h 125"/>
                  <a:gd name="T20" fmla="*/ 0 w 157"/>
                  <a:gd name="T21" fmla="*/ 66 h 125"/>
                  <a:gd name="T22" fmla="*/ 6 w 157"/>
                  <a:gd name="T23" fmla="*/ 66 h 125"/>
                  <a:gd name="T24" fmla="*/ 11 w 157"/>
                  <a:gd name="T25" fmla="*/ 66 h 125"/>
                  <a:gd name="T26" fmla="*/ 18 w 157"/>
                  <a:gd name="T27" fmla="*/ 66 h 125"/>
                  <a:gd name="T28" fmla="*/ 23 w 157"/>
                  <a:gd name="T29" fmla="*/ 66 h 125"/>
                  <a:gd name="T30" fmla="*/ 25 w 157"/>
                  <a:gd name="T31" fmla="*/ 56 h 125"/>
                  <a:gd name="T32" fmla="*/ 29 w 157"/>
                  <a:gd name="T33" fmla="*/ 54 h 125"/>
                  <a:gd name="T34" fmla="*/ 33 w 157"/>
                  <a:gd name="T35" fmla="*/ 50 h 125"/>
                  <a:gd name="T36" fmla="*/ 38 w 157"/>
                  <a:gd name="T37" fmla="*/ 48 h 125"/>
                  <a:gd name="T38" fmla="*/ 43 w 157"/>
                  <a:gd name="T39" fmla="*/ 47 h 125"/>
                  <a:gd name="T40" fmla="*/ 46 w 157"/>
                  <a:gd name="T41" fmla="*/ 42 h 125"/>
                  <a:gd name="T42" fmla="*/ 50 w 157"/>
                  <a:gd name="T43" fmla="*/ 39 h 125"/>
                  <a:gd name="T44" fmla="*/ 50 w 157"/>
                  <a:gd name="T45" fmla="*/ 33 h 125"/>
                  <a:gd name="T46" fmla="*/ 57 w 157"/>
                  <a:gd name="T47" fmla="*/ 31 h 125"/>
                  <a:gd name="T48" fmla="*/ 62 w 157"/>
                  <a:gd name="T49" fmla="*/ 30 h 125"/>
                  <a:gd name="T50" fmla="*/ 63 w 157"/>
                  <a:gd name="T51" fmla="*/ 27 h 125"/>
                  <a:gd name="T52" fmla="*/ 60 w 157"/>
                  <a:gd name="T53" fmla="*/ 20 h 125"/>
                  <a:gd name="T54" fmla="*/ 60 w 157"/>
                  <a:gd name="T55" fmla="*/ 15 h 125"/>
                  <a:gd name="T56" fmla="*/ 58 w 157"/>
                  <a:gd name="T57" fmla="*/ 9 h 125"/>
                  <a:gd name="T58" fmla="*/ 57 w 157"/>
                  <a:gd name="T59" fmla="*/ 8 h 125"/>
                  <a:gd name="T60" fmla="*/ 54 w 157"/>
                  <a:gd name="T61" fmla="*/ 5 h 125"/>
                  <a:gd name="T62" fmla="*/ 53 w 157"/>
                  <a:gd name="T63" fmla="*/ 6 h 125"/>
                  <a:gd name="T64" fmla="*/ 44 w 157"/>
                  <a:gd name="T65" fmla="*/ 5 h 125"/>
                  <a:gd name="T66" fmla="*/ 41 w 157"/>
                  <a:gd name="T67" fmla="*/ 0 h 125"/>
                  <a:gd name="T68" fmla="*/ 38 w 157"/>
                  <a:gd name="T69" fmla="*/ 4 h 125"/>
                  <a:gd name="T70" fmla="*/ 36 w 157"/>
                  <a:gd name="T71" fmla="*/ 11 h 125"/>
                  <a:gd name="T72" fmla="*/ 33 w 157"/>
                  <a:gd name="T73" fmla="*/ 17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7"/>
                  <a:gd name="T112" fmla="*/ 0 h 125"/>
                  <a:gd name="T113" fmla="*/ 157 w 15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7" h="125">
                    <a:moveTo>
                      <a:pt x="81" y="32"/>
                    </a:moveTo>
                    <a:lnTo>
                      <a:pt x="69" y="39"/>
                    </a:lnTo>
                    <a:lnTo>
                      <a:pt x="57" y="47"/>
                    </a:lnTo>
                    <a:lnTo>
                      <a:pt x="51" y="58"/>
                    </a:lnTo>
                    <a:lnTo>
                      <a:pt x="45" y="70"/>
                    </a:lnTo>
                    <a:lnTo>
                      <a:pt x="46" y="83"/>
                    </a:lnTo>
                    <a:lnTo>
                      <a:pt x="40" y="94"/>
                    </a:lnTo>
                    <a:lnTo>
                      <a:pt x="34" y="105"/>
                    </a:lnTo>
                    <a:lnTo>
                      <a:pt x="24" y="112"/>
                    </a:lnTo>
                    <a:lnTo>
                      <a:pt x="14" y="119"/>
                    </a:lnTo>
                    <a:lnTo>
                      <a:pt x="0" y="125"/>
                    </a:lnTo>
                    <a:lnTo>
                      <a:pt x="14" y="125"/>
                    </a:lnTo>
                    <a:lnTo>
                      <a:pt x="28" y="125"/>
                    </a:lnTo>
                    <a:lnTo>
                      <a:pt x="44" y="125"/>
                    </a:lnTo>
                    <a:lnTo>
                      <a:pt x="58" y="125"/>
                    </a:lnTo>
                    <a:lnTo>
                      <a:pt x="61" y="107"/>
                    </a:lnTo>
                    <a:lnTo>
                      <a:pt x="72" y="101"/>
                    </a:lnTo>
                    <a:lnTo>
                      <a:pt x="82" y="96"/>
                    </a:lnTo>
                    <a:lnTo>
                      <a:pt x="93" y="92"/>
                    </a:lnTo>
                    <a:lnTo>
                      <a:pt x="105" y="87"/>
                    </a:lnTo>
                    <a:lnTo>
                      <a:pt x="114" y="80"/>
                    </a:lnTo>
                    <a:lnTo>
                      <a:pt x="123" y="74"/>
                    </a:lnTo>
                    <a:lnTo>
                      <a:pt x="123" y="64"/>
                    </a:lnTo>
                    <a:lnTo>
                      <a:pt x="140" y="58"/>
                    </a:lnTo>
                    <a:lnTo>
                      <a:pt x="154" y="57"/>
                    </a:lnTo>
                    <a:lnTo>
                      <a:pt x="157" y="52"/>
                    </a:lnTo>
                    <a:lnTo>
                      <a:pt x="148" y="39"/>
                    </a:lnTo>
                    <a:lnTo>
                      <a:pt x="147" y="28"/>
                    </a:lnTo>
                    <a:lnTo>
                      <a:pt x="145" y="16"/>
                    </a:lnTo>
                    <a:lnTo>
                      <a:pt x="142" y="14"/>
                    </a:lnTo>
                    <a:lnTo>
                      <a:pt x="134" y="10"/>
                    </a:lnTo>
                    <a:lnTo>
                      <a:pt x="130" y="11"/>
                    </a:lnTo>
                    <a:lnTo>
                      <a:pt x="108" y="10"/>
                    </a:lnTo>
                    <a:lnTo>
                      <a:pt x="102" y="0"/>
                    </a:lnTo>
                    <a:lnTo>
                      <a:pt x="94" y="8"/>
                    </a:lnTo>
                    <a:lnTo>
                      <a:pt x="87" y="20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" name="Freeform 140"/>
              <p:cNvSpPr>
                <a:spLocks/>
              </p:cNvSpPr>
              <p:nvPr/>
            </p:nvSpPr>
            <p:spPr bwMode="ltGray">
              <a:xfrm>
                <a:off x="1701" y="2182"/>
                <a:ext cx="174" cy="157"/>
              </a:xfrm>
              <a:custGeom>
                <a:avLst/>
                <a:gdLst>
                  <a:gd name="T0" fmla="*/ 9 w 206"/>
                  <a:gd name="T1" fmla="*/ 83 h 180"/>
                  <a:gd name="T2" fmla="*/ 8 w 206"/>
                  <a:gd name="T3" fmla="*/ 84 h 180"/>
                  <a:gd name="T4" fmla="*/ 4 w 206"/>
                  <a:gd name="T5" fmla="*/ 80 h 180"/>
                  <a:gd name="T6" fmla="*/ 4 w 206"/>
                  <a:gd name="T7" fmla="*/ 77 h 180"/>
                  <a:gd name="T8" fmla="*/ 5 w 206"/>
                  <a:gd name="T9" fmla="*/ 77 h 180"/>
                  <a:gd name="T10" fmla="*/ 1 w 206"/>
                  <a:gd name="T11" fmla="*/ 72 h 180"/>
                  <a:gd name="T12" fmla="*/ 0 w 206"/>
                  <a:gd name="T13" fmla="*/ 65 h 180"/>
                  <a:gd name="T14" fmla="*/ 1 w 206"/>
                  <a:gd name="T15" fmla="*/ 65 h 180"/>
                  <a:gd name="T16" fmla="*/ 6 w 206"/>
                  <a:gd name="T17" fmla="*/ 63 h 180"/>
                  <a:gd name="T18" fmla="*/ 12 w 206"/>
                  <a:gd name="T19" fmla="*/ 63 h 180"/>
                  <a:gd name="T20" fmla="*/ 18 w 206"/>
                  <a:gd name="T21" fmla="*/ 62 h 180"/>
                  <a:gd name="T22" fmla="*/ 21 w 206"/>
                  <a:gd name="T23" fmla="*/ 56 h 180"/>
                  <a:gd name="T24" fmla="*/ 21 w 206"/>
                  <a:gd name="T25" fmla="*/ 50 h 180"/>
                  <a:gd name="T26" fmla="*/ 21 w 206"/>
                  <a:gd name="T27" fmla="*/ 44 h 180"/>
                  <a:gd name="T28" fmla="*/ 21 w 206"/>
                  <a:gd name="T29" fmla="*/ 38 h 180"/>
                  <a:gd name="T30" fmla="*/ 22 w 206"/>
                  <a:gd name="T31" fmla="*/ 33 h 180"/>
                  <a:gd name="T32" fmla="*/ 26 w 206"/>
                  <a:gd name="T33" fmla="*/ 33 h 180"/>
                  <a:gd name="T34" fmla="*/ 31 w 206"/>
                  <a:gd name="T35" fmla="*/ 31 h 180"/>
                  <a:gd name="T36" fmla="*/ 36 w 206"/>
                  <a:gd name="T37" fmla="*/ 25 h 180"/>
                  <a:gd name="T38" fmla="*/ 41 w 206"/>
                  <a:gd name="T39" fmla="*/ 21 h 180"/>
                  <a:gd name="T40" fmla="*/ 47 w 206"/>
                  <a:gd name="T41" fmla="*/ 16 h 180"/>
                  <a:gd name="T42" fmla="*/ 53 w 206"/>
                  <a:gd name="T43" fmla="*/ 10 h 180"/>
                  <a:gd name="T44" fmla="*/ 60 w 206"/>
                  <a:gd name="T45" fmla="*/ 5 h 180"/>
                  <a:gd name="T46" fmla="*/ 65 w 206"/>
                  <a:gd name="T47" fmla="*/ 0 h 180"/>
                  <a:gd name="T48" fmla="*/ 73 w 206"/>
                  <a:gd name="T49" fmla="*/ 3 h 180"/>
                  <a:gd name="T50" fmla="*/ 79 w 206"/>
                  <a:gd name="T51" fmla="*/ 7 h 180"/>
                  <a:gd name="T52" fmla="*/ 83 w 206"/>
                  <a:gd name="T53" fmla="*/ 3 h 180"/>
                  <a:gd name="T54" fmla="*/ 84 w 206"/>
                  <a:gd name="T55" fmla="*/ 10 h 180"/>
                  <a:gd name="T56" fmla="*/ 84 w 206"/>
                  <a:gd name="T57" fmla="*/ 16 h 180"/>
                  <a:gd name="T58" fmla="*/ 89 w 206"/>
                  <a:gd name="T59" fmla="*/ 24 h 180"/>
                  <a:gd name="T60" fmla="*/ 87 w 206"/>
                  <a:gd name="T61" fmla="*/ 28 h 180"/>
                  <a:gd name="T62" fmla="*/ 87 w 206"/>
                  <a:gd name="T63" fmla="*/ 33 h 180"/>
                  <a:gd name="T64" fmla="*/ 87 w 206"/>
                  <a:gd name="T65" fmla="*/ 38 h 180"/>
                  <a:gd name="T66" fmla="*/ 87 w 206"/>
                  <a:gd name="T67" fmla="*/ 44 h 180"/>
                  <a:gd name="T68" fmla="*/ 86 w 206"/>
                  <a:gd name="T69" fmla="*/ 51 h 180"/>
                  <a:gd name="T70" fmla="*/ 84 w 206"/>
                  <a:gd name="T71" fmla="*/ 55 h 180"/>
                  <a:gd name="T72" fmla="*/ 80 w 206"/>
                  <a:gd name="T73" fmla="*/ 60 h 180"/>
                  <a:gd name="T74" fmla="*/ 79 w 206"/>
                  <a:gd name="T75" fmla="*/ 65 h 180"/>
                  <a:gd name="T76" fmla="*/ 76 w 206"/>
                  <a:gd name="T77" fmla="*/ 69 h 180"/>
                  <a:gd name="T78" fmla="*/ 76 w 206"/>
                  <a:gd name="T79" fmla="*/ 75 h 180"/>
                  <a:gd name="T80" fmla="*/ 70 w 206"/>
                  <a:gd name="T81" fmla="*/ 79 h 180"/>
                  <a:gd name="T82" fmla="*/ 64 w 206"/>
                  <a:gd name="T83" fmla="*/ 79 h 180"/>
                  <a:gd name="T84" fmla="*/ 57 w 206"/>
                  <a:gd name="T85" fmla="*/ 78 h 180"/>
                  <a:gd name="T86" fmla="*/ 52 w 206"/>
                  <a:gd name="T87" fmla="*/ 81 h 180"/>
                  <a:gd name="T88" fmla="*/ 48 w 206"/>
                  <a:gd name="T89" fmla="*/ 80 h 180"/>
                  <a:gd name="T90" fmla="*/ 43 w 206"/>
                  <a:gd name="T91" fmla="*/ 78 h 180"/>
                  <a:gd name="T92" fmla="*/ 37 w 206"/>
                  <a:gd name="T93" fmla="*/ 80 h 180"/>
                  <a:gd name="T94" fmla="*/ 34 w 206"/>
                  <a:gd name="T95" fmla="*/ 75 h 180"/>
                  <a:gd name="T96" fmla="*/ 28 w 206"/>
                  <a:gd name="T97" fmla="*/ 75 h 180"/>
                  <a:gd name="T98" fmla="*/ 21 w 206"/>
                  <a:gd name="T99" fmla="*/ 77 h 180"/>
                  <a:gd name="T100" fmla="*/ 21 w 206"/>
                  <a:gd name="T101" fmla="*/ 82 h 180"/>
                  <a:gd name="T102" fmla="*/ 19 w 206"/>
                  <a:gd name="T103" fmla="*/ 86 h 180"/>
                  <a:gd name="T104" fmla="*/ 19 w 206"/>
                  <a:gd name="T105" fmla="*/ 91 h 180"/>
                  <a:gd name="T106" fmla="*/ 14 w 206"/>
                  <a:gd name="T107" fmla="*/ 85 h 180"/>
                  <a:gd name="T108" fmla="*/ 12 w 206"/>
                  <a:gd name="T109" fmla="*/ 88 h 180"/>
                  <a:gd name="T110" fmla="*/ 12 w 206"/>
                  <a:gd name="T111" fmla="*/ 89 h 180"/>
                  <a:gd name="T112" fmla="*/ 11 w 206"/>
                  <a:gd name="T113" fmla="*/ 85 h 180"/>
                  <a:gd name="T114" fmla="*/ 9 w 206"/>
                  <a:gd name="T115" fmla="*/ 83 h 1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6"/>
                  <a:gd name="T175" fmla="*/ 0 h 180"/>
                  <a:gd name="T176" fmla="*/ 206 w 206"/>
                  <a:gd name="T177" fmla="*/ 180 h 1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6" h="180">
                    <a:moveTo>
                      <a:pt x="21" y="164"/>
                    </a:moveTo>
                    <a:lnTo>
                      <a:pt x="18" y="165"/>
                    </a:lnTo>
                    <a:lnTo>
                      <a:pt x="9" y="158"/>
                    </a:lnTo>
                    <a:lnTo>
                      <a:pt x="9" y="153"/>
                    </a:lnTo>
                    <a:lnTo>
                      <a:pt x="12" y="153"/>
                    </a:lnTo>
                    <a:lnTo>
                      <a:pt x="1" y="142"/>
                    </a:lnTo>
                    <a:lnTo>
                      <a:pt x="0" y="129"/>
                    </a:lnTo>
                    <a:lnTo>
                      <a:pt x="1" y="129"/>
                    </a:lnTo>
                    <a:lnTo>
                      <a:pt x="14" y="124"/>
                    </a:lnTo>
                    <a:lnTo>
                      <a:pt x="28" y="124"/>
                    </a:lnTo>
                    <a:lnTo>
                      <a:pt x="43" y="123"/>
                    </a:lnTo>
                    <a:lnTo>
                      <a:pt x="50" y="110"/>
                    </a:lnTo>
                    <a:lnTo>
                      <a:pt x="50" y="99"/>
                    </a:lnTo>
                    <a:lnTo>
                      <a:pt x="51" y="88"/>
                    </a:lnTo>
                    <a:lnTo>
                      <a:pt x="51" y="78"/>
                    </a:lnTo>
                    <a:lnTo>
                      <a:pt x="52" y="67"/>
                    </a:lnTo>
                    <a:lnTo>
                      <a:pt x="62" y="64"/>
                    </a:lnTo>
                    <a:lnTo>
                      <a:pt x="73" y="62"/>
                    </a:lnTo>
                    <a:lnTo>
                      <a:pt x="84" y="51"/>
                    </a:lnTo>
                    <a:lnTo>
                      <a:pt x="93" y="40"/>
                    </a:lnTo>
                    <a:lnTo>
                      <a:pt x="109" y="31"/>
                    </a:lnTo>
                    <a:lnTo>
                      <a:pt x="123" y="20"/>
                    </a:lnTo>
                    <a:lnTo>
                      <a:pt x="138" y="10"/>
                    </a:lnTo>
                    <a:lnTo>
                      <a:pt x="152" y="0"/>
                    </a:lnTo>
                    <a:lnTo>
                      <a:pt x="171" y="4"/>
                    </a:lnTo>
                    <a:lnTo>
                      <a:pt x="182" y="14"/>
                    </a:lnTo>
                    <a:lnTo>
                      <a:pt x="192" y="8"/>
                    </a:lnTo>
                    <a:lnTo>
                      <a:pt x="194" y="19"/>
                    </a:lnTo>
                    <a:lnTo>
                      <a:pt x="195" y="31"/>
                    </a:lnTo>
                    <a:lnTo>
                      <a:pt x="206" y="48"/>
                    </a:lnTo>
                    <a:lnTo>
                      <a:pt x="202" y="55"/>
                    </a:lnTo>
                    <a:lnTo>
                      <a:pt x="202" y="66"/>
                    </a:lnTo>
                    <a:lnTo>
                      <a:pt x="201" y="78"/>
                    </a:lnTo>
                    <a:lnTo>
                      <a:pt x="201" y="88"/>
                    </a:lnTo>
                    <a:lnTo>
                      <a:pt x="200" y="100"/>
                    </a:lnTo>
                    <a:lnTo>
                      <a:pt x="194" y="109"/>
                    </a:lnTo>
                    <a:lnTo>
                      <a:pt x="188" y="118"/>
                    </a:lnTo>
                    <a:lnTo>
                      <a:pt x="182" y="127"/>
                    </a:lnTo>
                    <a:lnTo>
                      <a:pt x="176" y="136"/>
                    </a:lnTo>
                    <a:lnTo>
                      <a:pt x="177" y="148"/>
                    </a:lnTo>
                    <a:lnTo>
                      <a:pt x="162" y="157"/>
                    </a:lnTo>
                    <a:lnTo>
                      <a:pt x="148" y="156"/>
                    </a:lnTo>
                    <a:lnTo>
                      <a:pt x="135" y="154"/>
                    </a:lnTo>
                    <a:lnTo>
                      <a:pt x="120" y="162"/>
                    </a:lnTo>
                    <a:lnTo>
                      <a:pt x="110" y="158"/>
                    </a:lnTo>
                    <a:lnTo>
                      <a:pt x="99" y="154"/>
                    </a:lnTo>
                    <a:lnTo>
                      <a:pt x="86" y="158"/>
                    </a:lnTo>
                    <a:lnTo>
                      <a:pt x="78" y="150"/>
                    </a:lnTo>
                    <a:lnTo>
                      <a:pt x="64" y="148"/>
                    </a:lnTo>
                    <a:lnTo>
                      <a:pt x="51" y="152"/>
                    </a:lnTo>
                    <a:lnTo>
                      <a:pt x="49" y="163"/>
                    </a:lnTo>
                    <a:lnTo>
                      <a:pt x="44" y="172"/>
                    </a:lnTo>
                    <a:lnTo>
                      <a:pt x="44" y="180"/>
                    </a:lnTo>
                    <a:lnTo>
                      <a:pt x="32" y="169"/>
                    </a:lnTo>
                    <a:lnTo>
                      <a:pt x="28" y="174"/>
                    </a:lnTo>
                    <a:lnTo>
                      <a:pt x="28" y="176"/>
                    </a:lnTo>
                    <a:lnTo>
                      <a:pt x="25" y="169"/>
                    </a:lnTo>
                    <a:lnTo>
                      <a:pt x="21" y="16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" name="Freeform 141"/>
              <p:cNvSpPr>
                <a:spLocks/>
              </p:cNvSpPr>
              <p:nvPr/>
            </p:nvSpPr>
            <p:spPr bwMode="ltGray">
              <a:xfrm>
                <a:off x="1503" y="2273"/>
                <a:ext cx="66" cy="59"/>
              </a:xfrm>
              <a:custGeom>
                <a:avLst/>
                <a:gdLst>
                  <a:gd name="T0" fmla="*/ 6 w 79"/>
                  <a:gd name="T1" fmla="*/ 4 h 66"/>
                  <a:gd name="T2" fmla="*/ 5 w 79"/>
                  <a:gd name="T3" fmla="*/ 5 h 66"/>
                  <a:gd name="T4" fmla="*/ 3 w 79"/>
                  <a:gd name="T5" fmla="*/ 11 h 66"/>
                  <a:gd name="T6" fmla="*/ 0 w 79"/>
                  <a:gd name="T7" fmla="*/ 17 h 66"/>
                  <a:gd name="T8" fmla="*/ 3 w 79"/>
                  <a:gd name="T9" fmla="*/ 24 h 66"/>
                  <a:gd name="T10" fmla="*/ 5 w 79"/>
                  <a:gd name="T11" fmla="*/ 21 h 66"/>
                  <a:gd name="T12" fmla="*/ 3 w 79"/>
                  <a:gd name="T13" fmla="*/ 24 h 66"/>
                  <a:gd name="T14" fmla="*/ 4 w 79"/>
                  <a:gd name="T15" fmla="*/ 24 h 66"/>
                  <a:gd name="T16" fmla="*/ 4 w 79"/>
                  <a:gd name="T17" fmla="*/ 27 h 66"/>
                  <a:gd name="T18" fmla="*/ 11 w 79"/>
                  <a:gd name="T19" fmla="*/ 27 h 66"/>
                  <a:gd name="T20" fmla="*/ 11 w 79"/>
                  <a:gd name="T21" fmla="*/ 24 h 66"/>
                  <a:gd name="T22" fmla="*/ 18 w 79"/>
                  <a:gd name="T23" fmla="*/ 27 h 66"/>
                  <a:gd name="T24" fmla="*/ 19 w 79"/>
                  <a:gd name="T25" fmla="*/ 29 h 66"/>
                  <a:gd name="T26" fmla="*/ 11 w 79"/>
                  <a:gd name="T27" fmla="*/ 27 h 66"/>
                  <a:gd name="T28" fmla="*/ 8 w 79"/>
                  <a:gd name="T29" fmla="*/ 29 h 66"/>
                  <a:gd name="T30" fmla="*/ 3 w 79"/>
                  <a:gd name="T31" fmla="*/ 30 h 66"/>
                  <a:gd name="T32" fmla="*/ 4 w 79"/>
                  <a:gd name="T33" fmla="*/ 35 h 66"/>
                  <a:gd name="T34" fmla="*/ 8 w 79"/>
                  <a:gd name="T35" fmla="*/ 34 h 66"/>
                  <a:gd name="T36" fmla="*/ 10 w 79"/>
                  <a:gd name="T37" fmla="*/ 34 h 66"/>
                  <a:gd name="T38" fmla="*/ 10 w 79"/>
                  <a:gd name="T39" fmla="*/ 34 h 66"/>
                  <a:gd name="T40" fmla="*/ 4 w 79"/>
                  <a:gd name="T41" fmla="*/ 35 h 66"/>
                  <a:gd name="T42" fmla="*/ 3 w 79"/>
                  <a:gd name="T43" fmla="*/ 38 h 66"/>
                  <a:gd name="T44" fmla="*/ 11 w 79"/>
                  <a:gd name="T45" fmla="*/ 35 h 66"/>
                  <a:gd name="T46" fmla="*/ 15 w 79"/>
                  <a:gd name="T47" fmla="*/ 35 h 66"/>
                  <a:gd name="T48" fmla="*/ 19 w 79"/>
                  <a:gd name="T49" fmla="*/ 34 h 66"/>
                  <a:gd name="T50" fmla="*/ 24 w 79"/>
                  <a:gd name="T51" fmla="*/ 35 h 66"/>
                  <a:gd name="T52" fmla="*/ 32 w 79"/>
                  <a:gd name="T53" fmla="*/ 37 h 66"/>
                  <a:gd name="T54" fmla="*/ 31 w 79"/>
                  <a:gd name="T55" fmla="*/ 28 h 66"/>
                  <a:gd name="T56" fmla="*/ 29 w 79"/>
                  <a:gd name="T57" fmla="*/ 24 h 66"/>
                  <a:gd name="T58" fmla="*/ 28 w 79"/>
                  <a:gd name="T59" fmla="*/ 17 h 66"/>
                  <a:gd name="T60" fmla="*/ 23 w 79"/>
                  <a:gd name="T61" fmla="*/ 11 h 66"/>
                  <a:gd name="T62" fmla="*/ 19 w 79"/>
                  <a:gd name="T63" fmla="*/ 4 h 66"/>
                  <a:gd name="T64" fmla="*/ 15 w 79"/>
                  <a:gd name="T65" fmla="*/ 0 h 66"/>
                  <a:gd name="T66" fmla="*/ 11 w 79"/>
                  <a:gd name="T67" fmla="*/ 1 h 66"/>
                  <a:gd name="T68" fmla="*/ 6 w 79"/>
                  <a:gd name="T69" fmla="*/ 4 h 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"/>
                  <a:gd name="T106" fmla="*/ 0 h 66"/>
                  <a:gd name="T107" fmla="*/ 79 w 79"/>
                  <a:gd name="T108" fmla="*/ 66 h 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" h="66">
                    <a:moveTo>
                      <a:pt x="14" y="4"/>
                    </a:moveTo>
                    <a:lnTo>
                      <a:pt x="12" y="10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8" y="41"/>
                    </a:lnTo>
                    <a:lnTo>
                      <a:pt x="12" y="38"/>
                    </a:lnTo>
                    <a:lnTo>
                      <a:pt x="8" y="41"/>
                    </a:lnTo>
                    <a:lnTo>
                      <a:pt x="10" y="42"/>
                    </a:lnTo>
                    <a:lnTo>
                      <a:pt x="10" y="47"/>
                    </a:lnTo>
                    <a:lnTo>
                      <a:pt x="25" y="47"/>
                    </a:lnTo>
                    <a:lnTo>
                      <a:pt x="26" y="43"/>
                    </a:lnTo>
                    <a:lnTo>
                      <a:pt x="43" y="47"/>
                    </a:lnTo>
                    <a:lnTo>
                      <a:pt x="46" y="50"/>
                    </a:lnTo>
                    <a:lnTo>
                      <a:pt x="28" y="47"/>
                    </a:lnTo>
                    <a:lnTo>
                      <a:pt x="18" y="50"/>
                    </a:lnTo>
                    <a:lnTo>
                      <a:pt x="8" y="54"/>
                    </a:lnTo>
                    <a:lnTo>
                      <a:pt x="9" y="61"/>
                    </a:lnTo>
                    <a:lnTo>
                      <a:pt x="19" y="60"/>
                    </a:lnTo>
                    <a:lnTo>
                      <a:pt x="24" y="59"/>
                    </a:lnTo>
                    <a:lnTo>
                      <a:pt x="24" y="60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26" y="62"/>
                    </a:lnTo>
                    <a:lnTo>
                      <a:pt x="37" y="61"/>
                    </a:lnTo>
                    <a:lnTo>
                      <a:pt x="48" y="60"/>
                    </a:lnTo>
                    <a:lnTo>
                      <a:pt x="60" y="62"/>
                    </a:lnTo>
                    <a:lnTo>
                      <a:pt x="79" y="65"/>
                    </a:lnTo>
                    <a:lnTo>
                      <a:pt x="75" y="49"/>
                    </a:lnTo>
                    <a:lnTo>
                      <a:pt x="72" y="43"/>
                    </a:lnTo>
                    <a:lnTo>
                      <a:pt x="68" y="29"/>
                    </a:lnTo>
                    <a:lnTo>
                      <a:pt x="58" y="18"/>
                    </a:lnTo>
                    <a:lnTo>
                      <a:pt x="49" y="7"/>
                    </a:lnTo>
                    <a:lnTo>
                      <a:pt x="36" y="0"/>
                    </a:lnTo>
                    <a:lnTo>
                      <a:pt x="25" y="1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" name="Freeform 142"/>
              <p:cNvSpPr>
                <a:spLocks/>
              </p:cNvSpPr>
              <p:nvPr/>
            </p:nvSpPr>
            <p:spPr bwMode="ltGray">
              <a:xfrm>
                <a:off x="1777" y="2003"/>
                <a:ext cx="44" cy="90"/>
              </a:xfrm>
              <a:custGeom>
                <a:avLst/>
                <a:gdLst>
                  <a:gd name="T0" fmla="*/ 16 w 51"/>
                  <a:gd name="T1" fmla="*/ 44 h 106"/>
                  <a:gd name="T2" fmla="*/ 13 w 51"/>
                  <a:gd name="T3" fmla="*/ 47 h 106"/>
                  <a:gd name="T4" fmla="*/ 12 w 51"/>
                  <a:gd name="T5" fmla="*/ 40 h 106"/>
                  <a:gd name="T6" fmla="*/ 9 w 51"/>
                  <a:gd name="T7" fmla="*/ 34 h 106"/>
                  <a:gd name="T8" fmla="*/ 5 w 51"/>
                  <a:gd name="T9" fmla="*/ 30 h 106"/>
                  <a:gd name="T10" fmla="*/ 0 w 51"/>
                  <a:gd name="T11" fmla="*/ 22 h 106"/>
                  <a:gd name="T12" fmla="*/ 3 w 51"/>
                  <a:gd name="T13" fmla="*/ 18 h 106"/>
                  <a:gd name="T14" fmla="*/ 5 w 51"/>
                  <a:gd name="T15" fmla="*/ 13 h 106"/>
                  <a:gd name="T16" fmla="*/ 4 w 51"/>
                  <a:gd name="T17" fmla="*/ 4 h 106"/>
                  <a:gd name="T18" fmla="*/ 6 w 51"/>
                  <a:gd name="T19" fmla="*/ 3 h 106"/>
                  <a:gd name="T20" fmla="*/ 13 w 51"/>
                  <a:gd name="T21" fmla="*/ 0 h 106"/>
                  <a:gd name="T22" fmla="*/ 16 w 51"/>
                  <a:gd name="T23" fmla="*/ 3 h 106"/>
                  <a:gd name="T24" fmla="*/ 17 w 51"/>
                  <a:gd name="T25" fmla="*/ 3 h 106"/>
                  <a:gd name="T26" fmla="*/ 21 w 51"/>
                  <a:gd name="T27" fmla="*/ 3 h 106"/>
                  <a:gd name="T28" fmla="*/ 18 w 51"/>
                  <a:gd name="T29" fmla="*/ 8 h 106"/>
                  <a:gd name="T30" fmla="*/ 22 w 51"/>
                  <a:gd name="T31" fmla="*/ 13 h 106"/>
                  <a:gd name="T32" fmla="*/ 18 w 51"/>
                  <a:gd name="T33" fmla="*/ 17 h 106"/>
                  <a:gd name="T34" fmla="*/ 16 w 51"/>
                  <a:gd name="T35" fmla="*/ 21 h 106"/>
                  <a:gd name="T36" fmla="*/ 21 w 51"/>
                  <a:gd name="T37" fmla="*/ 25 h 106"/>
                  <a:gd name="T38" fmla="*/ 24 w 51"/>
                  <a:gd name="T39" fmla="*/ 26 h 106"/>
                  <a:gd name="T40" fmla="*/ 24 w 51"/>
                  <a:gd name="T41" fmla="*/ 32 h 106"/>
                  <a:gd name="T42" fmla="*/ 21 w 51"/>
                  <a:gd name="T43" fmla="*/ 36 h 106"/>
                  <a:gd name="T44" fmla="*/ 16 w 51"/>
                  <a:gd name="T45" fmla="*/ 39 h 106"/>
                  <a:gd name="T46" fmla="*/ 16 w 51"/>
                  <a:gd name="T47" fmla="*/ 44 h 1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106"/>
                  <a:gd name="T74" fmla="*/ 51 w 51"/>
                  <a:gd name="T75" fmla="*/ 106 h 1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106">
                    <a:moveTo>
                      <a:pt x="35" y="100"/>
                    </a:moveTo>
                    <a:lnTo>
                      <a:pt x="27" y="106"/>
                    </a:lnTo>
                    <a:lnTo>
                      <a:pt x="24" y="91"/>
                    </a:lnTo>
                    <a:lnTo>
                      <a:pt x="20" y="77"/>
                    </a:lnTo>
                    <a:lnTo>
                      <a:pt x="11" y="66"/>
                    </a:lnTo>
                    <a:lnTo>
                      <a:pt x="0" y="52"/>
                    </a:lnTo>
                    <a:lnTo>
                      <a:pt x="6" y="41"/>
                    </a:lnTo>
                    <a:lnTo>
                      <a:pt x="11" y="29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27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43" y="3"/>
                    </a:lnTo>
                    <a:lnTo>
                      <a:pt x="37" y="18"/>
                    </a:lnTo>
                    <a:lnTo>
                      <a:pt x="45" y="30"/>
                    </a:lnTo>
                    <a:lnTo>
                      <a:pt x="38" y="39"/>
                    </a:lnTo>
                    <a:lnTo>
                      <a:pt x="32" y="48"/>
                    </a:lnTo>
                    <a:lnTo>
                      <a:pt x="43" y="55"/>
                    </a:lnTo>
                    <a:lnTo>
                      <a:pt x="51" y="61"/>
                    </a:lnTo>
                    <a:lnTo>
                      <a:pt x="50" y="73"/>
                    </a:lnTo>
                    <a:lnTo>
                      <a:pt x="43" y="81"/>
                    </a:lnTo>
                    <a:lnTo>
                      <a:pt x="35" y="88"/>
                    </a:lnTo>
                    <a:lnTo>
                      <a:pt x="35" y="10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" name="Freeform 143"/>
              <p:cNvSpPr>
                <a:spLocks/>
              </p:cNvSpPr>
              <p:nvPr/>
            </p:nvSpPr>
            <p:spPr bwMode="ltGray">
              <a:xfrm>
                <a:off x="1568" y="2382"/>
                <a:ext cx="47" cy="54"/>
              </a:xfrm>
              <a:custGeom>
                <a:avLst/>
                <a:gdLst>
                  <a:gd name="T0" fmla="*/ 22 w 56"/>
                  <a:gd name="T1" fmla="*/ 31 h 62"/>
                  <a:gd name="T2" fmla="*/ 17 w 56"/>
                  <a:gd name="T3" fmla="*/ 27 h 62"/>
                  <a:gd name="T4" fmla="*/ 11 w 56"/>
                  <a:gd name="T5" fmla="*/ 23 h 62"/>
                  <a:gd name="T6" fmla="*/ 6 w 56"/>
                  <a:gd name="T7" fmla="*/ 17 h 62"/>
                  <a:gd name="T8" fmla="*/ 0 w 56"/>
                  <a:gd name="T9" fmla="*/ 12 h 62"/>
                  <a:gd name="T10" fmla="*/ 3 w 56"/>
                  <a:gd name="T11" fmla="*/ 10 h 62"/>
                  <a:gd name="T12" fmla="*/ 5 w 56"/>
                  <a:gd name="T13" fmla="*/ 4 h 62"/>
                  <a:gd name="T14" fmla="*/ 7 w 56"/>
                  <a:gd name="T15" fmla="*/ 0 h 62"/>
                  <a:gd name="T16" fmla="*/ 10 w 56"/>
                  <a:gd name="T17" fmla="*/ 0 h 62"/>
                  <a:gd name="T18" fmla="*/ 12 w 56"/>
                  <a:gd name="T19" fmla="*/ 8 h 62"/>
                  <a:gd name="T20" fmla="*/ 13 w 56"/>
                  <a:gd name="T21" fmla="*/ 9 h 62"/>
                  <a:gd name="T22" fmla="*/ 16 w 56"/>
                  <a:gd name="T23" fmla="*/ 7 h 62"/>
                  <a:gd name="T24" fmla="*/ 17 w 56"/>
                  <a:gd name="T25" fmla="*/ 7 h 62"/>
                  <a:gd name="T26" fmla="*/ 17 w 56"/>
                  <a:gd name="T27" fmla="*/ 14 h 62"/>
                  <a:gd name="T28" fmla="*/ 17 w 56"/>
                  <a:gd name="T29" fmla="*/ 15 h 62"/>
                  <a:gd name="T30" fmla="*/ 20 w 56"/>
                  <a:gd name="T31" fmla="*/ 19 h 62"/>
                  <a:gd name="T32" fmla="*/ 24 w 56"/>
                  <a:gd name="T33" fmla="*/ 22 h 62"/>
                  <a:gd name="T34" fmla="*/ 22 w 56"/>
                  <a:gd name="T35" fmla="*/ 31 h 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62"/>
                  <a:gd name="T56" fmla="*/ 56 w 56"/>
                  <a:gd name="T57" fmla="*/ 62 h 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62">
                    <a:moveTo>
                      <a:pt x="53" y="62"/>
                    </a:moveTo>
                    <a:lnTo>
                      <a:pt x="40" y="54"/>
                    </a:lnTo>
                    <a:lnTo>
                      <a:pt x="26" y="45"/>
                    </a:lnTo>
                    <a:lnTo>
                      <a:pt x="14" y="34"/>
                    </a:lnTo>
                    <a:lnTo>
                      <a:pt x="0" y="24"/>
                    </a:lnTo>
                    <a:lnTo>
                      <a:pt x="5" y="19"/>
                    </a:lnTo>
                    <a:lnTo>
                      <a:pt x="11" y="9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8" y="15"/>
                    </a:lnTo>
                    <a:lnTo>
                      <a:pt x="32" y="18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1" y="27"/>
                    </a:lnTo>
                    <a:lnTo>
                      <a:pt x="41" y="30"/>
                    </a:lnTo>
                    <a:lnTo>
                      <a:pt x="50" y="38"/>
                    </a:lnTo>
                    <a:lnTo>
                      <a:pt x="56" y="44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" name="Freeform 144"/>
              <p:cNvSpPr>
                <a:spLocks/>
              </p:cNvSpPr>
              <p:nvPr/>
            </p:nvSpPr>
            <p:spPr bwMode="ltGray">
              <a:xfrm>
                <a:off x="764" y="2366"/>
                <a:ext cx="37" cy="32"/>
              </a:xfrm>
              <a:custGeom>
                <a:avLst/>
                <a:gdLst>
                  <a:gd name="T0" fmla="*/ 0 w 43"/>
                  <a:gd name="T1" fmla="*/ 13 h 36"/>
                  <a:gd name="T2" fmla="*/ 1 w 43"/>
                  <a:gd name="T3" fmla="*/ 7 h 36"/>
                  <a:gd name="T4" fmla="*/ 1 w 43"/>
                  <a:gd name="T5" fmla="*/ 2 h 36"/>
                  <a:gd name="T6" fmla="*/ 3 w 43"/>
                  <a:gd name="T7" fmla="*/ 0 h 36"/>
                  <a:gd name="T8" fmla="*/ 4 w 43"/>
                  <a:gd name="T9" fmla="*/ 4 h 36"/>
                  <a:gd name="T10" fmla="*/ 7 w 43"/>
                  <a:gd name="T11" fmla="*/ 4 h 36"/>
                  <a:gd name="T12" fmla="*/ 9 w 43"/>
                  <a:gd name="T13" fmla="*/ 7 h 36"/>
                  <a:gd name="T14" fmla="*/ 18 w 43"/>
                  <a:gd name="T15" fmla="*/ 4 h 36"/>
                  <a:gd name="T16" fmla="*/ 19 w 43"/>
                  <a:gd name="T17" fmla="*/ 4 h 36"/>
                  <a:gd name="T18" fmla="*/ 21 w 43"/>
                  <a:gd name="T19" fmla="*/ 7 h 36"/>
                  <a:gd name="T20" fmla="*/ 15 w 43"/>
                  <a:gd name="T21" fmla="*/ 11 h 36"/>
                  <a:gd name="T22" fmla="*/ 18 w 43"/>
                  <a:gd name="T23" fmla="*/ 18 h 36"/>
                  <a:gd name="T24" fmla="*/ 12 w 43"/>
                  <a:gd name="T25" fmla="*/ 20 h 36"/>
                  <a:gd name="T26" fmla="*/ 12 w 43"/>
                  <a:gd name="T27" fmla="*/ 14 h 36"/>
                  <a:gd name="T28" fmla="*/ 11 w 43"/>
                  <a:gd name="T29" fmla="*/ 17 h 36"/>
                  <a:gd name="T30" fmla="*/ 8 w 43"/>
                  <a:gd name="T31" fmla="*/ 12 h 36"/>
                  <a:gd name="T32" fmla="*/ 3 w 43"/>
                  <a:gd name="T33" fmla="*/ 11 h 36"/>
                  <a:gd name="T34" fmla="*/ 0 w 43"/>
                  <a:gd name="T35" fmla="*/ 13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36"/>
                  <a:gd name="T56" fmla="*/ 43 w 43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36">
                    <a:moveTo>
                      <a:pt x="0" y="24"/>
                    </a:moveTo>
                    <a:lnTo>
                      <a:pt x="1" y="12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9" y="7"/>
                    </a:lnTo>
                    <a:lnTo>
                      <a:pt x="15" y="8"/>
                    </a:lnTo>
                    <a:lnTo>
                      <a:pt x="19" y="12"/>
                    </a:lnTo>
                    <a:lnTo>
                      <a:pt x="38" y="6"/>
                    </a:lnTo>
                    <a:lnTo>
                      <a:pt x="41" y="7"/>
                    </a:lnTo>
                    <a:lnTo>
                      <a:pt x="43" y="12"/>
                    </a:lnTo>
                    <a:lnTo>
                      <a:pt x="32" y="20"/>
                    </a:lnTo>
                    <a:lnTo>
                      <a:pt x="38" y="31"/>
                    </a:lnTo>
                    <a:lnTo>
                      <a:pt x="26" y="36"/>
                    </a:lnTo>
                    <a:lnTo>
                      <a:pt x="25" y="26"/>
                    </a:lnTo>
                    <a:lnTo>
                      <a:pt x="23" y="30"/>
                    </a:lnTo>
                    <a:lnTo>
                      <a:pt x="17" y="23"/>
                    </a:lnTo>
                    <a:lnTo>
                      <a:pt x="3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" name="Freeform 145"/>
              <p:cNvSpPr>
                <a:spLocks/>
              </p:cNvSpPr>
              <p:nvPr/>
            </p:nvSpPr>
            <p:spPr bwMode="ltGray">
              <a:xfrm>
                <a:off x="801" y="2369"/>
                <a:ext cx="28" cy="29"/>
              </a:xfrm>
              <a:custGeom>
                <a:avLst/>
                <a:gdLst>
                  <a:gd name="T0" fmla="*/ 11 w 31"/>
                  <a:gd name="T1" fmla="*/ 8 h 34"/>
                  <a:gd name="T2" fmla="*/ 14 w 31"/>
                  <a:gd name="T3" fmla="*/ 9 h 34"/>
                  <a:gd name="T4" fmla="*/ 13 w 31"/>
                  <a:gd name="T5" fmla="*/ 8 h 34"/>
                  <a:gd name="T6" fmla="*/ 11 w 31"/>
                  <a:gd name="T7" fmla="*/ 7 h 34"/>
                  <a:gd name="T8" fmla="*/ 9 w 31"/>
                  <a:gd name="T9" fmla="*/ 5 h 34"/>
                  <a:gd name="T10" fmla="*/ 5 w 31"/>
                  <a:gd name="T11" fmla="*/ 3 h 34"/>
                  <a:gd name="T12" fmla="*/ 1 w 31"/>
                  <a:gd name="T13" fmla="*/ 3 h 34"/>
                  <a:gd name="T14" fmla="*/ 0 w 31"/>
                  <a:gd name="T15" fmla="*/ 0 h 34"/>
                  <a:gd name="T16" fmla="*/ 8 w 31"/>
                  <a:gd name="T17" fmla="*/ 0 h 34"/>
                  <a:gd name="T18" fmla="*/ 14 w 31"/>
                  <a:gd name="T19" fmla="*/ 3 h 34"/>
                  <a:gd name="T20" fmla="*/ 19 w 31"/>
                  <a:gd name="T21" fmla="*/ 6 h 34"/>
                  <a:gd name="T22" fmla="*/ 19 w 31"/>
                  <a:gd name="T23" fmla="*/ 11 h 34"/>
                  <a:gd name="T24" fmla="*/ 15 w 31"/>
                  <a:gd name="T25" fmla="*/ 13 h 34"/>
                  <a:gd name="T26" fmla="*/ 14 w 31"/>
                  <a:gd name="T27" fmla="*/ 15 h 34"/>
                  <a:gd name="T28" fmla="*/ 12 w 31"/>
                  <a:gd name="T29" fmla="*/ 13 h 34"/>
                  <a:gd name="T30" fmla="*/ 11 w 31"/>
                  <a:gd name="T31" fmla="*/ 8 h 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"/>
                  <a:gd name="T49" fmla="*/ 0 h 34"/>
                  <a:gd name="T50" fmla="*/ 31 w 31"/>
                  <a:gd name="T51" fmla="*/ 34 h 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" h="34">
                    <a:moveTo>
                      <a:pt x="18" y="18"/>
                    </a:moveTo>
                    <a:lnTo>
                      <a:pt x="24" y="19"/>
                    </a:lnTo>
                    <a:lnTo>
                      <a:pt x="22" y="16"/>
                    </a:lnTo>
                    <a:lnTo>
                      <a:pt x="18" y="15"/>
                    </a:lnTo>
                    <a:lnTo>
                      <a:pt x="14" y="11"/>
                    </a:lnTo>
                    <a:lnTo>
                      <a:pt x="5" y="6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3" y="6"/>
                    </a:lnTo>
                    <a:lnTo>
                      <a:pt x="31" y="12"/>
                    </a:lnTo>
                    <a:lnTo>
                      <a:pt x="31" y="23"/>
                    </a:lnTo>
                    <a:lnTo>
                      <a:pt x="26" y="28"/>
                    </a:lnTo>
                    <a:lnTo>
                      <a:pt x="23" y="34"/>
                    </a:lnTo>
                    <a:lnTo>
                      <a:pt x="20" y="29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" name="Freeform 146"/>
              <p:cNvSpPr>
                <a:spLocks/>
              </p:cNvSpPr>
              <p:nvPr/>
            </p:nvSpPr>
            <p:spPr bwMode="ltGray">
              <a:xfrm>
                <a:off x="1081" y="2419"/>
                <a:ext cx="34" cy="46"/>
              </a:xfrm>
              <a:custGeom>
                <a:avLst/>
                <a:gdLst>
                  <a:gd name="T0" fmla="*/ 14 w 40"/>
                  <a:gd name="T1" fmla="*/ 7 h 54"/>
                  <a:gd name="T2" fmla="*/ 8 w 40"/>
                  <a:gd name="T3" fmla="*/ 2 h 54"/>
                  <a:gd name="T4" fmla="*/ 4 w 40"/>
                  <a:gd name="T5" fmla="*/ 0 h 54"/>
                  <a:gd name="T6" fmla="*/ 3 w 40"/>
                  <a:gd name="T7" fmla="*/ 3 h 54"/>
                  <a:gd name="T8" fmla="*/ 3 w 40"/>
                  <a:gd name="T9" fmla="*/ 8 h 54"/>
                  <a:gd name="T10" fmla="*/ 3 w 40"/>
                  <a:gd name="T11" fmla="*/ 16 h 54"/>
                  <a:gd name="T12" fmla="*/ 0 w 40"/>
                  <a:gd name="T13" fmla="*/ 23 h 54"/>
                  <a:gd name="T14" fmla="*/ 4 w 40"/>
                  <a:gd name="T15" fmla="*/ 23 h 54"/>
                  <a:gd name="T16" fmla="*/ 10 w 40"/>
                  <a:gd name="T17" fmla="*/ 24 h 54"/>
                  <a:gd name="T18" fmla="*/ 13 w 40"/>
                  <a:gd name="T19" fmla="*/ 17 h 54"/>
                  <a:gd name="T20" fmla="*/ 18 w 40"/>
                  <a:gd name="T21" fmla="*/ 11 h 54"/>
                  <a:gd name="T22" fmla="*/ 16 w 40"/>
                  <a:gd name="T23" fmla="*/ 8 h 54"/>
                  <a:gd name="T24" fmla="*/ 16 w 40"/>
                  <a:gd name="T25" fmla="*/ 9 h 54"/>
                  <a:gd name="T26" fmla="*/ 14 w 40"/>
                  <a:gd name="T27" fmla="*/ 7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54"/>
                  <a:gd name="T44" fmla="*/ 40 w 40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54">
                    <a:moveTo>
                      <a:pt x="32" y="14"/>
                    </a:moveTo>
                    <a:lnTo>
                      <a:pt x="18" y="2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3" y="18"/>
                    </a:lnTo>
                    <a:lnTo>
                      <a:pt x="8" y="36"/>
                    </a:lnTo>
                    <a:lnTo>
                      <a:pt x="0" y="51"/>
                    </a:lnTo>
                    <a:lnTo>
                      <a:pt x="9" y="52"/>
                    </a:lnTo>
                    <a:lnTo>
                      <a:pt x="22" y="54"/>
                    </a:lnTo>
                    <a:lnTo>
                      <a:pt x="30" y="39"/>
                    </a:lnTo>
                    <a:lnTo>
                      <a:pt x="40" y="25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" name="Freeform 147"/>
              <p:cNvSpPr>
                <a:spLocks/>
              </p:cNvSpPr>
              <p:nvPr/>
            </p:nvSpPr>
            <p:spPr bwMode="ltGray">
              <a:xfrm>
                <a:off x="808" y="2330"/>
                <a:ext cx="135" cy="220"/>
              </a:xfrm>
              <a:custGeom>
                <a:avLst/>
                <a:gdLst>
                  <a:gd name="T0" fmla="*/ 27 w 161"/>
                  <a:gd name="T1" fmla="*/ 12 h 251"/>
                  <a:gd name="T2" fmla="*/ 24 w 161"/>
                  <a:gd name="T3" fmla="*/ 11 h 251"/>
                  <a:gd name="T4" fmla="*/ 19 w 161"/>
                  <a:gd name="T5" fmla="*/ 23 h 251"/>
                  <a:gd name="T6" fmla="*/ 13 w 161"/>
                  <a:gd name="T7" fmla="*/ 35 h 251"/>
                  <a:gd name="T8" fmla="*/ 10 w 161"/>
                  <a:gd name="T9" fmla="*/ 29 h 251"/>
                  <a:gd name="T10" fmla="*/ 8 w 161"/>
                  <a:gd name="T11" fmla="*/ 37 h 251"/>
                  <a:gd name="T12" fmla="*/ 9 w 161"/>
                  <a:gd name="T13" fmla="*/ 44 h 251"/>
                  <a:gd name="T14" fmla="*/ 9 w 161"/>
                  <a:gd name="T15" fmla="*/ 53 h 251"/>
                  <a:gd name="T16" fmla="*/ 9 w 161"/>
                  <a:gd name="T17" fmla="*/ 66 h 251"/>
                  <a:gd name="T18" fmla="*/ 7 w 161"/>
                  <a:gd name="T19" fmla="*/ 75 h 251"/>
                  <a:gd name="T20" fmla="*/ 3 w 161"/>
                  <a:gd name="T21" fmla="*/ 82 h 251"/>
                  <a:gd name="T22" fmla="*/ 1 w 161"/>
                  <a:gd name="T23" fmla="*/ 85 h 251"/>
                  <a:gd name="T24" fmla="*/ 9 w 161"/>
                  <a:gd name="T25" fmla="*/ 94 h 251"/>
                  <a:gd name="T26" fmla="*/ 20 w 161"/>
                  <a:gd name="T27" fmla="*/ 97 h 251"/>
                  <a:gd name="T28" fmla="*/ 24 w 161"/>
                  <a:gd name="T29" fmla="*/ 101 h 251"/>
                  <a:gd name="T30" fmla="*/ 31 w 161"/>
                  <a:gd name="T31" fmla="*/ 111 h 251"/>
                  <a:gd name="T32" fmla="*/ 39 w 161"/>
                  <a:gd name="T33" fmla="*/ 115 h 251"/>
                  <a:gd name="T34" fmla="*/ 49 w 161"/>
                  <a:gd name="T35" fmla="*/ 117 h 251"/>
                  <a:gd name="T36" fmla="*/ 50 w 161"/>
                  <a:gd name="T37" fmla="*/ 130 h 251"/>
                  <a:gd name="T38" fmla="*/ 53 w 161"/>
                  <a:gd name="T39" fmla="*/ 108 h 251"/>
                  <a:gd name="T40" fmla="*/ 49 w 161"/>
                  <a:gd name="T41" fmla="*/ 93 h 251"/>
                  <a:gd name="T42" fmla="*/ 54 w 161"/>
                  <a:gd name="T43" fmla="*/ 90 h 251"/>
                  <a:gd name="T44" fmla="*/ 50 w 161"/>
                  <a:gd name="T45" fmla="*/ 84 h 251"/>
                  <a:gd name="T46" fmla="*/ 60 w 161"/>
                  <a:gd name="T47" fmla="*/ 84 h 251"/>
                  <a:gd name="T48" fmla="*/ 60 w 161"/>
                  <a:gd name="T49" fmla="*/ 84 h 251"/>
                  <a:gd name="T50" fmla="*/ 66 w 161"/>
                  <a:gd name="T51" fmla="*/ 87 h 251"/>
                  <a:gd name="T52" fmla="*/ 65 w 161"/>
                  <a:gd name="T53" fmla="*/ 81 h 251"/>
                  <a:gd name="T54" fmla="*/ 64 w 161"/>
                  <a:gd name="T55" fmla="*/ 72 h 251"/>
                  <a:gd name="T56" fmla="*/ 63 w 161"/>
                  <a:gd name="T57" fmla="*/ 54 h 251"/>
                  <a:gd name="T58" fmla="*/ 60 w 161"/>
                  <a:gd name="T59" fmla="*/ 48 h 251"/>
                  <a:gd name="T60" fmla="*/ 50 w 161"/>
                  <a:gd name="T61" fmla="*/ 41 h 251"/>
                  <a:gd name="T62" fmla="*/ 41 w 161"/>
                  <a:gd name="T63" fmla="*/ 40 h 251"/>
                  <a:gd name="T64" fmla="*/ 37 w 161"/>
                  <a:gd name="T65" fmla="*/ 34 h 251"/>
                  <a:gd name="T66" fmla="*/ 33 w 161"/>
                  <a:gd name="T67" fmla="*/ 25 h 251"/>
                  <a:gd name="T68" fmla="*/ 38 w 161"/>
                  <a:gd name="T69" fmla="*/ 12 h 251"/>
                  <a:gd name="T70" fmla="*/ 44 w 161"/>
                  <a:gd name="T71" fmla="*/ 4 h 251"/>
                  <a:gd name="T72" fmla="*/ 42 w 161"/>
                  <a:gd name="T73" fmla="*/ 1 h 251"/>
                  <a:gd name="T74" fmla="*/ 32 w 161"/>
                  <a:gd name="T75" fmla="*/ 9 h 2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1"/>
                  <a:gd name="T115" fmla="*/ 0 h 251"/>
                  <a:gd name="T116" fmla="*/ 161 w 161"/>
                  <a:gd name="T117" fmla="*/ 251 h 25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1" h="251">
                    <a:moveTo>
                      <a:pt x="69" y="17"/>
                    </a:moveTo>
                    <a:lnTo>
                      <a:pt x="64" y="24"/>
                    </a:lnTo>
                    <a:lnTo>
                      <a:pt x="65" y="20"/>
                    </a:lnTo>
                    <a:lnTo>
                      <a:pt x="58" y="21"/>
                    </a:lnTo>
                    <a:lnTo>
                      <a:pt x="48" y="33"/>
                    </a:lnTo>
                    <a:lnTo>
                      <a:pt x="46" y="44"/>
                    </a:lnTo>
                    <a:lnTo>
                      <a:pt x="31" y="59"/>
                    </a:lnTo>
                    <a:lnTo>
                      <a:pt x="30" y="67"/>
                    </a:lnTo>
                    <a:lnTo>
                      <a:pt x="27" y="60"/>
                    </a:lnTo>
                    <a:lnTo>
                      <a:pt x="24" y="56"/>
                    </a:lnTo>
                    <a:lnTo>
                      <a:pt x="24" y="67"/>
                    </a:lnTo>
                    <a:lnTo>
                      <a:pt x="19" y="72"/>
                    </a:lnTo>
                    <a:lnTo>
                      <a:pt x="16" y="78"/>
                    </a:lnTo>
                    <a:lnTo>
                      <a:pt x="21" y="84"/>
                    </a:lnTo>
                    <a:lnTo>
                      <a:pt x="23" y="98"/>
                    </a:lnTo>
                    <a:lnTo>
                      <a:pt x="21" y="104"/>
                    </a:lnTo>
                    <a:lnTo>
                      <a:pt x="21" y="115"/>
                    </a:lnTo>
                    <a:lnTo>
                      <a:pt x="22" y="127"/>
                    </a:lnTo>
                    <a:lnTo>
                      <a:pt x="24" y="128"/>
                    </a:lnTo>
                    <a:lnTo>
                      <a:pt x="16" y="146"/>
                    </a:lnTo>
                    <a:lnTo>
                      <a:pt x="7" y="149"/>
                    </a:lnTo>
                    <a:lnTo>
                      <a:pt x="4" y="157"/>
                    </a:lnTo>
                    <a:lnTo>
                      <a:pt x="0" y="161"/>
                    </a:lnTo>
                    <a:lnTo>
                      <a:pt x="1" y="165"/>
                    </a:lnTo>
                    <a:lnTo>
                      <a:pt x="12" y="174"/>
                    </a:lnTo>
                    <a:lnTo>
                      <a:pt x="21" y="181"/>
                    </a:lnTo>
                    <a:lnTo>
                      <a:pt x="34" y="181"/>
                    </a:lnTo>
                    <a:lnTo>
                      <a:pt x="48" y="188"/>
                    </a:lnTo>
                    <a:lnTo>
                      <a:pt x="49" y="187"/>
                    </a:lnTo>
                    <a:lnTo>
                      <a:pt x="57" y="195"/>
                    </a:lnTo>
                    <a:lnTo>
                      <a:pt x="64" y="203"/>
                    </a:lnTo>
                    <a:lnTo>
                      <a:pt x="75" y="215"/>
                    </a:lnTo>
                    <a:lnTo>
                      <a:pt x="77" y="222"/>
                    </a:lnTo>
                    <a:lnTo>
                      <a:pt x="94" y="222"/>
                    </a:lnTo>
                    <a:lnTo>
                      <a:pt x="103" y="222"/>
                    </a:lnTo>
                    <a:lnTo>
                      <a:pt x="118" y="227"/>
                    </a:lnTo>
                    <a:lnTo>
                      <a:pt x="112" y="245"/>
                    </a:lnTo>
                    <a:lnTo>
                      <a:pt x="120" y="251"/>
                    </a:lnTo>
                    <a:lnTo>
                      <a:pt x="124" y="230"/>
                    </a:lnTo>
                    <a:lnTo>
                      <a:pt x="126" y="209"/>
                    </a:lnTo>
                    <a:lnTo>
                      <a:pt x="121" y="193"/>
                    </a:lnTo>
                    <a:lnTo>
                      <a:pt x="118" y="179"/>
                    </a:lnTo>
                    <a:lnTo>
                      <a:pt x="127" y="177"/>
                    </a:lnTo>
                    <a:lnTo>
                      <a:pt x="130" y="174"/>
                    </a:lnTo>
                    <a:lnTo>
                      <a:pt x="123" y="171"/>
                    </a:lnTo>
                    <a:lnTo>
                      <a:pt x="121" y="161"/>
                    </a:lnTo>
                    <a:lnTo>
                      <a:pt x="132" y="161"/>
                    </a:lnTo>
                    <a:lnTo>
                      <a:pt x="144" y="161"/>
                    </a:lnTo>
                    <a:lnTo>
                      <a:pt x="143" y="158"/>
                    </a:lnTo>
                    <a:lnTo>
                      <a:pt x="147" y="161"/>
                    </a:lnTo>
                    <a:lnTo>
                      <a:pt x="154" y="155"/>
                    </a:lnTo>
                    <a:lnTo>
                      <a:pt x="159" y="168"/>
                    </a:lnTo>
                    <a:lnTo>
                      <a:pt x="161" y="169"/>
                    </a:lnTo>
                    <a:lnTo>
                      <a:pt x="157" y="156"/>
                    </a:lnTo>
                    <a:lnTo>
                      <a:pt x="150" y="145"/>
                    </a:lnTo>
                    <a:lnTo>
                      <a:pt x="155" y="138"/>
                    </a:lnTo>
                    <a:lnTo>
                      <a:pt x="149" y="119"/>
                    </a:lnTo>
                    <a:lnTo>
                      <a:pt x="151" y="105"/>
                    </a:lnTo>
                    <a:lnTo>
                      <a:pt x="155" y="93"/>
                    </a:lnTo>
                    <a:lnTo>
                      <a:pt x="143" y="93"/>
                    </a:lnTo>
                    <a:lnTo>
                      <a:pt x="132" y="95"/>
                    </a:lnTo>
                    <a:lnTo>
                      <a:pt x="120" y="81"/>
                    </a:lnTo>
                    <a:lnTo>
                      <a:pt x="109" y="81"/>
                    </a:lnTo>
                    <a:lnTo>
                      <a:pt x="99" y="80"/>
                    </a:lnTo>
                    <a:lnTo>
                      <a:pt x="89" y="75"/>
                    </a:lnTo>
                    <a:lnTo>
                      <a:pt x="90" y="66"/>
                    </a:lnTo>
                    <a:lnTo>
                      <a:pt x="83" y="49"/>
                    </a:lnTo>
                    <a:lnTo>
                      <a:pt x="78" y="48"/>
                    </a:lnTo>
                    <a:lnTo>
                      <a:pt x="83" y="36"/>
                    </a:lnTo>
                    <a:lnTo>
                      <a:pt x="91" y="23"/>
                    </a:lnTo>
                    <a:lnTo>
                      <a:pt x="99" y="11"/>
                    </a:lnTo>
                    <a:lnTo>
                      <a:pt x="107" y="8"/>
                    </a:lnTo>
                    <a:lnTo>
                      <a:pt x="109" y="0"/>
                    </a:lnTo>
                    <a:lnTo>
                      <a:pt x="101" y="1"/>
                    </a:lnTo>
                    <a:lnTo>
                      <a:pt x="88" y="9"/>
                    </a:lnTo>
                    <a:lnTo>
                      <a:pt x="76" y="17"/>
                    </a:lnTo>
                    <a:lnTo>
                      <a:pt x="69" y="1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6" name="Freeform 148"/>
              <p:cNvSpPr>
                <a:spLocks/>
              </p:cNvSpPr>
              <p:nvPr/>
            </p:nvSpPr>
            <p:spPr bwMode="ltGray">
              <a:xfrm>
                <a:off x="1008" y="2380"/>
                <a:ext cx="53" cy="97"/>
              </a:xfrm>
              <a:custGeom>
                <a:avLst/>
                <a:gdLst>
                  <a:gd name="T0" fmla="*/ 20 w 63"/>
                  <a:gd name="T1" fmla="*/ 43 h 110"/>
                  <a:gd name="T2" fmla="*/ 19 w 63"/>
                  <a:gd name="T3" fmla="*/ 38 h 110"/>
                  <a:gd name="T4" fmla="*/ 19 w 63"/>
                  <a:gd name="T5" fmla="*/ 31 h 110"/>
                  <a:gd name="T6" fmla="*/ 21 w 63"/>
                  <a:gd name="T7" fmla="*/ 29 h 110"/>
                  <a:gd name="T8" fmla="*/ 23 w 63"/>
                  <a:gd name="T9" fmla="*/ 25 h 110"/>
                  <a:gd name="T10" fmla="*/ 22 w 63"/>
                  <a:gd name="T11" fmla="*/ 19 h 110"/>
                  <a:gd name="T12" fmla="*/ 17 w 63"/>
                  <a:gd name="T13" fmla="*/ 14 h 110"/>
                  <a:gd name="T14" fmla="*/ 15 w 63"/>
                  <a:gd name="T15" fmla="*/ 17 h 110"/>
                  <a:gd name="T16" fmla="*/ 16 w 63"/>
                  <a:gd name="T17" fmla="*/ 9 h 110"/>
                  <a:gd name="T18" fmla="*/ 13 w 63"/>
                  <a:gd name="T19" fmla="*/ 5 h 110"/>
                  <a:gd name="T20" fmla="*/ 9 w 63"/>
                  <a:gd name="T21" fmla="*/ 4 h 110"/>
                  <a:gd name="T22" fmla="*/ 11 w 63"/>
                  <a:gd name="T23" fmla="*/ 4 h 110"/>
                  <a:gd name="T24" fmla="*/ 8 w 63"/>
                  <a:gd name="T25" fmla="*/ 0 h 110"/>
                  <a:gd name="T26" fmla="*/ 9 w 63"/>
                  <a:gd name="T27" fmla="*/ 4 h 110"/>
                  <a:gd name="T28" fmla="*/ 3 w 63"/>
                  <a:gd name="T29" fmla="*/ 9 h 110"/>
                  <a:gd name="T30" fmla="*/ 6 w 63"/>
                  <a:gd name="T31" fmla="*/ 11 h 110"/>
                  <a:gd name="T32" fmla="*/ 3 w 63"/>
                  <a:gd name="T33" fmla="*/ 15 h 110"/>
                  <a:gd name="T34" fmla="*/ 0 w 63"/>
                  <a:gd name="T35" fmla="*/ 21 h 110"/>
                  <a:gd name="T36" fmla="*/ 3 w 63"/>
                  <a:gd name="T37" fmla="*/ 27 h 110"/>
                  <a:gd name="T38" fmla="*/ 6 w 63"/>
                  <a:gd name="T39" fmla="*/ 27 h 110"/>
                  <a:gd name="T40" fmla="*/ 7 w 63"/>
                  <a:gd name="T41" fmla="*/ 32 h 110"/>
                  <a:gd name="T42" fmla="*/ 9 w 63"/>
                  <a:gd name="T43" fmla="*/ 36 h 110"/>
                  <a:gd name="T44" fmla="*/ 8 w 63"/>
                  <a:gd name="T45" fmla="*/ 43 h 110"/>
                  <a:gd name="T46" fmla="*/ 8 w 63"/>
                  <a:gd name="T47" fmla="*/ 53 h 110"/>
                  <a:gd name="T48" fmla="*/ 12 w 63"/>
                  <a:gd name="T49" fmla="*/ 59 h 110"/>
                  <a:gd name="T50" fmla="*/ 16 w 63"/>
                  <a:gd name="T51" fmla="*/ 59 h 110"/>
                  <a:gd name="T52" fmla="*/ 20 w 63"/>
                  <a:gd name="T53" fmla="*/ 56 h 110"/>
                  <a:gd name="T54" fmla="*/ 27 w 63"/>
                  <a:gd name="T55" fmla="*/ 54 h 110"/>
                  <a:gd name="T56" fmla="*/ 24 w 63"/>
                  <a:gd name="T57" fmla="*/ 49 h 110"/>
                  <a:gd name="T58" fmla="*/ 20 w 63"/>
                  <a:gd name="T59" fmla="*/ 43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110"/>
                  <a:gd name="T92" fmla="*/ 63 w 63"/>
                  <a:gd name="T93" fmla="*/ 110 h 11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110">
                    <a:moveTo>
                      <a:pt x="50" y="80"/>
                    </a:moveTo>
                    <a:lnTo>
                      <a:pt x="44" y="71"/>
                    </a:lnTo>
                    <a:lnTo>
                      <a:pt x="45" y="58"/>
                    </a:lnTo>
                    <a:lnTo>
                      <a:pt x="51" y="54"/>
                    </a:lnTo>
                    <a:lnTo>
                      <a:pt x="54" y="47"/>
                    </a:lnTo>
                    <a:lnTo>
                      <a:pt x="52" y="35"/>
                    </a:lnTo>
                    <a:lnTo>
                      <a:pt x="39" y="26"/>
                    </a:lnTo>
                    <a:lnTo>
                      <a:pt x="36" y="32"/>
                    </a:lnTo>
                    <a:lnTo>
                      <a:pt x="37" y="17"/>
                    </a:lnTo>
                    <a:lnTo>
                      <a:pt x="30" y="10"/>
                    </a:lnTo>
                    <a:lnTo>
                      <a:pt x="21" y="4"/>
                    </a:lnTo>
                    <a:lnTo>
                      <a:pt x="25" y="5"/>
                    </a:lnTo>
                    <a:lnTo>
                      <a:pt x="19" y="0"/>
                    </a:lnTo>
                    <a:lnTo>
                      <a:pt x="21" y="4"/>
                    </a:lnTo>
                    <a:lnTo>
                      <a:pt x="8" y="16"/>
                    </a:lnTo>
                    <a:lnTo>
                      <a:pt x="14" y="22"/>
                    </a:lnTo>
                    <a:lnTo>
                      <a:pt x="4" y="28"/>
                    </a:lnTo>
                    <a:lnTo>
                      <a:pt x="0" y="40"/>
                    </a:lnTo>
                    <a:lnTo>
                      <a:pt x="7" y="51"/>
                    </a:lnTo>
                    <a:lnTo>
                      <a:pt x="14" y="51"/>
                    </a:lnTo>
                    <a:lnTo>
                      <a:pt x="15" y="59"/>
                    </a:lnTo>
                    <a:lnTo>
                      <a:pt x="21" y="68"/>
                    </a:lnTo>
                    <a:lnTo>
                      <a:pt x="18" y="81"/>
                    </a:lnTo>
                    <a:lnTo>
                      <a:pt x="19" y="99"/>
                    </a:lnTo>
                    <a:lnTo>
                      <a:pt x="28" y="110"/>
                    </a:lnTo>
                    <a:lnTo>
                      <a:pt x="37" y="110"/>
                    </a:lnTo>
                    <a:lnTo>
                      <a:pt x="50" y="104"/>
                    </a:lnTo>
                    <a:lnTo>
                      <a:pt x="63" y="100"/>
                    </a:lnTo>
                    <a:lnTo>
                      <a:pt x="57" y="90"/>
                    </a:lnTo>
                    <a:lnTo>
                      <a:pt x="50" y="8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7" name="Freeform 149"/>
              <p:cNvSpPr>
                <a:spLocks/>
              </p:cNvSpPr>
              <p:nvPr/>
            </p:nvSpPr>
            <p:spPr bwMode="ltGray">
              <a:xfrm>
                <a:off x="1044" y="2417"/>
                <a:ext cx="44" cy="53"/>
              </a:xfrm>
              <a:custGeom>
                <a:avLst/>
                <a:gdLst>
                  <a:gd name="T0" fmla="*/ 3 w 52"/>
                  <a:gd name="T1" fmla="*/ 20 h 61"/>
                  <a:gd name="T2" fmla="*/ 0 w 52"/>
                  <a:gd name="T3" fmla="*/ 15 h 61"/>
                  <a:gd name="T4" fmla="*/ 1 w 52"/>
                  <a:gd name="T5" fmla="*/ 9 h 61"/>
                  <a:gd name="T6" fmla="*/ 3 w 52"/>
                  <a:gd name="T7" fmla="*/ 7 h 61"/>
                  <a:gd name="T8" fmla="*/ 4 w 52"/>
                  <a:gd name="T9" fmla="*/ 3 h 61"/>
                  <a:gd name="T10" fmla="*/ 5 w 52"/>
                  <a:gd name="T11" fmla="*/ 0 h 61"/>
                  <a:gd name="T12" fmla="*/ 12 w 52"/>
                  <a:gd name="T13" fmla="*/ 1 h 61"/>
                  <a:gd name="T14" fmla="*/ 18 w 52"/>
                  <a:gd name="T15" fmla="*/ 0 h 61"/>
                  <a:gd name="T16" fmla="*/ 22 w 52"/>
                  <a:gd name="T17" fmla="*/ 0 h 61"/>
                  <a:gd name="T18" fmla="*/ 21 w 52"/>
                  <a:gd name="T19" fmla="*/ 4 h 61"/>
                  <a:gd name="T20" fmla="*/ 21 w 52"/>
                  <a:gd name="T21" fmla="*/ 10 h 61"/>
                  <a:gd name="T22" fmla="*/ 22 w 52"/>
                  <a:gd name="T23" fmla="*/ 20 h 61"/>
                  <a:gd name="T24" fmla="*/ 19 w 52"/>
                  <a:gd name="T25" fmla="*/ 27 h 61"/>
                  <a:gd name="T26" fmla="*/ 15 w 52"/>
                  <a:gd name="T27" fmla="*/ 25 h 61"/>
                  <a:gd name="T28" fmla="*/ 10 w 52"/>
                  <a:gd name="T29" fmla="*/ 26 h 61"/>
                  <a:gd name="T30" fmla="*/ 11 w 52"/>
                  <a:gd name="T31" fmla="*/ 30 h 61"/>
                  <a:gd name="T32" fmla="*/ 8 w 52"/>
                  <a:gd name="T33" fmla="*/ 29 h 61"/>
                  <a:gd name="T34" fmla="*/ 6 w 52"/>
                  <a:gd name="T35" fmla="*/ 24 h 61"/>
                  <a:gd name="T36" fmla="*/ 3 w 52"/>
                  <a:gd name="T37" fmla="*/ 2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"/>
                  <a:gd name="T58" fmla="*/ 0 h 61"/>
                  <a:gd name="T59" fmla="*/ 52 w 52"/>
                  <a:gd name="T60" fmla="*/ 61 h 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" h="61">
                    <a:moveTo>
                      <a:pt x="6" y="39"/>
                    </a:moveTo>
                    <a:lnTo>
                      <a:pt x="0" y="30"/>
                    </a:lnTo>
                    <a:lnTo>
                      <a:pt x="1" y="17"/>
                    </a:lnTo>
                    <a:lnTo>
                      <a:pt x="7" y="13"/>
                    </a:lnTo>
                    <a:lnTo>
                      <a:pt x="10" y="6"/>
                    </a:lnTo>
                    <a:lnTo>
                      <a:pt x="12" y="0"/>
                    </a:lnTo>
                    <a:lnTo>
                      <a:pt x="28" y="1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0" y="9"/>
                    </a:lnTo>
                    <a:lnTo>
                      <a:pt x="47" y="21"/>
                    </a:lnTo>
                    <a:lnTo>
                      <a:pt x="52" y="39"/>
                    </a:lnTo>
                    <a:lnTo>
                      <a:pt x="44" y="54"/>
                    </a:lnTo>
                    <a:lnTo>
                      <a:pt x="36" y="51"/>
                    </a:lnTo>
                    <a:lnTo>
                      <a:pt x="24" y="53"/>
                    </a:lnTo>
                    <a:lnTo>
                      <a:pt x="25" y="61"/>
                    </a:lnTo>
                    <a:lnTo>
                      <a:pt x="19" y="59"/>
                    </a:lnTo>
                    <a:lnTo>
                      <a:pt x="13" y="49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8" name="Freeform 150"/>
              <p:cNvSpPr>
                <a:spLocks/>
              </p:cNvSpPr>
              <p:nvPr/>
            </p:nvSpPr>
            <p:spPr bwMode="ltGray">
              <a:xfrm>
                <a:off x="1002" y="2351"/>
                <a:ext cx="10" cy="10"/>
              </a:xfrm>
              <a:custGeom>
                <a:avLst/>
                <a:gdLst>
                  <a:gd name="T0" fmla="*/ 3 w 12"/>
                  <a:gd name="T1" fmla="*/ 1 h 11"/>
                  <a:gd name="T2" fmla="*/ 5 w 12"/>
                  <a:gd name="T3" fmla="*/ 0 h 11"/>
                  <a:gd name="T4" fmla="*/ 3 w 12"/>
                  <a:gd name="T5" fmla="*/ 6 h 11"/>
                  <a:gd name="T6" fmla="*/ 0 w 12"/>
                  <a:gd name="T7" fmla="*/ 5 h 11"/>
                  <a:gd name="T8" fmla="*/ 3 w 12"/>
                  <a:gd name="T9" fmla="*/ 3 h 11"/>
                  <a:gd name="T10" fmla="*/ 3 w 12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3" y="1"/>
                    </a:moveTo>
                    <a:lnTo>
                      <a:pt x="12" y="0"/>
                    </a:lnTo>
                    <a:lnTo>
                      <a:pt x="8" y="11"/>
                    </a:lnTo>
                    <a:lnTo>
                      <a:pt x="0" y="9"/>
                    </a:lnTo>
                    <a:lnTo>
                      <a:pt x="6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9" name="Freeform 151"/>
              <p:cNvSpPr>
                <a:spLocks/>
              </p:cNvSpPr>
              <p:nvPr/>
            </p:nvSpPr>
            <p:spPr bwMode="ltGray">
              <a:xfrm>
                <a:off x="874" y="2332"/>
                <a:ext cx="152" cy="152"/>
              </a:xfrm>
              <a:custGeom>
                <a:avLst/>
                <a:gdLst>
                  <a:gd name="T0" fmla="*/ 64 w 180"/>
                  <a:gd name="T1" fmla="*/ 18 h 174"/>
                  <a:gd name="T2" fmla="*/ 60 w 180"/>
                  <a:gd name="T3" fmla="*/ 17 h 174"/>
                  <a:gd name="T4" fmla="*/ 60 w 180"/>
                  <a:gd name="T5" fmla="*/ 14 h 174"/>
                  <a:gd name="T6" fmla="*/ 60 w 180"/>
                  <a:gd name="T7" fmla="*/ 12 h 174"/>
                  <a:gd name="T8" fmla="*/ 56 w 180"/>
                  <a:gd name="T9" fmla="*/ 14 h 174"/>
                  <a:gd name="T10" fmla="*/ 41 w 180"/>
                  <a:gd name="T11" fmla="*/ 14 h 174"/>
                  <a:gd name="T12" fmla="*/ 31 w 180"/>
                  <a:gd name="T13" fmla="*/ 14 h 174"/>
                  <a:gd name="T14" fmla="*/ 23 w 180"/>
                  <a:gd name="T15" fmla="*/ 6 h 174"/>
                  <a:gd name="T16" fmla="*/ 18 w 180"/>
                  <a:gd name="T17" fmla="*/ 3 h 174"/>
                  <a:gd name="T18" fmla="*/ 20 w 180"/>
                  <a:gd name="T19" fmla="*/ 6 h 174"/>
                  <a:gd name="T20" fmla="*/ 12 w 180"/>
                  <a:gd name="T21" fmla="*/ 11 h 174"/>
                  <a:gd name="T22" fmla="*/ 10 w 180"/>
                  <a:gd name="T23" fmla="*/ 24 h 174"/>
                  <a:gd name="T24" fmla="*/ 10 w 180"/>
                  <a:gd name="T25" fmla="*/ 13 h 174"/>
                  <a:gd name="T26" fmla="*/ 12 w 180"/>
                  <a:gd name="T27" fmla="*/ 3 h 174"/>
                  <a:gd name="T28" fmla="*/ 6 w 180"/>
                  <a:gd name="T29" fmla="*/ 10 h 174"/>
                  <a:gd name="T30" fmla="*/ 0 w 180"/>
                  <a:gd name="T31" fmla="*/ 24 h 174"/>
                  <a:gd name="T32" fmla="*/ 5 w 180"/>
                  <a:gd name="T33" fmla="*/ 33 h 174"/>
                  <a:gd name="T34" fmla="*/ 9 w 180"/>
                  <a:gd name="T35" fmla="*/ 39 h 174"/>
                  <a:gd name="T36" fmla="*/ 18 w 180"/>
                  <a:gd name="T37" fmla="*/ 39 h 174"/>
                  <a:gd name="T38" fmla="*/ 28 w 180"/>
                  <a:gd name="T39" fmla="*/ 45 h 174"/>
                  <a:gd name="T40" fmla="*/ 31 w 180"/>
                  <a:gd name="T41" fmla="*/ 52 h 174"/>
                  <a:gd name="T42" fmla="*/ 33 w 180"/>
                  <a:gd name="T43" fmla="*/ 69 h 174"/>
                  <a:gd name="T44" fmla="*/ 35 w 180"/>
                  <a:gd name="T45" fmla="*/ 79 h 174"/>
                  <a:gd name="T46" fmla="*/ 41 w 180"/>
                  <a:gd name="T47" fmla="*/ 87 h 174"/>
                  <a:gd name="T48" fmla="*/ 44 w 180"/>
                  <a:gd name="T49" fmla="*/ 88 h 174"/>
                  <a:gd name="T50" fmla="*/ 54 w 180"/>
                  <a:gd name="T51" fmla="*/ 78 h 174"/>
                  <a:gd name="T52" fmla="*/ 52 w 180"/>
                  <a:gd name="T53" fmla="*/ 74 h 174"/>
                  <a:gd name="T54" fmla="*/ 48 w 180"/>
                  <a:gd name="T55" fmla="*/ 61 h 174"/>
                  <a:gd name="T56" fmla="*/ 60 w 180"/>
                  <a:gd name="T57" fmla="*/ 66 h 174"/>
                  <a:gd name="T58" fmla="*/ 66 w 180"/>
                  <a:gd name="T59" fmla="*/ 60 h 174"/>
                  <a:gd name="T60" fmla="*/ 71 w 180"/>
                  <a:gd name="T61" fmla="*/ 54 h 174"/>
                  <a:gd name="T62" fmla="*/ 68 w 180"/>
                  <a:gd name="T63" fmla="*/ 49 h 174"/>
                  <a:gd name="T64" fmla="*/ 74 w 180"/>
                  <a:gd name="T65" fmla="*/ 39 h 174"/>
                  <a:gd name="T66" fmla="*/ 77 w 180"/>
                  <a:gd name="T67" fmla="*/ 30 h 174"/>
                  <a:gd name="T68" fmla="*/ 71 w 180"/>
                  <a:gd name="T69" fmla="*/ 28 h 174"/>
                  <a:gd name="T70" fmla="*/ 68 w 180"/>
                  <a:gd name="T71" fmla="*/ 27 h 174"/>
                  <a:gd name="T72" fmla="*/ 71 w 180"/>
                  <a:gd name="T73" fmla="*/ 23 h 174"/>
                  <a:gd name="T74" fmla="*/ 67 w 180"/>
                  <a:gd name="T75" fmla="*/ 18 h 174"/>
                  <a:gd name="T76" fmla="*/ 64 w 180"/>
                  <a:gd name="T77" fmla="*/ 20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0"/>
                  <a:gd name="T118" fmla="*/ 0 h 174"/>
                  <a:gd name="T119" fmla="*/ 180 w 180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0" h="174">
                    <a:moveTo>
                      <a:pt x="149" y="39"/>
                    </a:moveTo>
                    <a:lnTo>
                      <a:pt x="149" y="36"/>
                    </a:lnTo>
                    <a:lnTo>
                      <a:pt x="145" y="33"/>
                    </a:lnTo>
                    <a:lnTo>
                      <a:pt x="141" y="33"/>
                    </a:lnTo>
                    <a:lnTo>
                      <a:pt x="143" y="33"/>
                    </a:lnTo>
                    <a:lnTo>
                      <a:pt x="139" y="28"/>
                    </a:lnTo>
                    <a:lnTo>
                      <a:pt x="153" y="24"/>
                    </a:lnTo>
                    <a:lnTo>
                      <a:pt x="138" y="24"/>
                    </a:lnTo>
                    <a:lnTo>
                      <a:pt x="124" y="24"/>
                    </a:lnTo>
                    <a:lnTo>
                      <a:pt x="129" y="27"/>
                    </a:lnTo>
                    <a:lnTo>
                      <a:pt x="115" y="33"/>
                    </a:lnTo>
                    <a:lnTo>
                      <a:pt x="97" y="27"/>
                    </a:lnTo>
                    <a:lnTo>
                      <a:pt x="84" y="27"/>
                    </a:lnTo>
                    <a:lnTo>
                      <a:pt x="72" y="27"/>
                    </a:lnTo>
                    <a:lnTo>
                      <a:pt x="67" y="17"/>
                    </a:lnTo>
                    <a:lnTo>
                      <a:pt x="53" y="11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51" y="11"/>
                    </a:lnTo>
                    <a:lnTo>
                      <a:pt x="47" y="11"/>
                    </a:lnTo>
                    <a:lnTo>
                      <a:pt x="29" y="18"/>
                    </a:lnTo>
                    <a:lnTo>
                      <a:pt x="27" y="22"/>
                    </a:lnTo>
                    <a:lnTo>
                      <a:pt x="30" y="41"/>
                    </a:lnTo>
                    <a:lnTo>
                      <a:pt x="24" y="48"/>
                    </a:lnTo>
                    <a:lnTo>
                      <a:pt x="17" y="37"/>
                    </a:lnTo>
                    <a:lnTo>
                      <a:pt x="24" y="25"/>
                    </a:lnTo>
                    <a:lnTo>
                      <a:pt x="21" y="12"/>
                    </a:lnTo>
                    <a:lnTo>
                      <a:pt x="29" y="6"/>
                    </a:lnTo>
                    <a:lnTo>
                      <a:pt x="21" y="9"/>
                    </a:lnTo>
                    <a:lnTo>
                      <a:pt x="13" y="21"/>
                    </a:lnTo>
                    <a:lnTo>
                      <a:pt x="5" y="34"/>
                    </a:lnTo>
                    <a:lnTo>
                      <a:pt x="0" y="46"/>
                    </a:lnTo>
                    <a:lnTo>
                      <a:pt x="5" y="47"/>
                    </a:lnTo>
                    <a:lnTo>
                      <a:pt x="12" y="64"/>
                    </a:lnTo>
                    <a:lnTo>
                      <a:pt x="11" y="73"/>
                    </a:lnTo>
                    <a:lnTo>
                      <a:pt x="21" y="78"/>
                    </a:lnTo>
                    <a:lnTo>
                      <a:pt x="31" y="79"/>
                    </a:lnTo>
                    <a:lnTo>
                      <a:pt x="42" y="79"/>
                    </a:lnTo>
                    <a:lnTo>
                      <a:pt x="54" y="93"/>
                    </a:lnTo>
                    <a:lnTo>
                      <a:pt x="65" y="91"/>
                    </a:lnTo>
                    <a:lnTo>
                      <a:pt x="77" y="91"/>
                    </a:lnTo>
                    <a:lnTo>
                      <a:pt x="73" y="103"/>
                    </a:lnTo>
                    <a:lnTo>
                      <a:pt x="71" y="117"/>
                    </a:lnTo>
                    <a:lnTo>
                      <a:pt x="77" y="136"/>
                    </a:lnTo>
                    <a:lnTo>
                      <a:pt x="72" y="143"/>
                    </a:lnTo>
                    <a:lnTo>
                      <a:pt x="79" y="154"/>
                    </a:lnTo>
                    <a:lnTo>
                      <a:pt x="83" y="167"/>
                    </a:lnTo>
                    <a:lnTo>
                      <a:pt x="94" y="173"/>
                    </a:lnTo>
                    <a:lnTo>
                      <a:pt x="101" y="172"/>
                    </a:lnTo>
                    <a:lnTo>
                      <a:pt x="102" y="174"/>
                    </a:lnTo>
                    <a:lnTo>
                      <a:pt x="117" y="163"/>
                    </a:lnTo>
                    <a:lnTo>
                      <a:pt x="127" y="153"/>
                    </a:lnTo>
                    <a:lnTo>
                      <a:pt x="130" y="149"/>
                    </a:lnTo>
                    <a:lnTo>
                      <a:pt x="121" y="145"/>
                    </a:lnTo>
                    <a:lnTo>
                      <a:pt x="118" y="129"/>
                    </a:lnTo>
                    <a:lnTo>
                      <a:pt x="113" y="120"/>
                    </a:lnTo>
                    <a:lnTo>
                      <a:pt x="126" y="125"/>
                    </a:lnTo>
                    <a:lnTo>
                      <a:pt x="139" y="130"/>
                    </a:lnTo>
                    <a:lnTo>
                      <a:pt x="141" y="124"/>
                    </a:lnTo>
                    <a:lnTo>
                      <a:pt x="153" y="119"/>
                    </a:lnTo>
                    <a:lnTo>
                      <a:pt x="163" y="114"/>
                    </a:lnTo>
                    <a:lnTo>
                      <a:pt x="167" y="107"/>
                    </a:lnTo>
                    <a:lnTo>
                      <a:pt x="166" y="106"/>
                    </a:lnTo>
                    <a:lnTo>
                      <a:pt x="159" y="95"/>
                    </a:lnTo>
                    <a:lnTo>
                      <a:pt x="163" y="83"/>
                    </a:lnTo>
                    <a:lnTo>
                      <a:pt x="173" y="77"/>
                    </a:lnTo>
                    <a:lnTo>
                      <a:pt x="167" y="71"/>
                    </a:lnTo>
                    <a:lnTo>
                      <a:pt x="180" y="59"/>
                    </a:lnTo>
                    <a:lnTo>
                      <a:pt x="178" y="55"/>
                    </a:lnTo>
                    <a:lnTo>
                      <a:pt x="165" y="55"/>
                    </a:lnTo>
                    <a:lnTo>
                      <a:pt x="156" y="55"/>
                    </a:lnTo>
                    <a:lnTo>
                      <a:pt x="159" y="54"/>
                    </a:lnTo>
                    <a:lnTo>
                      <a:pt x="163" y="47"/>
                    </a:lnTo>
                    <a:lnTo>
                      <a:pt x="167" y="45"/>
                    </a:lnTo>
                    <a:lnTo>
                      <a:pt x="159" y="37"/>
                    </a:lnTo>
                    <a:lnTo>
                      <a:pt x="154" y="37"/>
                    </a:lnTo>
                    <a:lnTo>
                      <a:pt x="149" y="35"/>
                    </a:lnTo>
                    <a:lnTo>
                      <a:pt x="149" y="3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0" name="Freeform 152"/>
              <p:cNvSpPr>
                <a:spLocks/>
              </p:cNvSpPr>
              <p:nvPr/>
            </p:nvSpPr>
            <p:spPr bwMode="ltGray">
              <a:xfrm>
                <a:off x="977" y="2346"/>
                <a:ext cx="5" cy="2"/>
              </a:xfrm>
              <a:custGeom>
                <a:avLst/>
                <a:gdLst>
                  <a:gd name="T0" fmla="*/ 3 w 6"/>
                  <a:gd name="T1" fmla="*/ 2 h 2"/>
                  <a:gd name="T2" fmla="*/ 3 w 6"/>
                  <a:gd name="T3" fmla="*/ 1 h 2"/>
                  <a:gd name="T4" fmla="*/ 0 w 6"/>
                  <a:gd name="T5" fmla="*/ 0 h 2"/>
                  <a:gd name="T6" fmla="*/ 3 w 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"/>
                  <a:gd name="T14" fmla="*/ 6 w 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">
                    <a:moveTo>
                      <a:pt x="6" y="2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1" name="Freeform 153"/>
              <p:cNvSpPr>
                <a:spLocks/>
              </p:cNvSpPr>
              <p:nvPr/>
            </p:nvSpPr>
            <p:spPr bwMode="ltGray">
              <a:xfrm>
                <a:off x="760" y="2188"/>
                <a:ext cx="116" cy="42"/>
              </a:xfrm>
              <a:custGeom>
                <a:avLst/>
                <a:gdLst>
                  <a:gd name="T0" fmla="*/ 41 w 137"/>
                  <a:gd name="T1" fmla="*/ 9 h 49"/>
                  <a:gd name="T2" fmla="*/ 41 w 137"/>
                  <a:gd name="T3" fmla="*/ 9 h 49"/>
                  <a:gd name="T4" fmla="*/ 36 w 137"/>
                  <a:gd name="T5" fmla="*/ 7 h 49"/>
                  <a:gd name="T6" fmla="*/ 30 w 137"/>
                  <a:gd name="T7" fmla="*/ 3 h 49"/>
                  <a:gd name="T8" fmla="*/ 25 w 137"/>
                  <a:gd name="T9" fmla="*/ 3 h 49"/>
                  <a:gd name="T10" fmla="*/ 21 w 137"/>
                  <a:gd name="T11" fmla="*/ 1 h 49"/>
                  <a:gd name="T12" fmla="*/ 19 w 137"/>
                  <a:gd name="T13" fmla="*/ 0 h 49"/>
                  <a:gd name="T14" fmla="*/ 13 w 137"/>
                  <a:gd name="T15" fmla="*/ 3 h 49"/>
                  <a:gd name="T16" fmla="*/ 6 w 137"/>
                  <a:gd name="T17" fmla="*/ 3 h 49"/>
                  <a:gd name="T18" fmla="*/ 3 w 137"/>
                  <a:gd name="T19" fmla="*/ 7 h 49"/>
                  <a:gd name="T20" fmla="*/ 0 w 137"/>
                  <a:gd name="T21" fmla="*/ 9 h 49"/>
                  <a:gd name="T22" fmla="*/ 3 w 137"/>
                  <a:gd name="T23" fmla="*/ 9 h 49"/>
                  <a:gd name="T24" fmla="*/ 7 w 137"/>
                  <a:gd name="T25" fmla="*/ 7 h 49"/>
                  <a:gd name="T26" fmla="*/ 11 w 137"/>
                  <a:gd name="T27" fmla="*/ 4 h 49"/>
                  <a:gd name="T28" fmla="*/ 18 w 137"/>
                  <a:gd name="T29" fmla="*/ 3 h 49"/>
                  <a:gd name="T30" fmla="*/ 15 w 137"/>
                  <a:gd name="T31" fmla="*/ 5 h 49"/>
                  <a:gd name="T32" fmla="*/ 21 w 137"/>
                  <a:gd name="T33" fmla="*/ 7 h 49"/>
                  <a:gd name="T34" fmla="*/ 25 w 137"/>
                  <a:gd name="T35" fmla="*/ 8 h 49"/>
                  <a:gd name="T36" fmla="*/ 25 w 137"/>
                  <a:gd name="T37" fmla="*/ 9 h 49"/>
                  <a:gd name="T38" fmla="*/ 34 w 137"/>
                  <a:gd name="T39" fmla="*/ 10 h 49"/>
                  <a:gd name="T40" fmla="*/ 35 w 137"/>
                  <a:gd name="T41" fmla="*/ 15 h 49"/>
                  <a:gd name="T42" fmla="*/ 41 w 137"/>
                  <a:gd name="T43" fmla="*/ 18 h 49"/>
                  <a:gd name="T44" fmla="*/ 39 w 137"/>
                  <a:gd name="T45" fmla="*/ 23 h 49"/>
                  <a:gd name="T46" fmla="*/ 44 w 137"/>
                  <a:gd name="T47" fmla="*/ 23 h 49"/>
                  <a:gd name="T48" fmla="*/ 49 w 137"/>
                  <a:gd name="T49" fmla="*/ 22 h 49"/>
                  <a:gd name="T50" fmla="*/ 55 w 137"/>
                  <a:gd name="T51" fmla="*/ 21 h 49"/>
                  <a:gd name="T52" fmla="*/ 59 w 137"/>
                  <a:gd name="T53" fmla="*/ 21 h 49"/>
                  <a:gd name="T54" fmla="*/ 55 w 137"/>
                  <a:gd name="T55" fmla="*/ 18 h 49"/>
                  <a:gd name="T56" fmla="*/ 52 w 137"/>
                  <a:gd name="T57" fmla="*/ 15 h 49"/>
                  <a:gd name="T58" fmla="*/ 50 w 137"/>
                  <a:gd name="T59" fmla="*/ 15 h 49"/>
                  <a:gd name="T60" fmla="*/ 47 w 137"/>
                  <a:gd name="T61" fmla="*/ 13 h 49"/>
                  <a:gd name="T62" fmla="*/ 41 w 137"/>
                  <a:gd name="T63" fmla="*/ 11 h 49"/>
                  <a:gd name="T64" fmla="*/ 41 w 137"/>
                  <a:gd name="T65" fmla="*/ 9 h 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49"/>
                  <a:gd name="T101" fmla="*/ 137 w 137"/>
                  <a:gd name="T102" fmla="*/ 49 h 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49">
                    <a:moveTo>
                      <a:pt x="96" y="20"/>
                    </a:moveTo>
                    <a:lnTo>
                      <a:pt x="96" y="21"/>
                    </a:lnTo>
                    <a:lnTo>
                      <a:pt x="83" y="14"/>
                    </a:lnTo>
                    <a:lnTo>
                      <a:pt x="70" y="7"/>
                    </a:lnTo>
                    <a:lnTo>
                      <a:pt x="59" y="3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29" y="3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0" y="20"/>
                    </a:lnTo>
                    <a:lnTo>
                      <a:pt x="5" y="19"/>
                    </a:lnTo>
                    <a:lnTo>
                      <a:pt x="16" y="14"/>
                    </a:lnTo>
                    <a:lnTo>
                      <a:pt x="25" y="9"/>
                    </a:lnTo>
                    <a:lnTo>
                      <a:pt x="43" y="8"/>
                    </a:lnTo>
                    <a:lnTo>
                      <a:pt x="36" y="10"/>
                    </a:lnTo>
                    <a:lnTo>
                      <a:pt x="48" y="14"/>
                    </a:lnTo>
                    <a:lnTo>
                      <a:pt x="55" y="16"/>
                    </a:lnTo>
                    <a:lnTo>
                      <a:pt x="59" y="19"/>
                    </a:lnTo>
                    <a:lnTo>
                      <a:pt x="77" y="22"/>
                    </a:lnTo>
                    <a:lnTo>
                      <a:pt x="80" y="32"/>
                    </a:lnTo>
                    <a:lnTo>
                      <a:pt x="97" y="39"/>
                    </a:lnTo>
                    <a:lnTo>
                      <a:pt x="90" y="49"/>
                    </a:lnTo>
                    <a:lnTo>
                      <a:pt x="102" y="49"/>
                    </a:lnTo>
                    <a:lnTo>
                      <a:pt x="115" y="48"/>
                    </a:lnTo>
                    <a:lnTo>
                      <a:pt x="126" y="46"/>
                    </a:lnTo>
                    <a:lnTo>
                      <a:pt x="137" y="44"/>
                    </a:lnTo>
                    <a:lnTo>
                      <a:pt x="127" y="39"/>
                    </a:lnTo>
                    <a:lnTo>
                      <a:pt x="118" y="34"/>
                    </a:lnTo>
                    <a:lnTo>
                      <a:pt x="116" y="31"/>
                    </a:lnTo>
                    <a:lnTo>
                      <a:pt x="107" y="27"/>
                    </a:lnTo>
                    <a:lnTo>
                      <a:pt x="97" y="24"/>
                    </a:lnTo>
                    <a:lnTo>
                      <a:pt x="96" y="2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2" name="Freeform 154"/>
              <p:cNvSpPr>
                <a:spLocks/>
              </p:cNvSpPr>
              <p:nvPr/>
            </p:nvSpPr>
            <p:spPr bwMode="ltGray">
              <a:xfrm>
                <a:off x="779" y="2203"/>
                <a:ext cx="6" cy="5"/>
              </a:xfrm>
              <a:custGeom>
                <a:avLst/>
                <a:gdLst>
                  <a:gd name="T0" fmla="*/ 0 w 7"/>
                  <a:gd name="T1" fmla="*/ 3 h 6"/>
                  <a:gd name="T2" fmla="*/ 3 w 7"/>
                  <a:gd name="T3" fmla="*/ 3 h 6"/>
                  <a:gd name="T4" fmla="*/ 2 w 7"/>
                  <a:gd name="T5" fmla="*/ 0 h 6"/>
                  <a:gd name="T6" fmla="*/ 0 w 7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0" y="6"/>
                    </a:moveTo>
                    <a:lnTo>
                      <a:pt x="7" y="6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3" name="Freeform 155"/>
              <p:cNvSpPr>
                <a:spLocks/>
              </p:cNvSpPr>
              <p:nvPr/>
            </p:nvSpPr>
            <p:spPr bwMode="ltGray">
              <a:xfrm>
                <a:off x="795" y="2237"/>
                <a:ext cx="3" cy="1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1 h 2"/>
                  <a:gd name="T4" fmla="*/ 1 w 3"/>
                  <a:gd name="T5" fmla="*/ 1 h 2"/>
                  <a:gd name="T6" fmla="*/ 1 w 3"/>
                  <a:gd name="T7" fmla="*/ 1 h 2"/>
                  <a:gd name="T8" fmla="*/ 0 w 3"/>
                  <a:gd name="T9" fmla="*/ 1 h 2"/>
                  <a:gd name="T10" fmla="*/ 0 w 3"/>
                  <a:gd name="T11" fmla="*/ 1 h 2"/>
                  <a:gd name="T12" fmla="*/ 0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1 w 3"/>
                  <a:gd name="T19" fmla="*/ 1 h 2"/>
                  <a:gd name="T20" fmla="*/ 2 w 3"/>
                  <a:gd name="T21" fmla="*/ 1 h 2"/>
                  <a:gd name="T22" fmla="*/ 3 w 3"/>
                  <a:gd name="T23" fmla="*/ 1 h 2"/>
                  <a:gd name="T24" fmla="*/ 3 w 3"/>
                  <a:gd name="T25" fmla="*/ 1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2"/>
                  <a:gd name="T41" fmla="*/ 3 w 3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2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4" name="Freeform 156"/>
              <p:cNvSpPr>
                <a:spLocks/>
              </p:cNvSpPr>
              <p:nvPr/>
            </p:nvSpPr>
            <p:spPr bwMode="ltGray">
              <a:xfrm>
                <a:off x="811" y="223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1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5" name="Freeform 157"/>
              <p:cNvSpPr>
                <a:spLocks/>
              </p:cNvSpPr>
              <p:nvPr/>
            </p:nvSpPr>
            <p:spPr bwMode="ltGray">
              <a:xfrm>
                <a:off x="809" y="2234"/>
                <a:ext cx="2" cy="1"/>
              </a:xfrm>
              <a:custGeom>
                <a:avLst/>
                <a:gdLst>
                  <a:gd name="T0" fmla="*/ 32 w 1"/>
                  <a:gd name="T1" fmla="*/ 1 h 1"/>
                  <a:gd name="T2" fmla="*/ 32 w 1"/>
                  <a:gd name="T3" fmla="*/ 0 h 1"/>
                  <a:gd name="T4" fmla="*/ 32 w 1"/>
                  <a:gd name="T5" fmla="*/ 1 h 1"/>
                  <a:gd name="T6" fmla="*/ 0 w 1"/>
                  <a:gd name="T7" fmla="*/ 1 h 1"/>
                  <a:gd name="T8" fmla="*/ 32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6" name="Freeform 158"/>
              <p:cNvSpPr>
                <a:spLocks/>
              </p:cNvSpPr>
              <p:nvPr/>
            </p:nvSpPr>
            <p:spPr bwMode="ltGray">
              <a:xfrm>
                <a:off x="979" y="224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7" name="Freeform 159"/>
              <p:cNvSpPr>
                <a:spLocks/>
              </p:cNvSpPr>
              <p:nvPr/>
            </p:nvSpPr>
            <p:spPr bwMode="ltGray">
              <a:xfrm>
                <a:off x="982" y="2245"/>
                <a:ext cx="2" cy="3"/>
              </a:xfrm>
              <a:custGeom>
                <a:avLst/>
                <a:gdLst>
                  <a:gd name="T0" fmla="*/ 32 w 1"/>
                  <a:gd name="T1" fmla="*/ 0 h 3"/>
                  <a:gd name="T2" fmla="*/ 0 w 1"/>
                  <a:gd name="T3" fmla="*/ 0 h 3"/>
                  <a:gd name="T4" fmla="*/ 32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8" name="Freeform 160"/>
              <p:cNvSpPr>
                <a:spLocks/>
              </p:cNvSpPr>
              <p:nvPr/>
            </p:nvSpPr>
            <p:spPr bwMode="ltGray">
              <a:xfrm>
                <a:off x="982" y="2249"/>
                <a:ext cx="2" cy="2"/>
              </a:xfrm>
              <a:custGeom>
                <a:avLst/>
                <a:gdLst>
                  <a:gd name="T0" fmla="*/ 32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  <a:gd name="T8" fmla="*/ 32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9" name="Rectangle 161"/>
              <p:cNvSpPr>
                <a:spLocks noChangeArrowheads="1"/>
              </p:cNvSpPr>
              <p:nvPr/>
            </p:nvSpPr>
            <p:spPr bwMode="ltGray">
              <a:xfrm>
                <a:off x="977" y="2249"/>
                <a:ext cx="2" cy="2"/>
              </a:xfrm>
              <a:prstGeom prst="rect">
                <a:avLst/>
              </a:prstGeom>
              <a:solidFill>
                <a:srgbClr val="C0C0C0">
                  <a:alpha val="89803"/>
                </a:srgbClr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0" name="Freeform 162"/>
              <p:cNvSpPr>
                <a:spLocks/>
              </p:cNvSpPr>
              <p:nvPr/>
            </p:nvSpPr>
            <p:spPr bwMode="ltGray">
              <a:xfrm>
                <a:off x="981" y="225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1" name="Freeform 163"/>
              <p:cNvSpPr>
                <a:spLocks/>
              </p:cNvSpPr>
              <p:nvPr/>
            </p:nvSpPr>
            <p:spPr bwMode="ltGray">
              <a:xfrm>
                <a:off x="899" y="2231"/>
                <a:ext cx="39" cy="30"/>
              </a:xfrm>
              <a:custGeom>
                <a:avLst/>
                <a:gdLst>
                  <a:gd name="T0" fmla="*/ 2 w 47"/>
                  <a:gd name="T1" fmla="*/ 2 h 34"/>
                  <a:gd name="T2" fmla="*/ 1 w 47"/>
                  <a:gd name="T3" fmla="*/ 7 h 34"/>
                  <a:gd name="T4" fmla="*/ 0 w 47"/>
                  <a:gd name="T5" fmla="*/ 10 h 34"/>
                  <a:gd name="T6" fmla="*/ 1 w 47"/>
                  <a:gd name="T7" fmla="*/ 14 h 34"/>
                  <a:gd name="T8" fmla="*/ 2 w 47"/>
                  <a:gd name="T9" fmla="*/ 18 h 34"/>
                  <a:gd name="T10" fmla="*/ 4 w 47"/>
                  <a:gd name="T11" fmla="*/ 13 h 34"/>
                  <a:gd name="T12" fmla="*/ 7 w 47"/>
                  <a:gd name="T13" fmla="*/ 11 h 34"/>
                  <a:gd name="T14" fmla="*/ 10 w 47"/>
                  <a:gd name="T15" fmla="*/ 12 h 34"/>
                  <a:gd name="T16" fmla="*/ 16 w 47"/>
                  <a:gd name="T17" fmla="*/ 13 h 34"/>
                  <a:gd name="T18" fmla="*/ 18 w 47"/>
                  <a:gd name="T19" fmla="*/ 10 h 34"/>
                  <a:gd name="T20" fmla="*/ 12 w 47"/>
                  <a:gd name="T21" fmla="*/ 6 h 34"/>
                  <a:gd name="T22" fmla="*/ 14 w 47"/>
                  <a:gd name="T23" fmla="*/ 4 h 34"/>
                  <a:gd name="T24" fmla="*/ 12 w 47"/>
                  <a:gd name="T25" fmla="*/ 4 h 34"/>
                  <a:gd name="T26" fmla="*/ 4 w 47"/>
                  <a:gd name="T27" fmla="*/ 0 h 34"/>
                  <a:gd name="T28" fmla="*/ 2 w 47"/>
                  <a:gd name="T29" fmla="*/ 2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34"/>
                  <a:gd name="T47" fmla="*/ 47 w 47"/>
                  <a:gd name="T48" fmla="*/ 34 h 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34">
                    <a:moveTo>
                      <a:pt x="4" y="2"/>
                    </a:moveTo>
                    <a:lnTo>
                      <a:pt x="1" y="13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4"/>
                    </a:lnTo>
                    <a:lnTo>
                      <a:pt x="11" y="25"/>
                    </a:lnTo>
                    <a:lnTo>
                      <a:pt x="18" y="22"/>
                    </a:lnTo>
                    <a:lnTo>
                      <a:pt x="24" y="23"/>
                    </a:lnTo>
                    <a:lnTo>
                      <a:pt x="41" y="24"/>
                    </a:lnTo>
                    <a:lnTo>
                      <a:pt x="47" y="18"/>
                    </a:lnTo>
                    <a:lnTo>
                      <a:pt x="33" y="11"/>
                    </a:lnTo>
                    <a:lnTo>
                      <a:pt x="35" y="8"/>
                    </a:lnTo>
                    <a:lnTo>
                      <a:pt x="29" y="5"/>
                    </a:lnTo>
                    <a:lnTo>
                      <a:pt x="1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2" name="Freeform 164"/>
              <p:cNvSpPr>
                <a:spLocks/>
              </p:cNvSpPr>
              <p:nvPr/>
            </p:nvSpPr>
            <p:spPr bwMode="ltGray">
              <a:xfrm>
                <a:off x="870" y="2231"/>
                <a:ext cx="30" cy="23"/>
              </a:xfrm>
              <a:custGeom>
                <a:avLst/>
                <a:gdLst>
                  <a:gd name="T0" fmla="*/ 12 w 37"/>
                  <a:gd name="T1" fmla="*/ 2 h 26"/>
                  <a:gd name="T2" fmla="*/ 12 w 37"/>
                  <a:gd name="T3" fmla="*/ 8 h 26"/>
                  <a:gd name="T4" fmla="*/ 12 w 37"/>
                  <a:gd name="T5" fmla="*/ 10 h 26"/>
                  <a:gd name="T6" fmla="*/ 12 w 37"/>
                  <a:gd name="T7" fmla="*/ 14 h 26"/>
                  <a:gd name="T8" fmla="*/ 7 w 37"/>
                  <a:gd name="T9" fmla="*/ 14 h 26"/>
                  <a:gd name="T10" fmla="*/ 2 w 37"/>
                  <a:gd name="T11" fmla="*/ 13 h 26"/>
                  <a:gd name="T12" fmla="*/ 0 w 37"/>
                  <a:gd name="T13" fmla="*/ 12 h 26"/>
                  <a:gd name="T14" fmla="*/ 2 w 37"/>
                  <a:gd name="T15" fmla="*/ 10 h 26"/>
                  <a:gd name="T16" fmla="*/ 6 w 37"/>
                  <a:gd name="T17" fmla="*/ 11 h 26"/>
                  <a:gd name="T18" fmla="*/ 10 w 37"/>
                  <a:gd name="T19" fmla="*/ 11 h 26"/>
                  <a:gd name="T20" fmla="*/ 8 w 37"/>
                  <a:gd name="T21" fmla="*/ 4 h 26"/>
                  <a:gd name="T22" fmla="*/ 6 w 37"/>
                  <a:gd name="T23" fmla="*/ 4 h 26"/>
                  <a:gd name="T24" fmla="*/ 6 w 37"/>
                  <a:gd name="T25" fmla="*/ 0 h 26"/>
                  <a:gd name="T26" fmla="*/ 10 w 37"/>
                  <a:gd name="T27" fmla="*/ 1 h 26"/>
                  <a:gd name="T28" fmla="*/ 12 w 37"/>
                  <a:gd name="T29" fmla="*/ 2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6"/>
                  <a:gd name="T47" fmla="*/ 37 w 37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6">
                    <a:moveTo>
                      <a:pt x="37" y="2"/>
                    </a:moveTo>
                    <a:lnTo>
                      <a:pt x="34" y="13"/>
                    </a:lnTo>
                    <a:lnTo>
                      <a:pt x="33" y="18"/>
                    </a:lnTo>
                    <a:lnTo>
                      <a:pt x="34" y="26"/>
                    </a:lnTo>
                    <a:lnTo>
                      <a:pt x="21" y="26"/>
                    </a:lnTo>
                    <a:lnTo>
                      <a:pt x="7" y="25"/>
                    </a:lnTo>
                    <a:lnTo>
                      <a:pt x="0" y="22"/>
                    </a:lnTo>
                    <a:lnTo>
                      <a:pt x="7" y="18"/>
                    </a:lnTo>
                    <a:lnTo>
                      <a:pt x="16" y="19"/>
                    </a:lnTo>
                    <a:lnTo>
                      <a:pt x="27" y="19"/>
                    </a:lnTo>
                    <a:lnTo>
                      <a:pt x="24" y="8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30" y="1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3" name="Freeform 165"/>
              <p:cNvSpPr>
                <a:spLocks/>
              </p:cNvSpPr>
              <p:nvPr/>
            </p:nvSpPr>
            <p:spPr bwMode="ltGray">
              <a:xfrm>
                <a:off x="899" y="2203"/>
                <a:ext cx="1" cy="3"/>
              </a:xfrm>
              <a:custGeom>
                <a:avLst/>
                <a:gdLst>
                  <a:gd name="T0" fmla="*/ 0 w 3"/>
                  <a:gd name="T1" fmla="*/ 243 h 1"/>
                  <a:gd name="T2" fmla="*/ 0 w 3"/>
                  <a:gd name="T3" fmla="*/ 243 h 1"/>
                  <a:gd name="T4" fmla="*/ 0 w 3"/>
                  <a:gd name="T5" fmla="*/ 0 h 1"/>
                  <a:gd name="T6" fmla="*/ 0 w 3"/>
                  <a:gd name="T7" fmla="*/ 243 h 1"/>
                  <a:gd name="T8" fmla="*/ 0 w 3"/>
                  <a:gd name="T9" fmla="*/ 24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4" name="Freeform 166"/>
              <p:cNvSpPr>
                <a:spLocks/>
              </p:cNvSpPr>
              <p:nvPr/>
            </p:nvSpPr>
            <p:spPr bwMode="ltGray">
              <a:xfrm>
                <a:off x="904" y="2206"/>
                <a:ext cx="2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5" name="Freeform 167"/>
              <p:cNvSpPr>
                <a:spLocks/>
              </p:cNvSpPr>
              <p:nvPr/>
            </p:nvSpPr>
            <p:spPr bwMode="ltGray">
              <a:xfrm>
                <a:off x="1014" y="2309"/>
                <a:ext cx="2" cy="3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2 h 4"/>
                  <a:gd name="T4" fmla="*/ 2 w 2"/>
                  <a:gd name="T5" fmla="*/ 0 h 4"/>
                  <a:gd name="T6" fmla="*/ 2 w 2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6" name="Freeform 168"/>
              <p:cNvSpPr>
                <a:spLocks/>
              </p:cNvSpPr>
              <p:nvPr/>
            </p:nvSpPr>
            <p:spPr bwMode="ltGray">
              <a:xfrm>
                <a:off x="734" y="2346"/>
                <a:ext cx="35" cy="41"/>
              </a:xfrm>
              <a:custGeom>
                <a:avLst/>
                <a:gdLst>
                  <a:gd name="T0" fmla="*/ 3 w 43"/>
                  <a:gd name="T1" fmla="*/ 12 h 47"/>
                  <a:gd name="T2" fmla="*/ 0 w 43"/>
                  <a:gd name="T3" fmla="*/ 6 h 47"/>
                  <a:gd name="T4" fmla="*/ 1 w 43"/>
                  <a:gd name="T5" fmla="*/ 3 h 47"/>
                  <a:gd name="T6" fmla="*/ 1 w 43"/>
                  <a:gd name="T7" fmla="*/ 2 h 47"/>
                  <a:gd name="T8" fmla="*/ 2 w 43"/>
                  <a:gd name="T9" fmla="*/ 0 h 47"/>
                  <a:gd name="T10" fmla="*/ 7 w 43"/>
                  <a:gd name="T11" fmla="*/ 3 h 47"/>
                  <a:gd name="T12" fmla="*/ 11 w 43"/>
                  <a:gd name="T13" fmla="*/ 2 h 47"/>
                  <a:gd name="T14" fmla="*/ 13 w 43"/>
                  <a:gd name="T15" fmla="*/ 7 h 47"/>
                  <a:gd name="T16" fmla="*/ 15 w 43"/>
                  <a:gd name="T17" fmla="*/ 11 h 47"/>
                  <a:gd name="T18" fmla="*/ 13 w 43"/>
                  <a:gd name="T19" fmla="*/ 13 h 47"/>
                  <a:gd name="T20" fmla="*/ 13 w 43"/>
                  <a:gd name="T21" fmla="*/ 18 h 47"/>
                  <a:gd name="T22" fmla="*/ 13 w 43"/>
                  <a:gd name="T23" fmla="*/ 24 h 47"/>
                  <a:gd name="T24" fmla="*/ 11 w 43"/>
                  <a:gd name="T25" fmla="*/ 18 h 47"/>
                  <a:gd name="T26" fmla="*/ 11 w 43"/>
                  <a:gd name="T27" fmla="*/ 21 h 47"/>
                  <a:gd name="T28" fmla="*/ 10 w 43"/>
                  <a:gd name="T29" fmla="*/ 18 h 47"/>
                  <a:gd name="T30" fmla="*/ 9 w 43"/>
                  <a:gd name="T31" fmla="*/ 14 h 47"/>
                  <a:gd name="T32" fmla="*/ 6 w 43"/>
                  <a:gd name="T33" fmla="*/ 10 h 47"/>
                  <a:gd name="T34" fmla="*/ 2 w 43"/>
                  <a:gd name="T35" fmla="*/ 7 h 47"/>
                  <a:gd name="T36" fmla="*/ 4 w 43"/>
                  <a:gd name="T37" fmla="*/ 10 h 47"/>
                  <a:gd name="T38" fmla="*/ 3 w 43"/>
                  <a:gd name="T39" fmla="*/ 12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"/>
                  <a:gd name="T61" fmla="*/ 0 h 47"/>
                  <a:gd name="T62" fmla="*/ 43 w 43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" h="47">
                    <a:moveTo>
                      <a:pt x="8" y="24"/>
                    </a:moveTo>
                    <a:lnTo>
                      <a:pt x="0" y="11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21" y="5"/>
                    </a:lnTo>
                    <a:lnTo>
                      <a:pt x="30" y="2"/>
                    </a:lnTo>
                    <a:lnTo>
                      <a:pt x="36" y="13"/>
                    </a:lnTo>
                    <a:lnTo>
                      <a:pt x="43" y="23"/>
                    </a:lnTo>
                    <a:lnTo>
                      <a:pt x="38" y="25"/>
                    </a:lnTo>
                    <a:lnTo>
                      <a:pt x="38" y="35"/>
                    </a:lnTo>
                    <a:lnTo>
                      <a:pt x="37" y="47"/>
                    </a:lnTo>
                    <a:lnTo>
                      <a:pt x="31" y="36"/>
                    </a:lnTo>
                    <a:lnTo>
                      <a:pt x="31" y="41"/>
                    </a:lnTo>
                    <a:lnTo>
                      <a:pt x="27" y="36"/>
                    </a:lnTo>
                    <a:lnTo>
                      <a:pt x="24" y="28"/>
                    </a:lnTo>
                    <a:lnTo>
                      <a:pt x="15" y="20"/>
                    </a:lnTo>
                    <a:lnTo>
                      <a:pt x="7" y="13"/>
                    </a:lnTo>
                    <a:lnTo>
                      <a:pt x="10" y="20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7" name="Freeform 169"/>
              <p:cNvSpPr>
                <a:spLocks/>
              </p:cNvSpPr>
              <p:nvPr/>
            </p:nvSpPr>
            <p:spPr bwMode="ltGray">
              <a:xfrm>
                <a:off x="913" y="2327"/>
                <a:ext cx="1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8" name="Freeform 170"/>
              <p:cNvSpPr>
                <a:spLocks/>
              </p:cNvSpPr>
              <p:nvPr/>
            </p:nvSpPr>
            <p:spPr bwMode="ltGray">
              <a:xfrm>
                <a:off x="1031" y="2317"/>
                <a:ext cx="1" cy="3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2 h 4"/>
                  <a:gd name="T4" fmla="*/ 0 w 3"/>
                  <a:gd name="T5" fmla="*/ 0 h 4"/>
                  <a:gd name="T6" fmla="*/ 0 w 3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3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9" name="Freeform 171"/>
              <p:cNvSpPr>
                <a:spLocks/>
              </p:cNvSpPr>
              <p:nvPr/>
            </p:nvSpPr>
            <p:spPr bwMode="ltGray">
              <a:xfrm>
                <a:off x="1011" y="2288"/>
                <a:ext cx="3" cy="5"/>
              </a:xfrm>
              <a:custGeom>
                <a:avLst/>
                <a:gdLst>
                  <a:gd name="T0" fmla="*/ 2 w 4"/>
                  <a:gd name="T1" fmla="*/ 3 h 6"/>
                  <a:gd name="T2" fmla="*/ 2 w 4"/>
                  <a:gd name="T3" fmla="*/ 3 h 6"/>
                  <a:gd name="T4" fmla="*/ 0 w 4"/>
                  <a:gd name="T5" fmla="*/ 1 h 6"/>
                  <a:gd name="T6" fmla="*/ 2 w 4"/>
                  <a:gd name="T7" fmla="*/ 0 h 6"/>
                  <a:gd name="T8" fmla="*/ 2 w 4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0" name="Freeform 172"/>
              <p:cNvSpPr>
                <a:spLocks/>
              </p:cNvSpPr>
              <p:nvPr/>
            </p:nvSpPr>
            <p:spPr bwMode="ltGray">
              <a:xfrm>
                <a:off x="690" y="2303"/>
                <a:ext cx="23" cy="16"/>
              </a:xfrm>
              <a:custGeom>
                <a:avLst/>
                <a:gdLst>
                  <a:gd name="T0" fmla="*/ 9 w 29"/>
                  <a:gd name="T1" fmla="*/ 7 h 19"/>
                  <a:gd name="T2" fmla="*/ 8 w 29"/>
                  <a:gd name="T3" fmla="*/ 8 h 19"/>
                  <a:gd name="T4" fmla="*/ 6 w 29"/>
                  <a:gd name="T5" fmla="*/ 8 h 19"/>
                  <a:gd name="T6" fmla="*/ 3 w 29"/>
                  <a:gd name="T7" fmla="*/ 6 h 19"/>
                  <a:gd name="T8" fmla="*/ 0 w 29"/>
                  <a:gd name="T9" fmla="*/ 4 h 19"/>
                  <a:gd name="T10" fmla="*/ 4 w 29"/>
                  <a:gd name="T11" fmla="*/ 0 h 19"/>
                  <a:gd name="T12" fmla="*/ 6 w 29"/>
                  <a:gd name="T13" fmla="*/ 3 h 19"/>
                  <a:gd name="T14" fmla="*/ 9 w 29"/>
                  <a:gd name="T15" fmla="*/ 3 h 19"/>
                  <a:gd name="T16" fmla="*/ 9 w 29"/>
                  <a:gd name="T17" fmla="*/ 7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9"/>
                  <a:gd name="T29" fmla="*/ 29 w 29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9">
                    <a:moveTo>
                      <a:pt x="29" y="15"/>
                    </a:moveTo>
                    <a:lnTo>
                      <a:pt x="26" y="19"/>
                    </a:lnTo>
                    <a:lnTo>
                      <a:pt x="19" y="18"/>
                    </a:lnTo>
                    <a:lnTo>
                      <a:pt x="10" y="14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8" y="6"/>
                    </a:lnTo>
                    <a:lnTo>
                      <a:pt x="29" y="8"/>
                    </a:lnTo>
                    <a:lnTo>
                      <a:pt x="29" y="1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1" name="Freeform 173"/>
              <p:cNvSpPr>
                <a:spLocks/>
              </p:cNvSpPr>
              <p:nvPr/>
            </p:nvSpPr>
            <p:spPr bwMode="ltGray">
              <a:xfrm>
                <a:off x="1005" y="2332"/>
                <a:ext cx="3" cy="2"/>
              </a:xfrm>
              <a:custGeom>
                <a:avLst/>
                <a:gdLst>
                  <a:gd name="T0" fmla="*/ 3 w 3"/>
                  <a:gd name="T1" fmla="*/ 1 h 4"/>
                  <a:gd name="T2" fmla="*/ 3 w 3"/>
                  <a:gd name="T3" fmla="*/ 0 h 4"/>
                  <a:gd name="T4" fmla="*/ 1 w 3"/>
                  <a:gd name="T5" fmla="*/ 0 h 4"/>
                  <a:gd name="T6" fmla="*/ 1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1 w 3"/>
                  <a:gd name="T13" fmla="*/ 1 h 4"/>
                  <a:gd name="T14" fmla="*/ 0 w 3"/>
                  <a:gd name="T15" fmla="*/ 1 h 4"/>
                  <a:gd name="T16" fmla="*/ 0 w 3"/>
                  <a:gd name="T17" fmla="*/ 1 h 4"/>
                  <a:gd name="T18" fmla="*/ 1 w 3"/>
                  <a:gd name="T19" fmla="*/ 1 h 4"/>
                  <a:gd name="T20" fmla="*/ 1 w 3"/>
                  <a:gd name="T21" fmla="*/ 1 h 4"/>
                  <a:gd name="T22" fmla="*/ 3 w 3"/>
                  <a:gd name="T23" fmla="*/ 1 h 4"/>
                  <a:gd name="T24" fmla="*/ 3 w 3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4"/>
                  <a:gd name="T41" fmla="*/ 3 w 3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4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2" name="Freeform 174"/>
              <p:cNvSpPr>
                <a:spLocks/>
              </p:cNvSpPr>
              <p:nvPr/>
            </p:nvSpPr>
            <p:spPr bwMode="ltGray">
              <a:xfrm>
                <a:off x="1008" y="233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3" name="Freeform 175"/>
              <p:cNvSpPr>
                <a:spLocks/>
              </p:cNvSpPr>
              <p:nvPr/>
            </p:nvSpPr>
            <p:spPr bwMode="ltGray">
              <a:xfrm>
                <a:off x="698" y="2284"/>
                <a:ext cx="71" cy="39"/>
              </a:xfrm>
              <a:custGeom>
                <a:avLst/>
                <a:gdLst>
                  <a:gd name="T0" fmla="*/ 21 w 83"/>
                  <a:gd name="T1" fmla="*/ 18 h 43"/>
                  <a:gd name="T2" fmla="*/ 18 w 83"/>
                  <a:gd name="T3" fmla="*/ 19 h 43"/>
                  <a:gd name="T4" fmla="*/ 15 w 83"/>
                  <a:gd name="T5" fmla="*/ 22 h 43"/>
                  <a:gd name="T6" fmla="*/ 13 w 83"/>
                  <a:gd name="T7" fmla="*/ 26 h 43"/>
                  <a:gd name="T8" fmla="*/ 11 w 83"/>
                  <a:gd name="T9" fmla="*/ 26 h 43"/>
                  <a:gd name="T10" fmla="*/ 11 w 83"/>
                  <a:gd name="T11" fmla="*/ 23 h 43"/>
                  <a:gd name="T12" fmla="*/ 8 w 83"/>
                  <a:gd name="T13" fmla="*/ 23 h 43"/>
                  <a:gd name="T14" fmla="*/ 8 w 83"/>
                  <a:gd name="T15" fmla="*/ 18 h 43"/>
                  <a:gd name="T16" fmla="*/ 3 w 83"/>
                  <a:gd name="T17" fmla="*/ 17 h 43"/>
                  <a:gd name="T18" fmla="*/ 0 w 83"/>
                  <a:gd name="T19" fmla="*/ 14 h 43"/>
                  <a:gd name="T20" fmla="*/ 3 w 83"/>
                  <a:gd name="T21" fmla="*/ 5 h 43"/>
                  <a:gd name="T22" fmla="*/ 8 w 83"/>
                  <a:gd name="T23" fmla="*/ 2 h 43"/>
                  <a:gd name="T24" fmla="*/ 8 w 83"/>
                  <a:gd name="T25" fmla="*/ 2 h 43"/>
                  <a:gd name="T26" fmla="*/ 15 w 83"/>
                  <a:gd name="T27" fmla="*/ 1 h 43"/>
                  <a:gd name="T28" fmla="*/ 20 w 83"/>
                  <a:gd name="T29" fmla="*/ 0 h 43"/>
                  <a:gd name="T30" fmla="*/ 24 w 83"/>
                  <a:gd name="T31" fmla="*/ 0 h 43"/>
                  <a:gd name="T32" fmla="*/ 30 w 83"/>
                  <a:gd name="T33" fmla="*/ 0 h 43"/>
                  <a:gd name="T34" fmla="*/ 33 w 83"/>
                  <a:gd name="T35" fmla="*/ 5 h 43"/>
                  <a:gd name="T36" fmla="*/ 33 w 83"/>
                  <a:gd name="T37" fmla="*/ 5 h 43"/>
                  <a:gd name="T38" fmla="*/ 33 w 83"/>
                  <a:gd name="T39" fmla="*/ 5 h 43"/>
                  <a:gd name="T40" fmla="*/ 35 w 83"/>
                  <a:gd name="T41" fmla="*/ 5 h 43"/>
                  <a:gd name="T42" fmla="*/ 38 w 83"/>
                  <a:gd name="T43" fmla="*/ 8 h 43"/>
                  <a:gd name="T44" fmla="*/ 33 w 83"/>
                  <a:gd name="T45" fmla="*/ 9 h 43"/>
                  <a:gd name="T46" fmla="*/ 28 w 83"/>
                  <a:gd name="T47" fmla="*/ 11 h 43"/>
                  <a:gd name="T48" fmla="*/ 21 w 83"/>
                  <a:gd name="T49" fmla="*/ 18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43"/>
                  <a:gd name="T77" fmla="*/ 83 w 8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43">
                    <a:moveTo>
                      <a:pt x="44" y="29"/>
                    </a:moveTo>
                    <a:lnTo>
                      <a:pt x="39" y="31"/>
                    </a:lnTo>
                    <a:lnTo>
                      <a:pt x="32" y="35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38"/>
                    </a:lnTo>
                    <a:lnTo>
                      <a:pt x="18" y="37"/>
                    </a:lnTo>
                    <a:lnTo>
                      <a:pt x="18" y="30"/>
                    </a:lnTo>
                    <a:lnTo>
                      <a:pt x="7" y="28"/>
                    </a:lnTo>
                    <a:lnTo>
                      <a:pt x="0" y="22"/>
                    </a:lnTo>
                    <a:lnTo>
                      <a:pt x="7" y="1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31" y="1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73" y="6"/>
                    </a:lnTo>
                    <a:lnTo>
                      <a:pt x="71" y="5"/>
                    </a:lnTo>
                    <a:lnTo>
                      <a:pt x="73" y="8"/>
                    </a:lnTo>
                    <a:lnTo>
                      <a:pt x="77" y="8"/>
                    </a:lnTo>
                    <a:lnTo>
                      <a:pt x="83" y="13"/>
                    </a:lnTo>
                    <a:lnTo>
                      <a:pt x="72" y="14"/>
                    </a:lnTo>
                    <a:lnTo>
                      <a:pt x="61" y="1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4" name="Freeform 176"/>
              <p:cNvSpPr>
                <a:spLocks/>
              </p:cNvSpPr>
              <p:nvPr/>
            </p:nvSpPr>
            <p:spPr bwMode="ltGray">
              <a:xfrm>
                <a:off x="1012" y="2298"/>
                <a:ext cx="6" cy="5"/>
              </a:xfrm>
              <a:custGeom>
                <a:avLst/>
                <a:gdLst>
                  <a:gd name="T0" fmla="*/ 5 w 6"/>
                  <a:gd name="T1" fmla="*/ 3 h 6"/>
                  <a:gd name="T2" fmla="*/ 0 w 6"/>
                  <a:gd name="T3" fmla="*/ 0 h 6"/>
                  <a:gd name="T4" fmla="*/ 6 w 6"/>
                  <a:gd name="T5" fmla="*/ 3 h 6"/>
                  <a:gd name="T6" fmla="*/ 5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5" y="4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5" name="Freeform 177"/>
              <p:cNvSpPr>
                <a:spLocks/>
              </p:cNvSpPr>
              <p:nvPr/>
            </p:nvSpPr>
            <p:spPr bwMode="ltGray">
              <a:xfrm>
                <a:off x="715" y="2296"/>
                <a:ext cx="54" cy="55"/>
              </a:xfrm>
              <a:custGeom>
                <a:avLst/>
                <a:gdLst>
                  <a:gd name="T0" fmla="*/ 11 w 64"/>
                  <a:gd name="T1" fmla="*/ 8 h 64"/>
                  <a:gd name="T2" fmla="*/ 8 w 64"/>
                  <a:gd name="T3" fmla="*/ 8 h 64"/>
                  <a:gd name="T4" fmla="*/ 6 w 64"/>
                  <a:gd name="T5" fmla="*/ 10 h 64"/>
                  <a:gd name="T6" fmla="*/ 3 w 64"/>
                  <a:gd name="T7" fmla="*/ 14 h 64"/>
                  <a:gd name="T8" fmla="*/ 3 w 64"/>
                  <a:gd name="T9" fmla="*/ 14 h 64"/>
                  <a:gd name="T10" fmla="*/ 0 w 64"/>
                  <a:gd name="T11" fmla="*/ 15 h 64"/>
                  <a:gd name="T12" fmla="*/ 5 w 64"/>
                  <a:gd name="T13" fmla="*/ 21 h 64"/>
                  <a:gd name="T14" fmla="*/ 11 w 64"/>
                  <a:gd name="T15" fmla="*/ 28 h 64"/>
                  <a:gd name="T16" fmla="*/ 18 w 64"/>
                  <a:gd name="T17" fmla="*/ 29 h 64"/>
                  <a:gd name="T18" fmla="*/ 22 w 64"/>
                  <a:gd name="T19" fmla="*/ 29 h 64"/>
                  <a:gd name="T20" fmla="*/ 22 w 64"/>
                  <a:gd name="T21" fmla="*/ 25 h 64"/>
                  <a:gd name="T22" fmla="*/ 22 w 64"/>
                  <a:gd name="T23" fmla="*/ 21 h 64"/>
                  <a:gd name="T24" fmla="*/ 24 w 64"/>
                  <a:gd name="T25" fmla="*/ 16 h 64"/>
                  <a:gd name="T26" fmla="*/ 24 w 64"/>
                  <a:gd name="T27" fmla="*/ 18 h 64"/>
                  <a:gd name="T28" fmla="*/ 25 w 64"/>
                  <a:gd name="T29" fmla="*/ 13 h 64"/>
                  <a:gd name="T30" fmla="*/ 25 w 64"/>
                  <a:gd name="T31" fmla="*/ 7 h 64"/>
                  <a:gd name="T32" fmla="*/ 25 w 64"/>
                  <a:gd name="T33" fmla="*/ 3 h 64"/>
                  <a:gd name="T34" fmla="*/ 28 w 64"/>
                  <a:gd name="T35" fmla="*/ 0 h 64"/>
                  <a:gd name="T36" fmla="*/ 23 w 64"/>
                  <a:gd name="T37" fmla="*/ 1 h 64"/>
                  <a:gd name="T38" fmla="*/ 18 w 64"/>
                  <a:gd name="T39" fmla="*/ 3 h 64"/>
                  <a:gd name="T40" fmla="*/ 11 w 64"/>
                  <a:gd name="T41" fmla="*/ 8 h 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64"/>
                  <a:gd name="T65" fmla="*/ 64 w 64"/>
                  <a:gd name="T66" fmla="*/ 64 h 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64">
                    <a:moveTo>
                      <a:pt x="25" y="16"/>
                    </a:moveTo>
                    <a:lnTo>
                      <a:pt x="20" y="18"/>
                    </a:lnTo>
                    <a:lnTo>
                      <a:pt x="13" y="22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0" y="31"/>
                    </a:lnTo>
                    <a:lnTo>
                      <a:pt x="12" y="46"/>
                    </a:lnTo>
                    <a:lnTo>
                      <a:pt x="25" y="59"/>
                    </a:lnTo>
                    <a:lnTo>
                      <a:pt x="43" y="64"/>
                    </a:lnTo>
                    <a:lnTo>
                      <a:pt x="52" y="61"/>
                    </a:lnTo>
                    <a:lnTo>
                      <a:pt x="52" y="52"/>
                    </a:lnTo>
                    <a:lnTo>
                      <a:pt x="52" y="45"/>
                    </a:lnTo>
                    <a:lnTo>
                      <a:pt x="55" y="35"/>
                    </a:lnTo>
                    <a:lnTo>
                      <a:pt x="55" y="39"/>
                    </a:lnTo>
                    <a:lnTo>
                      <a:pt x="58" y="27"/>
                    </a:lnTo>
                    <a:lnTo>
                      <a:pt x="60" y="15"/>
                    </a:lnTo>
                    <a:lnTo>
                      <a:pt x="60" y="3"/>
                    </a:lnTo>
                    <a:lnTo>
                      <a:pt x="64" y="0"/>
                    </a:lnTo>
                    <a:lnTo>
                      <a:pt x="53" y="1"/>
                    </a:lnTo>
                    <a:lnTo>
                      <a:pt x="42" y="4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6" name="Freeform 178"/>
              <p:cNvSpPr>
                <a:spLocks/>
              </p:cNvSpPr>
              <p:nvPr/>
            </p:nvSpPr>
            <p:spPr bwMode="ltGray">
              <a:xfrm>
                <a:off x="1012" y="2317"/>
                <a:ext cx="2" cy="2"/>
              </a:xfrm>
              <a:custGeom>
                <a:avLst/>
                <a:gdLst>
                  <a:gd name="T0" fmla="*/ 32 w 1"/>
                  <a:gd name="T1" fmla="*/ 1 h 4"/>
                  <a:gd name="T2" fmla="*/ 32 w 1"/>
                  <a:gd name="T3" fmla="*/ 0 h 4"/>
                  <a:gd name="T4" fmla="*/ 0 w 1"/>
                  <a:gd name="T5" fmla="*/ 1 h 4"/>
                  <a:gd name="T6" fmla="*/ 32 w 1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1" y="4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7" name="Freeform 179"/>
              <p:cNvSpPr>
                <a:spLocks/>
              </p:cNvSpPr>
              <p:nvPr/>
            </p:nvSpPr>
            <p:spPr bwMode="ltGray">
              <a:xfrm>
                <a:off x="1001" y="2266"/>
                <a:ext cx="1" cy="2"/>
              </a:xfrm>
              <a:custGeom>
                <a:avLst/>
                <a:gdLst>
                  <a:gd name="T0" fmla="*/ 0 w 1"/>
                  <a:gd name="T1" fmla="*/ 32 h 1"/>
                  <a:gd name="T2" fmla="*/ 0 w 1"/>
                  <a:gd name="T3" fmla="*/ 0 h 1"/>
                  <a:gd name="T4" fmla="*/ 0 w 1"/>
                  <a:gd name="T5" fmla="*/ 32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8" name="Freeform 180"/>
              <p:cNvSpPr>
                <a:spLocks/>
              </p:cNvSpPr>
              <p:nvPr/>
            </p:nvSpPr>
            <p:spPr bwMode="ltGray">
              <a:xfrm>
                <a:off x="997" y="2265"/>
                <a:ext cx="4" cy="1"/>
              </a:xfrm>
              <a:custGeom>
                <a:avLst/>
                <a:gdLst>
                  <a:gd name="T0" fmla="*/ 64 w 2"/>
                  <a:gd name="T1" fmla="*/ 0 h 3"/>
                  <a:gd name="T2" fmla="*/ 0 w 2"/>
                  <a:gd name="T3" fmla="*/ 0 h 3"/>
                  <a:gd name="T4" fmla="*/ 64 w 2"/>
                  <a:gd name="T5" fmla="*/ 0 h 3"/>
                  <a:gd name="T6" fmla="*/ 64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9" name="Freeform 181"/>
              <p:cNvSpPr>
                <a:spLocks/>
              </p:cNvSpPr>
              <p:nvPr/>
            </p:nvSpPr>
            <p:spPr bwMode="ltGray">
              <a:xfrm>
                <a:off x="1009" y="2277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1 h 5"/>
                  <a:gd name="T4" fmla="*/ 0 w 2"/>
                  <a:gd name="T5" fmla="*/ 5 h 5"/>
                  <a:gd name="T6" fmla="*/ 2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2" y="0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0" name="Freeform 182"/>
              <p:cNvSpPr>
                <a:spLocks/>
              </p:cNvSpPr>
              <p:nvPr/>
            </p:nvSpPr>
            <p:spPr bwMode="ltGray">
              <a:xfrm>
                <a:off x="995" y="2252"/>
                <a:ext cx="2" cy="2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0 w 3"/>
                  <a:gd name="T5" fmla="*/ 0 h 1"/>
                  <a:gd name="T6" fmla="*/ 0 w 3"/>
                  <a:gd name="T7" fmla="*/ 32 h 1"/>
                  <a:gd name="T8" fmla="*/ 1 w 3"/>
                  <a:gd name="T9" fmla="*/ 32 h 1"/>
                  <a:gd name="T10" fmla="*/ 1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1" name="Freeform 183"/>
              <p:cNvSpPr>
                <a:spLocks/>
              </p:cNvSpPr>
              <p:nvPr/>
            </p:nvSpPr>
            <p:spPr bwMode="ltGray">
              <a:xfrm>
                <a:off x="1009" y="2266"/>
                <a:ext cx="2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32 h 1"/>
                  <a:gd name="T6" fmla="*/ 2 w 2"/>
                  <a:gd name="T7" fmla="*/ 32 h 1"/>
                  <a:gd name="T8" fmla="*/ 1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2" name="Freeform 184"/>
              <p:cNvSpPr>
                <a:spLocks/>
              </p:cNvSpPr>
              <p:nvPr/>
            </p:nvSpPr>
            <p:spPr bwMode="ltGray">
              <a:xfrm>
                <a:off x="1009" y="22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0 h 2"/>
                  <a:gd name="T6" fmla="*/ 1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3" name="Freeform 185"/>
              <p:cNvSpPr>
                <a:spLocks/>
              </p:cNvSpPr>
              <p:nvPr/>
            </p:nvSpPr>
            <p:spPr bwMode="ltGray">
              <a:xfrm>
                <a:off x="702" y="2249"/>
                <a:ext cx="15" cy="33"/>
              </a:xfrm>
              <a:custGeom>
                <a:avLst/>
                <a:gdLst>
                  <a:gd name="T0" fmla="*/ 5 w 18"/>
                  <a:gd name="T1" fmla="*/ 14 h 39"/>
                  <a:gd name="T2" fmla="*/ 2 w 18"/>
                  <a:gd name="T3" fmla="*/ 17 h 39"/>
                  <a:gd name="T4" fmla="*/ 0 w 18"/>
                  <a:gd name="T5" fmla="*/ 17 h 39"/>
                  <a:gd name="T6" fmla="*/ 2 w 18"/>
                  <a:gd name="T7" fmla="*/ 10 h 39"/>
                  <a:gd name="T8" fmla="*/ 2 w 18"/>
                  <a:gd name="T9" fmla="*/ 4 h 39"/>
                  <a:gd name="T10" fmla="*/ 7 w 18"/>
                  <a:gd name="T11" fmla="*/ 0 h 39"/>
                  <a:gd name="T12" fmla="*/ 7 w 18"/>
                  <a:gd name="T13" fmla="*/ 3 h 39"/>
                  <a:gd name="T14" fmla="*/ 6 w 18"/>
                  <a:gd name="T15" fmla="*/ 7 h 39"/>
                  <a:gd name="T16" fmla="*/ 5 w 18"/>
                  <a:gd name="T17" fmla="*/ 14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11" y="32"/>
                    </a:moveTo>
                    <a:lnTo>
                      <a:pt x="4" y="39"/>
                    </a:lnTo>
                    <a:lnTo>
                      <a:pt x="0" y="39"/>
                    </a:lnTo>
                    <a:lnTo>
                      <a:pt x="3" y="24"/>
                    </a:lnTo>
                    <a:lnTo>
                      <a:pt x="5" y="10"/>
                    </a:lnTo>
                    <a:lnTo>
                      <a:pt x="17" y="0"/>
                    </a:lnTo>
                    <a:lnTo>
                      <a:pt x="18" y="3"/>
                    </a:lnTo>
                    <a:lnTo>
                      <a:pt x="15" y="17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4" name="Freeform 186"/>
              <p:cNvSpPr>
                <a:spLocks/>
              </p:cNvSpPr>
              <p:nvPr/>
            </p:nvSpPr>
            <p:spPr bwMode="ltGray">
              <a:xfrm>
                <a:off x="666" y="2258"/>
                <a:ext cx="47" cy="54"/>
              </a:xfrm>
              <a:custGeom>
                <a:avLst/>
                <a:gdLst>
                  <a:gd name="T0" fmla="*/ 3 w 56"/>
                  <a:gd name="T1" fmla="*/ 28 h 62"/>
                  <a:gd name="T2" fmla="*/ 0 w 56"/>
                  <a:gd name="T3" fmla="*/ 25 h 62"/>
                  <a:gd name="T4" fmla="*/ 2 w 56"/>
                  <a:gd name="T5" fmla="*/ 19 h 62"/>
                  <a:gd name="T6" fmla="*/ 4 w 56"/>
                  <a:gd name="T7" fmla="*/ 13 h 62"/>
                  <a:gd name="T8" fmla="*/ 11 w 56"/>
                  <a:gd name="T9" fmla="*/ 12 h 62"/>
                  <a:gd name="T10" fmla="*/ 7 w 56"/>
                  <a:gd name="T11" fmla="*/ 5 h 62"/>
                  <a:gd name="T12" fmla="*/ 9 w 56"/>
                  <a:gd name="T13" fmla="*/ 3 h 62"/>
                  <a:gd name="T14" fmla="*/ 9 w 56"/>
                  <a:gd name="T15" fmla="*/ 0 h 62"/>
                  <a:gd name="T16" fmla="*/ 14 w 56"/>
                  <a:gd name="T17" fmla="*/ 0 h 62"/>
                  <a:gd name="T18" fmla="*/ 20 w 56"/>
                  <a:gd name="T19" fmla="*/ 0 h 62"/>
                  <a:gd name="T20" fmla="*/ 19 w 56"/>
                  <a:gd name="T21" fmla="*/ 7 h 62"/>
                  <a:gd name="T22" fmla="*/ 17 w 56"/>
                  <a:gd name="T23" fmla="*/ 15 h 62"/>
                  <a:gd name="T24" fmla="*/ 20 w 56"/>
                  <a:gd name="T25" fmla="*/ 15 h 62"/>
                  <a:gd name="T26" fmla="*/ 21 w 56"/>
                  <a:gd name="T27" fmla="*/ 15 h 62"/>
                  <a:gd name="T28" fmla="*/ 24 w 56"/>
                  <a:gd name="T29" fmla="*/ 16 h 62"/>
                  <a:gd name="T30" fmla="*/ 20 w 56"/>
                  <a:gd name="T31" fmla="*/ 20 h 62"/>
                  <a:gd name="T32" fmla="*/ 17 w 56"/>
                  <a:gd name="T33" fmla="*/ 26 h 62"/>
                  <a:gd name="T34" fmla="*/ 12 w 56"/>
                  <a:gd name="T35" fmla="*/ 31 h 62"/>
                  <a:gd name="T36" fmla="*/ 7 w 56"/>
                  <a:gd name="T37" fmla="*/ 29 h 62"/>
                  <a:gd name="T38" fmla="*/ 3 w 56"/>
                  <a:gd name="T39" fmla="*/ 28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"/>
                  <a:gd name="T61" fmla="*/ 0 h 62"/>
                  <a:gd name="T62" fmla="*/ 56 w 56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" h="62">
                    <a:moveTo>
                      <a:pt x="5" y="55"/>
                    </a:moveTo>
                    <a:lnTo>
                      <a:pt x="0" y="50"/>
                    </a:lnTo>
                    <a:lnTo>
                      <a:pt x="2" y="38"/>
                    </a:lnTo>
                    <a:lnTo>
                      <a:pt x="10" y="26"/>
                    </a:lnTo>
                    <a:lnTo>
                      <a:pt x="27" y="24"/>
                    </a:lnTo>
                    <a:lnTo>
                      <a:pt x="17" y="10"/>
                    </a:lnTo>
                    <a:lnTo>
                      <a:pt x="22" y="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45" y="14"/>
                    </a:lnTo>
                    <a:lnTo>
                      <a:pt x="42" y="29"/>
                    </a:lnTo>
                    <a:lnTo>
                      <a:pt x="46" y="29"/>
                    </a:lnTo>
                    <a:lnTo>
                      <a:pt x="51" y="30"/>
                    </a:lnTo>
                    <a:lnTo>
                      <a:pt x="56" y="32"/>
                    </a:lnTo>
                    <a:lnTo>
                      <a:pt x="46" y="40"/>
                    </a:lnTo>
                    <a:lnTo>
                      <a:pt x="39" y="52"/>
                    </a:lnTo>
                    <a:lnTo>
                      <a:pt x="28" y="62"/>
                    </a:lnTo>
                    <a:lnTo>
                      <a:pt x="16" y="59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5" name="Freeform 187"/>
              <p:cNvSpPr>
                <a:spLocks/>
              </p:cNvSpPr>
              <p:nvPr/>
            </p:nvSpPr>
            <p:spPr bwMode="ltGray">
              <a:xfrm>
                <a:off x="826" y="2249"/>
                <a:ext cx="24" cy="10"/>
              </a:xfrm>
              <a:custGeom>
                <a:avLst/>
                <a:gdLst>
                  <a:gd name="T0" fmla="*/ 5 w 28"/>
                  <a:gd name="T1" fmla="*/ 0 h 11"/>
                  <a:gd name="T2" fmla="*/ 0 w 28"/>
                  <a:gd name="T3" fmla="*/ 4 h 11"/>
                  <a:gd name="T4" fmla="*/ 8 w 28"/>
                  <a:gd name="T5" fmla="*/ 6 h 11"/>
                  <a:gd name="T6" fmla="*/ 13 w 28"/>
                  <a:gd name="T7" fmla="*/ 5 h 11"/>
                  <a:gd name="T8" fmla="*/ 5 w 2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1"/>
                  <a:gd name="T17" fmla="*/ 28 w 2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1">
                    <a:moveTo>
                      <a:pt x="11" y="0"/>
                    </a:moveTo>
                    <a:lnTo>
                      <a:pt x="0" y="4"/>
                    </a:lnTo>
                    <a:lnTo>
                      <a:pt x="16" y="11"/>
                    </a:lnTo>
                    <a:lnTo>
                      <a:pt x="28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6" name="Freeform 188"/>
              <p:cNvSpPr>
                <a:spLocks/>
              </p:cNvSpPr>
              <p:nvPr/>
            </p:nvSpPr>
            <p:spPr bwMode="ltGray">
              <a:xfrm>
                <a:off x="951" y="2249"/>
                <a:ext cx="17" cy="7"/>
              </a:xfrm>
              <a:custGeom>
                <a:avLst/>
                <a:gdLst>
                  <a:gd name="T0" fmla="*/ 9 w 20"/>
                  <a:gd name="T1" fmla="*/ 2 h 9"/>
                  <a:gd name="T2" fmla="*/ 9 w 20"/>
                  <a:gd name="T3" fmla="*/ 2 h 9"/>
                  <a:gd name="T4" fmla="*/ 3 w 20"/>
                  <a:gd name="T5" fmla="*/ 2 h 9"/>
                  <a:gd name="T6" fmla="*/ 0 w 20"/>
                  <a:gd name="T7" fmla="*/ 2 h 9"/>
                  <a:gd name="T8" fmla="*/ 1 w 20"/>
                  <a:gd name="T9" fmla="*/ 0 h 9"/>
                  <a:gd name="T10" fmla="*/ 9 w 20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20" y="5"/>
                    </a:moveTo>
                    <a:lnTo>
                      <a:pt x="19" y="6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7" name="Freeform 189"/>
              <p:cNvSpPr>
                <a:spLocks/>
              </p:cNvSpPr>
              <p:nvPr/>
            </p:nvSpPr>
            <p:spPr bwMode="ltGray">
              <a:xfrm>
                <a:off x="975" y="2259"/>
                <a:ext cx="6" cy="2"/>
              </a:xfrm>
              <a:custGeom>
                <a:avLst/>
                <a:gdLst>
                  <a:gd name="T0" fmla="*/ 12 w 5"/>
                  <a:gd name="T1" fmla="*/ 0 h 1"/>
                  <a:gd name="T2" fmla="*/ 2 w 5"/>
                  <a:gd name="T3" fmla="*/ 0 h 1"/>
                  <a:gd name="T4" fmla="*/ 0 w 5"/>
                  <a:gd name="T5" fmla="*/ 32 h 1"/>
                  <a:gd name="T6" fmla="*/ 12 w 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"/>
                  <a:gd name="T14" fmla="*/ 5 w 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">
                    <a:moveTo>
                      <a:pt x="5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8" name="Freeform 190"/>
              <p:cNvSpPr>
                <a:spLocks/>
              </p:cNvSpPr>
              <p:nvPr/>
            </p:nvSpPr>
            <p:spPr bwMode="ltGray">
              <a:xfrm>
                <a:off x="439" y="2063"/>
                <a:ext cx="300" cy="239"/>
              </a:xfrm>
              <a:custGeom>
                <a:avLst/>
                <a:gdLst>
                  <a:gd name="T0" fmla="*/ 19 w 354"/>
                  <a:gd name="T1" fmla="*/ 66 h 274"/>
                  <a:gd name="T2" fmla="*/ 13 w 354"/>
                  <a:gd name="T3" fmla="*/ 49 h 274"/>
                  <a:gd name="T4" fmla="*/ 5 w 354"/>
                  <a:gd name="T5" fmla="*/ 40 h 274"/>
                  <a:gd name="T6" fmla="*/ 8 w 354"/>
                  <a:gd name="T7" fmla="*/ 30 h 274"/>
                  <a:gd name="T8" fmla="*/ 2 w 354"/>
                  <a:gd name="T9" fmla="*/ 10 h 274"/>
                  <a:gd name="T10" fmla="*/ 14 w 354"/>
                  <a:gd name="T11" fmla="*/ 0 h 274"/>
                  <a:gd name="T12" fmla="*/ 26 w 354"/>
                  <a:gd name="T13" fmla="*/ 8 h 274"/>
                  <a:gd name="T14" fmla="*/ 47 w 354"/>
                  <a:gd name="T15" fmla="*/ 10 h 274"/>
                  <a:gd name="T16" fmla="*/ 62 w 354"/>
                  <a:gd name="T17" fmla="*/ 14 h 274"/>
                  <a:gd name="T18" fmla="*/ 70 w 354"/>
                  <a:gd name="T19" fmla="*/ 28 h 274"/>
                  <a:gd name="T20" fmla="*/ 86 w 354"/>
                  <a:gd name="T21" fmla="*/ 30 h 274"/>
                  <a:gd name="T22" fmla="*/ 93 w 354"/>
                  <a:gd name="T23" fmla="*/ 50 h 274"/>
                  <a:gd name="T24" fmla="*/ 93 w 354"/>
                  <a:gd name="T25" fmla="*/ 71 h 274"/>
                  <a:gd name="T26" fmla="*/ 97 w 354"/>
                  <a:gd name="T27" fmla="*/ 96 h 274"/>
                  <a:gd name="T28" fmla="*/ 101 w 354"/>
                  <a:gd name="T29" fmla="*/ 106 h 274"/>
                  <a:gd name="T30" fmla="*/ 118 w 354"/>
                  <a:gd name="T31" fmla="*/ 107 h 274"/>
                  <a:gd name="T32" fmla="*/ 126 w 354"/>
                  <a:gd name="T33" fmla="*/ 106 h 274"/>
                  <a:gd name="T34" fmla="*/ 134 w 354"/>
                  <a:gd name="T35" fmla="*/ 90 h 274"/>
                  <a:gd name="T36" fmla="*/ 150 w 354"/>
                  <a:gd name="T37" fmla="*/ 85 h 274"/>
                  <a:gd name="T38" fmla="*/ 154 w 354"/>
                  <a:gd name="T39" fmla="*/ 88 h 274"/>
                  <a:gd name="T40" fmla="*/ 148 w 354"/>
                  <a:gd name="T41" fmla="*/ 101 h 274"/>
                  <a:gd name="T42" fmla="*/ 144 w 354"/>
                  <a:gd name="T43" fmla="*/ 106 h 274"/>
                  <a:gd name="T44" fmla="*/ 133 w 354"/>
                  <a:gd name="T45" fmla="*/ 113 h 274"/>
                  <a:gd name="T46" fmla="*/ 125 w 354"/>
                  <a:gd name="T47" fmla="*/ 118 h 274"/>
                  <a:gd name="T48" fmla="*/ 118 w 354"/>
                  <a:gd name="T49" fmla="*/ 133 h 274"/>
                  <a:gd name="T50" fmla="*/ 106 w 354"/>
                  <a:gd name="T51" fmla="*/ 125 h 274"/>
                  <a:gd name="T52" fmla="*/ 102 w 354"/>
                  <a:gd name="T53" fmla="*/ 125 h 274"/>
                  <a:gd name="T54" fmla="*/ 92 w 354"/>
                  <a:gd name="T55" fmla="*/ 129 h 274"/>
                  <a:gd name="T56" fmla="*/ 73 w 354"/>
                  <a:gd name="T57" fmla="*/ 120 h 274"/>
                  <a:gd name="T58" fmla="*/ 58 w 354"/>
                  <a:gd name="T59" fmla="*/ 110 h 274"/>
                  <a:gd name="T60" fmla="*/ 46 w 354"/>
                  <a:gd name="T61" fmla="*/ 99 h 274"/>
                  <a:gd name="T62" fmla="*/ 47 w 354"/>
                  <a:gd name="T63" fmla="*/ 89 h 274"/>
                  <a:gd name="T64" fmla="*/ 45 w 354"/>
                  <a:gd name="T65" fmla="*/ 73 h 274"/>
                  <a:gd name="T66" fmla="*/ 39 w 354"/>
                  <a:gd name="T67" fmla="*/ 64 h 274"/>
                  <a:gd name="T68" fmla="*/ 36 w 354"/>
                  <a:gd name="T69" fmla="*/ 57 h 274"/>
                  <a:gd name="T70" fmla="*/ 31 w 354"/>
                  <a:gd name="T71" fmla="*/ 52 h 274"/>
                  <a:gd name="T72" fmla="*/ 26 w 354"/>
                  <a:gd name="T73" fmla="*/ 38 h 274"/>
                  <a:gd name="T74" fmla="*/ 21 w 354"/>
                  <a:gd name="T75" fmla="*/ 26 h 274"/>
                  <a:gd name="T76" fmla="*/ 15 w 354"/>
                  <a:gd name="T77" fmla="*/ 9 h 274"/>
                  <a:gd name="T78" fmla="*/ 9 w 354"/>
                  <a:gd name="T79" fmla="*/ 22 h 274"/>
                  <a:gd name="T80" fmla="*/ 16 w 354"/>
                  <a:gd name="T81" fmla="*/ 39 h 274"/>
                  <a:gd name="T82" fmla="*/ 19 w 354"/>
                  <a:gd name="T83" fmla="*/ 53 h 274"/>
                  <a:gd name="T84" fmla="*/ 26 w 354"/>
                  <a:gd name="T85" fmla="*/ 69 h 2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4"/>
                  <a:gd name="T130" fmla="*/ 0 h 274"/>
                  <a:gd name="T131" fmla="*/ 354 w 354"/>
                  <a:gd name="T132" fmla="*/ 274 h 2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4" h="274">
                    <a:moveTo>
                      <a:pt x="61" y="142"/>
                    </a:moveTo>
                    <a:lnTo>
                      <a:pt x="52" y="146"/>
                    </a:lnTo>
                    <a:lnTo>
                      <a:pt x="45" y="132"/>
                    </a:lnTo>
                    <a:lnTo>
                      <a:pt x="32" y="118"/>
                    </a:lnTo>
                    <a:lnTo>
                      <a:pt x="33" y="108"/>
                    </a:lnTo>
                    <a:lnTo>
                      <a:pt x="30" y="96"/>
                    </a:lnTo>
                    <a:lnTo>
                      <a:pt x="25" y="87"/>
                    </a:lnTo>
                    <a:lnTo>
                      <a:pt x="18" y="87"/>
                    </a:lnTo>
                    <a:lnTo>
                      <a:pt x="12" y="80"/>
                    </a:lnTo>
                    <a:lnTo>
                      <a:pt x="4" y="73"/>
                    </a:lnTo>
                    <a:lnTo>
                      <a:pt x="15" y="74"/>
                    </a:lnTo>
                    <a:lnTo>
                      <a:pt x="18" y="60"/>
                    </a:lnTo>
                    <a:lnTo>
                      <a:pt x="10" y="49"/>
                    </a:lnTo>
                    <a:lnTo>
                      <a:pt x="3" y="39"/>
                    </a:lnTo>
                    <a:lnTo>
                      <a:pt x="2" y="20"/>
                    </a:lnTo>
                    <a:lnTo>
                      <a:pt x="0" y="2"/>
                    </a:lnTo>
                    <a:lnTo>
                      <a:pt x="15" y="1"/>
                    </a:lnTo>
                    <a:lnTo>
                      <a:pt x="31" y="0"/>
                    </a:lnTo>
                    <a:lnTo>
                      <a:pt x="40" y="4"/>
                    </a:lnTo>
                    <a:lnTo>
                      <a:pt x="51" y="10"/>
                    </a:lnTo>
                    <a:lnTo>
                      <a:pt x="61" y="15"/>
                    </a:lnTo>
                    <a:lnTo>
                      <a:pt x="72" y="20"/>
                    </a:lnTo>
                    <a:lnTo>
                      <a:pt x="90" y="20"/>
                    </a:lnTo>
                    <a:lnTo>
                      <a:pt x="108" y="20"/>
                    </a:lnTo>
                    <a:lnTo>
                      <a:pt x="110" y="13"/>
                    </a:lnTo>
                    <a:lnTo>
                      <a:pt x="132" y="13"/>
                    </a:lnTo>
                    <a:lnTo>
                      <a:pt x="142" y="27"/>
                    </a:lnTo>
                    <a:lnTo>
                      <a:pt x="146" y="43"/>
                    </a:lnTo>
                    <a:lnTo>
                      <a:pt x="154" y="49"/>
                    </a:lnTo>
                    <a:lnTo>
                      <a:pt x="162" y="55"/>
                    </a:lnTo>
                    <a:lnTo>
                      <a:pt x="171" y="44"/>
                    </a:lnTo>
                    <a:lnTo>
                      <a:pt x="189" y="46"/>
                    </a:lnTo>
                    <a:lnTo>
                      <a:pt x="195" y="60"/>
                    </a:lnTo>
                    <a:lnTo>
                      <a:pt x="200" y="74"/>
                    </a:lnTo>
                    <a:lnTo>
                      <a:pt x="205" y="91"/>
                    </a:lnTo>
                    <a:lnTo>
                      <a:pt x="213" y="98"/>
                    </a:lnTo>
                    <a:lnTo>
                      <a:pt x="229" y="102"/>
                    </a:lnTo>
                    <a:lnTo>
                      <a:pt x="222" y="121"/>
                    </a:lnTo>
                    <a:lnTo>
                      <a:pt x="213" y="141"/>
                    </a:lnTo>
                    <a:lnTo>
                      <a:pt x="211" y="162"/>
                    </a:lnTo>
                    <a:lnTo>
                      <a:pt x="216" y="176"/>
                    </a:lnTo>
                    <a:lnTo>
                      <a:pt x="220" y="190"/>
                    </a:lnTo>
                    <a:lnTo>
                      <a:pt x="224" y="200"/>
                    </a:lnTo>
                    <a:lnTo>
                      <a:pt x="228" y="210"/>
                    </a:lnTo>
                    <a:lnTo>
                      <a:pt x="230" y="211"/>
                    </a:lnTo>
                    <a:lnTo>
                      <a:pt x="243" y="217"/>
                    </a:lnTo>
                    <a:lnTo>
                      <a:pt x="255" y="217"/>
                    </a:lnTo>
                    <a:lnTo>
                      <a:pt x="270" y="213"/>
                    </a:lnTo>
                    <a:lnTo>
                      <a:pt x="279" y="213"/>
                    </a:lnTo>
                    <a:lnTo>
                      <a:pt x="285" y="214"/>
                    </a:lnTo>
                    <a:lnTo>
                      <a:pt x="289" y="211"/>
                    </a:lnTo>
                    <a:lnTo>
                      <a:pt x="288" y="208"/>
                    </a:lnTo>
                    <a:lnTo>
                      <a:pt x="298" y="196"/>
                    </a:lnTo>
                    <a:lnTo>
                      <a:pt x="304" y="178"/>
                    </a:lnTo>
                    <a:lnTo>
                      <a:pt x="319" y="171"/>
                    </a:lnTo>
                    <a:lnTo>
                      <a:pt x="331" y="170"/>
                    </a:lnTo>
                    <a:lnTo>
                      <a:pt x="344" y="169"/>
                    </a:lnTo>
                    <a:lnTo>
                      <a:pt x="348" y="168"/>
                    </a:lnTo>
                    <a:lnTo>
                      <a:pt x="352" y="171"/>
                    </a:lnTo>
                    <a:lnTo>
                      <a:pt x="354" y="174"/>
                    </a:lnTo>
                    <a:lnTo>
                      <a:pt x="340" y="193"/>
                    </a:lnTo>
                    <a:lnTo>
                      <a:pt x="338" y="198"/>
                    </a:lnTo>
                    <a:lnTo>
                      <a:pt x="339" y="200"/>
                    </a:lnTo>
                    <a:lnTo>
                      <a:pt x="338" y="201"/>
                    </a:lnTo>
                    <a:lnTo>
                      <a:pt x="332" y="217"/>
                    </a:lnTo>
                    <a:lnTo>
                      <a:pt x="330" y="211"/>
                    </a:lnTo>
                    <a:lnTo>
                      <a:pt x="327" y="214"/>
                    </a:lnTo>
                    <a:lnTo>
                      <a:pt x="315" y="224"/>
                    </a:lnTo>
                    <a:lnTo>
                      <a:pt x="303" y="224"/>
                    </a:lnTo>
                    <a:lnTo>
                      <a:pt x="291" y="224"/>
                    </a:lnTo>
                    <a:lnTo>
                      <a:pt x="290" y="232"/>
                    </a:lnTo>
                    <a:lnTo>
                      <a:pt x="285" y="234"/>
                    </a:lnTo>
                    <a:lnTo>
                      <a:pt x="295" y="248"/>
                    </a:lnTo>
                    <a:lnTo>
                      <a:pt x="278" y="250"/>
                    </a:lnTo>
                    <a:lnTo>
                      <a:pt x="270" y="262"/>
                    </a:lnTo>
                    <a:lnTo>
                      <a:pt x="268" y="274"/>
                    </a:lnTo>
                    <a:lnTo>
                      <a:pt x="255" y="261"/>
                    </a:lnTo>
                    <a:lnTo>
                      <a:pt x="242" y="248"/>
                    </a:lnTo>
                    <a:lnTo>
                      <a:pt x="248" y="252"/>
                    </a:lnTo>
                    <a:lnTo>
                      <a:pt x="241" y="248"/>
                    </a:lnTo>
                    <a:lnTo>
                      <a:pt x="234" y="248"/>
                    </a:lnTo>
                    <a:lnTo>
                      <a:pt x="236" y="248"/>
                    </a:lnTo>
                    <a:lnTo>
                      <a:pt x="224" y="253"/>
                    </a:lnTo>
                    <a:lnTo>
                      <a:pt x="211" y="256"/>
                    </a:lnTo>
                    <a:lnTo>
                      <a:pt x="196" y="249"/>
                    </a:lnTo>
                    <a:lnTo>
                      <a:pt x="181" y="242"/>
                    </a:lnTo>
                    <a:lnTo>
                      <a:pt x="166" y="236"/>
                    </a:lnTo>
                    <a:lnTo>
                      <a:pt x="152" y="229"/>
                    </a:lnTo>
                    <a:lnTo>
                      <a:pt x="144" y="223"/>
                    </a:lnTo>
                    <a:lnTo>
                      <a:pt x="134" y="218"/>
                    </a:lnTo>
                    <a:lnTo>
                      <a:pt x="124" y="213"/>
                    </a:lnTo>
                    <a:lnTo>
                      <a:pt x="115" y="204"/>
                    </a:lnTo>
                    <a:lnTo>
                      <a:pt x="106" y="195"/>
                    </a:lnTo>
                    <a:lnTo>
                      <a:pt x="104" y="184"/>
                    </a:lnTo>
                    <a:lnTo>
                      <a:pt x="109" y="182"/>
                    </a:lnTo>
                    <a:lnTo>
                      <a:pt x="108" y="177"/>
                    </a:lnTo>
                    <a:lnTo>
                      <a:pt x="111" y="169"/>
                    </a:lnTo>
                    <a:lnTo>
                      <a:pt x="106" y="157"/>
                    </a:lnTo>
                    <a:lnTo>
                      <a:pt x="102" y="145"/>
                    </a:lnTo>
                    <a:lnTo>
                      <a:pt x="94" y="134"/>
                    </a:lnTo>
                    <a:lnTo>
                      <a:pt x="86" y="123"/>
                    </a:lnTo>
                    <a:lnTo>
                      <a:pt x="90" y="126"/>
                    </a:lnTo>
                    <a:lnTo>
                      <a:pt x="85" y="117"/>
                    </a:lnTo>
                    <a:lnTo>
                      <a:pt x="81" y="115"/>
                    </a:lnTo>
                    <a:lnTo>
                      <a:pt x="84" y="114"/>
                    </a:lnTo>
                    <a:lnTo>
                      <a:pt x="73" y="109"/>
                    </a:lnTo>
                    <a:lnTo>
                      <a:pt x="75" y="105"/>
                    </a:lnTo>
                    <a:lnTo>
                      <a:pt x="70" y="104"/>
                    </a:lnTo>
                    <a:lnTo>
                      <a:pt x="74" y="96"/>
                    </a:lnTo>
                    <a:lnTo>
                      <a:pt x="69" y="91"/>
                    </a:lnTo>
                    <a:lnTo>
                      <a:pt x="61" y="75"/>
                    </a:lnTo>
                    <a:lnTo>
                      <a:pt x="61" y="72"/>
                    </a:lnTo>
                    <a:lnTo>
                      <a:pt x="52" y="66"/>
                    </a:lnTo>
                    <a:lnTo>
                      <a:pt x="48" y="52"/>
                    </a:lnTo>
                    <a:lnTo>
                      <a:pt x="43" y="39"/>
                    </a:lnTo>
                    <a:lnTo>
                      <a:pt x="43" y="21"/>
                    </a:lnTo>
                    <a:lnTo>
                      <a:pt x="34" y="18"/>
                    </a:lnTo>
                    <a:lnTo>
                      <a:pt x="25" y="12"/>
                    </a:lnTo>
                    <a:lnTo>
                      <a:pt x="22" y="27"/>
                    </a:lnTo>
                    <a:lnTo>
                      <a:pt x="21" y="43"/>
                    </a:lnTo>
                    <a:lnTo>
                      <a:pt x="27" y="56"/>
                    </a:lnTo>
                    <a:lnTo>
                      <a:pt x="34" y="68"/>
                    </a:lnTo>
                    <a:lnTo>
                      <a:pt x="38" y="79"/>
                    </a:lnTo>
                    <a:lnTo>
                      <a:pt x="42" y="90"/>
                    </a:lnTo>
                    <a:lnTo>
                      <a:pt x="43" y="88"/>
                    </a:lnTo>
                    <a:lnTo>
                      <a:pt x="45" y="106"/>
                    </a:lnTo>
                    <a:lnTo>
                      <a:pt x="48" y="123"/>
                    </a:lnTo>
                    <a:lnTo>
                      <a:pt x="52" y="127"/>
                    </a:lnTo>
                    <a:lnTo>
                      <a:pt x="60" y="135"/>
                    </a:lnTo>
                    <a:lnTo>
                      <a:pt x="61" y="14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9" name="Freeform 191"/>
              <p:cNvSpPr>
                <a:spLocks/>
              </p:cNvSpPr>
              <p:nvPr/>
            </p:nvSpPr>
            <p:spPr bwMode="ltGray">
              <a:xfrm>
                <a:off x="839" y="2160"/>
                <a:ext cx="5" cy="11"/>
              </a:xfrm>
              <a:custGeom>
                <a:avLst/>
                <a:gdLst>
                  <a:gd name="T0" fmla="*/ 3 w 6"/>
                  <a:gd name="T1" fmla="*/ 6 h 12"/>
                  <a:gd name="T2" fmla="*/ 3 w 6"/>
                  <a:gd name="T3" fmla="*/ 0 h 12"/>
                  <a:gd name="T4" fmla="*/ 0 w 6"/>
                  <a:gd name="T5" fmla="*/ 6 h 12"/>
                  <a:gd name="T6" fmla="*/ 1 w 6"/>
                  <a:gd name="T7" fmla="*/ 7 h 12"/>
                  <a:gd name="T8" fmla="*/ 3 w 6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6" y="11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0" name="Freeform 192"/>
              <p:cNvSpPr>
                <a:spLocks/>
              </p:cNvSpPr>
              <p:nvPr/>
            </p:nvSpPr>
            <p:spPr bwMode="ltGray">
              <a:xfrm>
                <a:off x="846" y="2139"/>
                <a:ext cx="9" cy="10"/>
              </a:xfrm>
              <a:custGeom>
                <a:avLst/>
                <a:gdLst>
                  <a:gd name="T0" fmla="*/ 5 w 10"/>
                  <a:gd name="T1" fmla="*/ 4 h 13"/>
                  <a:gd name="T2" fmla="*/ 5 w 10"/>
                  <a:gd name="T3" fmla="*/ 2 h 13"/>
                  <a:gd name="T4" fmla="*/ 0 w 10"/>
                  <a:gd name="T5" fmla="*/ 0 h 13"/>
                  <a:gd name="T6" fmla="*/ 5 w 10"/>
                  <a:gd name="T7" fmla="*/ 2 h 13"/>
                  <a:gd name="T8" fmla="*/ 5 w 10"/>
                  <a:gd name="T9" fmla="*/ 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5" y="13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1" name="Freeform 193"/>
              <p:cNvSpPr>
                <a:spLocks/>
              </p:cNvSpPr>
              <p:nvPr/>
            </p:nvSpPr>
            <p:spPr bwMode="ltGray">
              <a:xfrm>
                <a:off x="856" y="2156"/>
                <a:ext cx="6" cy="11"/>
              </a:xfrm>
              <a:custGeom>
                <a:avLst/>
                <a:gdLst>
                  <a:gd name="T0" fmla="*/ 4 w 6"/>
                  <a:gd name="T1" fmla="*/ 11 h 11"/>
                  <a:gd name="T2" fmla="*/ 6 w 6"/>
                  <a:gd name="T3" fmla="*/ 6 h 11"/>
                  <a:gd name="T4" fmla="*/ 0 w 6"/>
                  <a:gd name="T5" fmla="*/ 0 h 11"/>
                  <a:gd name="T6" fmla="*/ 2 w 6"/>
                  <a:gd name="T7" fmla="*/ 3 h 11"/>
                  <a:gd name="T8" fmla="*/ 5 w 6"/>
                  <a:gd name="T9" fmla="*/ 6 h 11"/>
                  <a:gd name="T10" fmla="*/ 2 w 6"/>
                  <a:gd name="T11" fmla="*/ 9 h 11"/>
                  <a:gd name="T12" fmla="*/ 4 w 6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1"/>
                  <a:gd name="T23" fmla="*/ 6 w 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1">
                    <a:moveTo>
                      <a:pt x="4" y="11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6"/>
                    </a:lnTo>
                    <a:lnTo>
                      <a:pt x="2" y="9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2" name="Freeform 194"/>
              <p:cNvSpPr>
                <a:spLocks/>
              </p:cNvSpPr>
              <p:nvPr/>
            </p:nvSpPr>
            <p:spPr bwMode="ltGray">
              <a:xfrm>
                <a:off x="884" y="2213"/>
                <a:ext cx="7" cy="4"/>
              </a:xfrm>
              <a:custGeom>
                <a:avLst/>
                <a:gdLst>
                  <a:gd name="T0" fmla="*/ 2 w 9"/>
                  <a:gd name="T1" fmla="*/ 0 h 6"/>
                  <a:gd name="T2" fmla="*/ 2 w 9"/>
                  <a:gd name="T3" fmla="*/ 1 h 6"/>
                  <a:gd name="T4" fmla="*/ 0 w 9"/>
                  <a:gd name="T5" fmla="*/ 1 h 6"/>
                  <a:gd name="T6" fmla="*/ 2 w 9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6"/>
                  <a:gd name="T14" fmla="*/ 9 w 9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6">
                    <a:moveTo>
                      <a:pt x="9" y="0"/>
                    </a:moveTo>
                    <a:lnTo>
                      <a:pt x="7" y="3"/>
                    </a:ln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3" name="Freeform 195"/>
              <p:cNvSpPr>
                <a:spLocks/>
              </p:cNvSpPr>
              <p:nvPr/>
            </p:nvSpPr>
            <p:spPr bwMode="ltGray">
              <a:xfrm>
                <a:off x="879" y="2195"/>
                <a:ext cx="5" cy="4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0 h 5"/>
                  <a:gd name="T4" fmla="*/ 0 w 5"/>
                  <a:gd name="T5" fmla="*/ 2 h 5"/>
                  <a:gd name="T6" fmla="*/ 5 w 5"/>
                  <a:gd name="T7" fmla="*/ 1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4" name="Freeform 196"/>
              <p:cNvSpPr>
                <a:spLocks/>
              </p:cNvSpPr>
              <p:nvPr/>
            </p:nvSpPr>
            <p:spPr bwMode="ltGray">
              <a:xfrm>
                <a:off x="833" y="2141"/>
                <a:ext cx="13" cy="2"/>
              </a:xfrm>
              <a:custGeom>
                <a:avLst/>
                <a:gdLst>
                  <a:gd name="T0" fmla="*/ 3 w 15"/>
                  <a:gd name="T1" fmla="*/ 0 h 2"/>
                  <a:gd name="T2" fmla="*/ 8 w 15"/>
                  <a:gd name="T3" fmla="*/ 0 h 2"/>
                  <a:gd name="T4" fmla="*/ 5 w 15"/>
                  <a:gd name="T5" fmla="*/ 0 h 2"/>
                  <a:gd name="T6" fmla="*/ 0 w 15"/>
                  <a:gd name="T7" fmla="*/ 0 h 2"/>
                  <a:gd name="T8" fmla="*/ 3 w 1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2"/>
                  <a:gd name="T17" fmla="*/ 15 w 1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2">
                    <a:moveTo>
                      <a:pt x="5" y="0"/>
                    </a:moveTo>
                    <a:lnTo>
                      <a:pt x="1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5" name="Freeform 197"/>
              <p:cNvSpPr>
                <a:spLocks/>
              </p:cNvSpPr>
              <p:nvPr/>
            </p:nvSpPr>
            <p:spPr bwMode="ltGray">
              <a:xfrm>
                <a:off x="842" y="2174"/>
                <a:ext cx="4" cy="4"/>
              </a:xfrm>
              <a:custGeom>
                <a:avLst/>
                <a:gdLst>
                  <a:gd name="T0" fmla="*/ 4 w 4"/>
                  <a:gd name="T1" fmla="*/ 2 h 5"/>
                  <a:gd name="T2" fmla="*/ 1 w 4"/>
                  <a:gd name="T3" fmla="*/ 1 h 5"/>
                  <a:gd name="T4" fmla="*/ 0 w 4"/>
                  <a:gd name="T5" fmla="*/ 0 h 5"/>
                  <a:gd name="T6" fmla="*/ 1 w 4"/>
                  <a:gd name="T7" fmla="*/ 2 h 5"/>
                  <a:gd name="T8" fmla="*/ 4 w 4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4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6" name="Freeform 198"/>
              <p:cNvSpPr>
                <a:spLocks/>
              </p:cNvSpPr>
              <p:nvPr/>
            </p:nvSpPr>
            <p:spPr bwMode="ltGray">
              <a:xfrm>
                <a:off x="2332" y="2759"/>
                <a:ext cx="5" cy="6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6 h 6"/>
                  <a:gd name="T4" fmla="*/ 3 w 6"/>
                  <a:gd name="T5" fmla="*/ 2 h 6"/>
                  <a:gd name="T6" fmla="*/ 3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7" name="Freeform 199"/>
              <p:cNvSpPr>
                <a:spLocks/>
              </p:cNvSpPr>
              <p:nvPr/>
            </p:nvSpPr>
            <p:spPr bwMode="ltGray">
              <a:xfrm>
                <a:off x="2926" y="2636"/>
                <a:ext cx="449" cy="372"/>
              </a:xfrm>
              <a:custGeom>
                <a:avLst/>
                <a:gdLst>
                  <a:gd name="T0" fmla="*/ 130 w 531"/>
                  <a:gd name="T1" fmla="*/ 5 h 427"/>
                  <a:gd name="T2" fmla="*/ 131 w 531"/>
                  <a:gd name="T3" fmla="*/ 10 h 427"/>
                  <a:gd name="T4" fmla="*/ 121 w 531"/>
                  <a:gd name="T5" fmla="*/ 14 h 427"/>
                  <a:gd name="T6" fmla="*/ 117 w 531"/>
                  <a:gd name="T7" fmla="*/ 20 h 427"/>
                  <a:gd name="T8" fmla="*/ 114 w 531"/>
                  <a:gd name="T9" fmla="*/ 30 h 427"/>
                  <a:gd name="T10" fmla="*/ 110 w 531"/>
                  <a:gd name="T11" fmla="*/ 33 h 427"/>
                  <a:gd name="T12" fmla="*/ 102 w 531"/>
                  <a:gd name="T13" fmla="*/ 36 h 427"/>
                  <a:gd name="T14" fmla="*/ 98 w 531"/>
                  <a:gd name="T15" fmla="*/ 24 h 427"/>
                  <a:gd name="T16" fmla="*/ 92 w 531"/>
                  <a:gd name="T17" fmla="*/ 24 h 427"/>
                  <a:gd name="T18" fmla="*/ 88 w 531"/>
                  <a:gd name="T19" fmla="*/ 33 h 427"/>
                  <a:gd name="T20" fmla="*/ 81 w 531"/>
                  <a:gd name="T21" fmla="*/ 38 h 427"/>
                  <a:gd name="T22" fmla="*/ 81 w 531"/>
                  <a:gd name="T23" fmla="*/ 43 h 427"/>
                  <a:gd name="T24" fmla="*/ 77 w 531"/>
                  <a:gd name="T25" fmla="*/ 42 h 427"/>
                  <a:gd name="T26" fmla="*/ 76 w 531"/>
                  <a:gd name="T27" fmla="*/ 54 h 427"/>
                  <a:gd name="T28" fmla="*/ 67 w 531"/>
                  <a:gd name="T29" fmla="*/ 51 h 427"/>
                  <a:gd name="T30" fmla="*/ 52 w 531"/>
                  <a:gd name="T31" fmla="*/ 69 h 427"/>
                  <a:gd name="T32" fmla="*/ 34 w 531"/>
                  <a:gd name="T33" fmla="*/ 74 h 427"/>
                  <a:gd name="T34" fmla="*/ 16 w 531"/>
                  <a:gd name="T35" fmla="*/ 84 h 427"/>
                  <a:gd name="T36" fmla="*/ 10 w 531"/>
                  <a:gd name="T37" fmla="*/ 111 h 427"/>
                  <a:gd name="T38" fmla="*/ 8 w 531"/>
                  <a:gd name="T39" fmla="*/ 113 h 427"/>
                  <a:gd name="T40" fmla="*/ 7 w 531"/>
                  <a:gd name="T41" fmla="*/ 123 h 427"/>
                  <a:gd name="T42" fmla="*/ 8 w 531"/>
                  <a:gd name="T43" fmla="*/ 150 h 427"/>
                  <a:gd name="T44" fmla="*/ 3 w 531"/>
                  <a:gd name="T45" fmla="*/ 173 h 427"/>
                  <a:gd name="T46" fmla="*/ 8 w 531"/>
                  <a:gd name="T47" fmla="*/ 185 h 427"/>
                  <a:gd name="T48" fmla="*/ 26 w 531"/>
                  <a:gd name="T49" fmla="*/ 177 h 427"/>
                  <a:gd name="T50" fmla="*/ 52 w 531"/>
                  <a:gd name="T51" fmla="*/ 170 h 427"/>
                  <a:gd name="T52" fmla="*/ 80 w 531"/>
                  <a:gd name="T53" fmla="*/ 160 h 427"/>
                  <a:gd name="T54" fmla="*/ 105 w 531"/>
                  <a:gd name="T55" fmla="*/ 162 h 427"/>
                  <a:gd name="T56" fmla="*/ 109 w 531"/>
                  <a:gd name="T57" fmla="*/ 175 h 427"/>
                  <a:gd name="T58" fmla="*/ 112 w 531"/>
                  <a:gd name="T59" fmla="*/ 182 h 427"/>
                  <a:gd name="T60" fmla="*/ 127 w 531"/>
                  <a:gd name="T61" fmla="*/ 172 h 427"/>
                  <a:gd name="T62" fmla="*/ 120 w 531"/>
                  <a:gd name="T63" fmla="*/ 186 h 427"/>
                  <a:gd name="T64" fmla="*/ 124 w 531"/>
                  <a:gd name="T65" fmla="*/ 188 h 427"/>
                  <a:gd name="T66" fmla="*/ 125 w 531"/>
                  <a:gd name="T67" fmla="*/ 206 h 427"/>
                  <a:gd name="T68" fmla="*/ 146 w 531"/>
                  <a:gd name="T69" fmla="*/ 209 h 427"/>
                  <a:gd name="T70" fmla="*/ 150 w 531"/>
                  <a:gd name="T71" fmla="*/ 209 h 427"/>
                  <a:gd name="T72" fmla="*/ 155 w 531"/>
                  <a:gd name="T73" fmla="*/ 213 h 427"/>
                  <a:gd name="T74" fmla="*/ 180 w 531"/>
                  <a:gd name="T75" fmla="*/ 199 h 427"/>
                  <a:gd name="T76" fmla="*/ 200 w 531"/>
                  <a:gd name="T77" fmla="*/ 173 h 427"/>
                  <a:gd name="T78" fmla="*/ 217 w 531"/>
                  <a:gd name="T79" fmla="*/ 150 h 427"/>
                  <a:gd name="T80" fmla="*/ 227 w 531"/>
                  <a:gd name="T81" fmla="*/ 126 h 427"/>
                  <a:gd name="T82" fmla="*/ 227 w 531"/>
                  <a:gd name="T83" fmla="*/ 105 h 427"/>
                  <a:gd name="T84" fmla="*/ 221 w 531"/>
                  <a:gd name="T85" fmla="*/ 90 h 427"/>
                  <a:gd name="T86" fmla="*/ 216 w 531"/>
                  <a:gd name="T87" fmla="*/ 81 h 427"/>
                  <a:gd name="T88" fmla="*/ 209 w 531"/>
                  <a:gd name="T89" fmla="*/ 66 h 427"/>
                  <a:gd name="T90" fmla="*/ 201 w 531"/>
                  <a:gd name="T91" fmla="*/ 41 h 427"/>
                  <a:gd name="T92" fmla="*/ 194 w 531"/>
                  <a:gd name="T93" fmla="*/ 27 h 427"/>
                  <a:gd name="T94" fmla="*/ 191 w 531"/>
                  <a:gd name="T95" fmla="*/ 6 h 427"/>
                  <a:gd name="T96" fmla="*/ 186 w 531"/>
                  <a:gd name="T97" fmla="*/ 10 h 427"/>
                  <a:gd name="T98" fmla="*/ 183 w 531"/>
                  <a:gd name="T99" fmla="*/ 18 h 427"/>
                  <a:gd name="T100" fmla="*/ 180 w 531"/>
                  <a:gd name="T101" fmla="*/ 33 h 427"/>
                  <a:gd name="T102" fmla="*/ 164 w 531"/>
                  <a:gd name="T103" fmla="*/ 49 h 427"/>
                  <a:gd name="T104" fmla="*/ 145 w 531"/>
                  <a:gd name="T105" fmla="*/ 30 h 427"/>
                  <a:gd name="T106" fmla="*/ 155 w 531"/>
                  <a:gd name="T107" fmla="*/ 17 h 427"/>
                  <a:gd name="T108" fmla="*/ 151 w 531"/>
                  <a:gd name="T109" fmla="*/ 11 h 427"/>
                  <a:gd name="T110" fmla="*/ 141 w 531"/>
                  <a:gd name="T111" fmla="*/ 10 h 4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1"/>
                  <a:gd name="T169" fmla="*/ 0 h 427"/>
                  <a:gd name="T170" fmla="*/ 531 w 531"/>
                  <a:gd name="T171" fmla="*/ 427 h 4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1" h="427">
                    <a:moveTo>
                      <a:pt x="310" y="10"/>
                    </a:moveTo>
                    <a:lnTo>
                      <a:pt x="306" y="9"/>
                    </a:lnTo>
                    <a:lnTo>
                      <a:pt x="301" y="7"/>
                    </a:lnTo>
                    <a:lnTo>
                      <a:pt x="300" y="10"/>
                    </a:lnTo>
                    <a:lnTo>
                      <a:pt x="296" y="9"/>
                    </a:lnTo>
                    <a:lnTo>
                      <a:pt x="301" y="11"/>
                    </a:lnTo>
                    <a:lnTo>
                      <a:pt x="307" y="15"/>
                    </a:lnTo>
                    <a:lnTo>
                      <a:pt x="304" y="21"/>
                    </a:lnTo>
                    <a:lnTo>
                      <a:pt x="301" y="23"/>
                    </a:lnTo>
                    <a:lnTo>
                      <a:pt x="289" y="21"/>
                    </a:lnTo>
                    <a:lnTo>
                      <a:pt x="284" y="23"/>
                    </a:lnTo>
                    <a:lnTo>
                      <a:pt x="280" y="28"/>
                    </a:lnTo>
                    <a:lnTo>
                      <a:pt x="278" y="25"/>
                    </a:lnTo>
                    <a:lnTo>
                      <a:pt x="276" y="29"/>
                    </a:lnTo>
                    <a:lnTo>
                      <a:pt x="271" y="37"/>
                    </a:lnTo>
                    <a:lnTo>
                      <a:pt x="270" y="40"/>
                    </a:lnTo>
                    <a:lnTo>
                      <a:pt x="265" y="45"/>
                    </a:lnTo>
                    <a:lnTo>
                      <a:pt x="259" y="57"/>
                    </a:lnTo>
                    <a:lnTo>
                      <a:pt x="262" y="58"/>
                    </a:lnTo>
                    <a:lnTo>
                      <a:pt x="265" y="60"/>
                    </a:lnTo>
                    <a:lnTo>
                      <a:pt x="260" y="65"/>
                    </a:lnTo>
                    <a:lnTo>
                      <a:pt x="265" y="71"/>
                    </a:lnTo>
                    <a:lnTo>
                      <a:pt x="255" y="63"/>
                    </a:lnTo>
                    <a:lnTo>
                      <a:pt x="254" y="65"/>
                    </a:lnTo>
                    <a:lnTo>
                      <a:pt x="244" y="61"/>
                    </a:lnTo>
                    <a:lnTo>
                      <a:pt x="242" y="69"/>
                    </a:lnTo>
                    <a:lnTo>
                      <a:pt x="240" y="69"/>
                    </a:lnTo>
                    <a:lnTo>
                      <a:pt x="237" y="71"/>
                    </a:lnTo>
                    <a:lnTo>
                      <a:pt x="237" y="67"/>
                    </a:lnTo>
                    <a:lnTo>
                      <a:pt x="241" y="59"/>
                    </a:lnTo>
                    <a:lnTo>
                      <a:pt x="228" y="45"/>
                    </a:lnTo>
                    <a:lnTo>
                      <a:pt x="226" y="48"/>
                    </a:lnTo>
                    <a:lnTo>
                      <a:pt x="220" y="51"/>
                    </a:lnTo>
                    <a:lnTo>
                      <a:pt x="219" y="48"/>
                    </a:lnTo>
                    <a:lnTo>
                      <a:pt x="217" y="51"/>
                    </a:lnTo>
                    <a:lnTo>
                      <a:pt x="213" y="49"/>
                    </a:lnTo>
                    <a:lnTo>
                      <a:pt x="211" y="58"/>
                    </a:lnTo>
                    <a:lnTo>
                      <a:pt x="208" y="54"/>
                    </a:lnTo>
                    <a:lnTo>
                      <a:pt x="202" y="61"/>
                    </a:lnTo>
                    <a:lnTo>
                      <a:pt x="202" y="66"/>
                    </a:lnTo>
                    <a:lnTo>
                      <a:pt x="198" y="65"/>
                    </a:lnTo>
                    <a:lnTo>
                      <a:pt x="200" y="72"/>
                    </a:lnTo>
                    <a:lnTo>
                      <a:pt x="194" y="70"/>
                    </a:lnTo>
                    <a:lnTo>
                      <a:pt x="189" y="76"/>
                    </a:lnTo>
                    <a:lnTo>
                      <a:pt x="190" y="77"/>
                    </a:lnTo>
                    <a:lnTo>
                      <a:pt x="193" y="76"/>
                    </a:lnTo>
                    <a:lnTo>
                      <a:pt x="189" y="79"/>
                    </a:lnTo>
                    <a:lnTo>
                      <a:pt x="188" y="84"/>
                    </a:lnTo>
                    <a:lnTo>
                      <a:pt x="192" y="84"/>
                    </a:lnTo>
                    <a:lnTo>
                      <a:pt x="184" y="84"/>
                    </a:lnTo>
                    <a:lnTo>
                      <a:pt x="181" y="84"/>
                    </a:lnTo>
                    <a:lnTo>
                      <a:pt x="178" y="83"/>
                    </a:lnTo>
                    <a:lnTo>
                      <a:pt x="177" y="87"/>
                    </a:lnTo>
                    <a:lnTo>
                      <a:pt x="178" y="94"/>
                    </a:lnTo>
                    <a:lnTo>
                      <a:pt x="175" y="95"/>
                    </a:lnTo>
                    <a:lnTo>
                      <a:pt x="175" y="108"/>
                    </a:lnTo>
                    <a:lnTo>
                      <a:pt x="171" y="96"/>
                    </a:lnTo>
                    <a:lnTo>
                      <a:pt x="168" y="85"/>
                    </a:lnTo>
                    <a:lnTo>
                      <a:pt x="163" y="90"/>
                    </a:lnTo>
                    <a:lnTo>
                      <a:pt x="154" y="102"/>
                    </a:lnTo>
                    <a:lnTo>
                      <a:pt x="154" y="112"/>
                    </a:lnTo>
                    <a:lnTo>
                      <a:pt x="141" y="126"/>
                    </a:lnTo>
                    <a:lnTo>
                      <a:pt x="132" y="132"/>
                    </a:lnTo>
                    <a:lnTo>
                      <a:pt x="121" y="138"/>
                    </a:lnTo>
                    <a:lnTo>
                      <a:pt x="105" y="142"/>
                    </a:lnTo>
                    <a:lnTo>
                      <a:pt x="93" y="145"/>
                    </a:lnTo>
                    <a:lnTo>
                      <a:pt x="81" y="150"/>
                    </a:lnTo>
                    <a:lnTo>
                      <a:pt x="78" y="148"/>
                    </a:lnTo>
                    <a:lnTo>
                      <a:pt x="60" y="160"/>
                    </a:lnTo>
                    <a:lnTo>
                      <a:pt x="42" y="172"/>
                    </a:lnTo>
                    <a:lnTo>
                      <a:pt x="37" y="177"/>
                    </a:lnTo>
                    <a:lnTo>
                      <a:pt x="37" y="167"/>
                    </a:lnTo>
                    <a:lnTo>
                      <a:pt x="31" y="181"/>
                    </a:lnTo>
                    <a:lnTo>
                      <a:pt x="24" y="198"/>
                    </a:lnTo>
                    <a:lnTo>
                      <a:pt x="22" y="211"/>
                    </a:lnTo>
                    <a:lnTo>
                      <a:pt x="24" y="222"/>
                    </a:lnTo>
                    <a:lnTo>
                      <a:pt x="25" y="233"/>
                    </a:lnTo>
                    <a:lnTo>
                      <a:pt x="22" y="235"/>
                    </a:lnTo>
                    <a:lnTo>
                      <a:pt x="21" y="232"/>
                    </a:lnTo>
                    <a:lnTo>
                      <a:pt x="18" y="225"/>
                    </a:lnTo>
                    <a:lnTo>
                      <a:pt x="18" y="239"/>
                    </a:lnTo>
                    <a:lnTo>
                      <a:pt x="15" y="233"/>
                    </a:lnTo>
                    <a:lnTo>
                      <a:pt x="13" y="233"/>
                    </a:lnTo>
                    <a:lnTo>
                      <a:pt x="15" y="246"/>
                    </a:lnTo>
                    <a:lnTo>
                      <a:pt x="18" y="261"/>
                    </a:lnTo>
                    <a:lnTo>
                      <a:pt x="19" y="274"/>
                    </a:lnTo>
                    <a:lnTo>
                      <a:pt x="20" y="287"/>
                    </a:lnTo>
                    <a:lnTo>
                      <a:pt x="20" y="298"/>
                    </a:lnTo>
                    <a:lnTo>
                      <a:pt x="19" y="309"/>
                    </a:lnTo>
                    <a:lnTo>
                      <a:pt x="18" y="319"/>
                    </a:lnTo>
                    <a:lnTo>
                      <a:pt x="15" y="331"/>
                    </a:lnTo>
                    <a:lnTo>
                      <a:pt x="6" y="346"/>
                    </a:lnTo>
                    <a:lnTo>
                      <a:pt x="0" y="347"/>
                    </a:lnTo>
                    <a:lnTo>
                      <a:pt x="0" y="357"/>
                    </a:lnTo>
                    <a:lnTo>
                      <a:pt x="8" y="363"/>
                    </a:lnTo>
                    <a:lnTo>
                      <a:pt x="18" y="367"/>
                    </a:lnTo>
                    <a:lnTo>
                      <a:pt x="34" y="366"/>
                    </a:lnTo>
                    <a:lnTo>
                      <a:pt x="50" y="360"/>
                    </a:lnTo>
                    <a:lnTo>
                      <a:pt x="52" y="358"/>
                    </a:lnTo>
                    <a:lnTo>
                      <a:pt x="61" y="352"/>
                    </a:lnTo>
                    <a:lnTo>
                      <a:pt x="75" y="352"/>
                    </a:lnTo>
                    <a:lnTo>
                      <a:pt x="88" y="352"/>
                    </a:lnTo>
                    <a:lnTo>
                      <a:pt x="106" y="351"/>
                    </a:lnTo>
                    <a:lnTo>
                      <a:pt x="120" y="339"/>
                    </a:lnTo>
                    <a:lnTo>
                      <a:pt x="136" y="333"/>
                    </a:lnTo>
                    <a:lnTo>
                      <a:pt x="152" y="325"/>
                    </a:lnTo>
                    <a:lnTo>
                      <a:pt x="169" y="323"/>
                    </a:lnTo>
                    <a:lnTo>
                      <a:pt x="184" y="319"/>
                    </a:lnTo>
                    <a:lnTo>
                      <a:pt x="201" y="317"/>
                    </a:lnTo>
                    <a:lnTo>
                      <a:pt x="217" y="315"/>
                    </a:lnTo>
                    <a:lnTo>
                      <a:pt x="226" y="317"/>
                    </a:lnTo>
                    <a:lnTo>
                      <a:pt x="244" y="324"/>
                    </a:lnTo>
                    <a:lnTo>
                      <a:pt x="248" y="329"/>
                    </a:lnTo>
                    <a:lnTo>
                      <a:pt x="249" y="333"/>
                    </a:lnTo>
                    <a:lnTo>
                      <a:pt x="250" y="339"/>
                    </a:lnTo>
                    <a:lnTo>
                      <a:pt x="253" y="349"/>
                    </a:lnTo>
                    <a:lnTo>
                      <a:pt x="254" y="359"/>
                    </a:lnTo>
                    <a:lnTo>
                      <a:pt x="252" y="359"/>
                    </a:lnTo>
                    <a:lnTo>
                      <a:pt x="258" y="365"/>
                    </a:lnTo>
                    <a:lnTo>
                      <a:pt x="260" y="363"/>
                    </a:lnTo>
                    <a:lnTo>
                      <a:pt x="274" y="349"/>
                    </a:lnTo>
                    <a:lnTo>
                      <a:pt x="290" y="337"/>
                    </a:lnTo>
                    <a:lnTo>
                      <a:pt x="296" y="330"/>
                    </a:lnTo>
                    <a:lnTo>
                      <a:pt x="292" y="341"/>
                    </a:lnTo>
                    <a:lnTo>
                      <a:pt x="284" y="353"/>
                    </a:lnTo>
                    <a:lnTo>
                      <a:pt x="274" y="365"/>
                    </a:lnTo>
                    <a:lnTo>
                      <a:pt x="268" y="370"/>
                    </a:lnTo>
                    <a:lnTo>
                      <a:pt x="278" y="370"/>
                    </a:lnTo>
                    <a:lnTo>
                      <a:pt x="289" y="355"/>
                    </a:lnTo>
                    <a:lnTo>
                      <a:pt x="292" y="363"/>
                    </a:lnTo>
                    <a:lnTo>
                      <a:pt x="282" y="375"/>
                    </a:lnTo>
                    <a:lnTo>
                      <a:pt x="289" y="375"/>
                    </a:lnTo>
                    <a:lnTo>
                      <a:pt x="291" y="376"/>
                    </a:lnTo>
                    <a:lnTo>
                      <a:pt x="295" y="382"/>
                    </a:lnTo>
                    <a:lnTo>
                      <a:pt x="289" y="396"/>
                    </a:lnTo>
                    <a:lnTo>
                      <a:pt x="290" y="411"/>
                    </a:lnTo>
                    <a:lnTo>
                      <a:pt x="303" y="417"/>
                    </a:lnTo>
                    <a:lnTo>
                      <a:pt x="312" y="420"/>
                    </a:lnTo>
                    <a:lnTo>
                      <a:pt x="321" y="424"/>
                    </a:lnTo>
                    <a:lnTo>
                      <a:pt x="339" y="417"/>
                    </a:lnTo>
                    <a:lnTo>
                      <a:pt x="339" y="414"/>
                    </a:lnTo>
                    <a:lnTo>
                      <a:pt x="348" y="411"/>
                    </a:lnTo>
                    <a:lnTo>
                      <a:pt x="342" y="418"/>
                    </a:lnTo>
                    <a:lnTo>
                      <a:pt x="345" y="418"/>
                    </a:lnTo>
                    <a:lnTo>
                      <a:pt x="350" y="418"/>
                    </a:lnTo>
                    <a:lnTo>
                      <a:pt x="352" y="425"/>
                    </a:lnTo>
                    <a:lnTo>
                      <a:pt x="355" y="427"/>
                    </a:lnTo>
                    <a:lnTo>
                      <a:pt x="358" y="423"/>
                    </a:lnTo>
                    <a:lnTo>
                      <a:pt x="384" y="411"/>
                    </a:lnTo>
                    <a:lnTo>
                      <a:pt x="396" y="409"/>
                    </a:lnTo>
                    <a:lnTo>
                      <a:pt x="411" y="405"/>
                    </a:lnTo>
                    <a:lnTo>
                      <a:pt x="417" y="396"/>
                    </a:lnTo>
                    <a:lnTo>
                      <a:pt x="432" y="381"/>
                    </a:lnTo>
                    <a:lnTo>
                      <a:pt x="445" y="366"/>
                    </a:lnTo>
                    <a:lnTo>
                      <a:pt x="457" y="349"/>
                    </a:lnTo>
                    <a:lnTo>
                      <a:pt x="463" y="345"/>
                    </a:lnTo>
                    <a:lnTo>
                      <a:pt x="477" y="333"/>
                    </a:lnTo>
                    <a:lnTo>
                      <a:pt x="483" y="329"/>
                    </a:lnTo>
                    <a:lnTo>
                      <a:pt x="494" y="315"/>
                    </a:lnTo>
                    <a:lnTo>
                      <a:pt x="504" y="300"/>
                    </a:lnTo>
                    <a:lnTo>
                      <a:pt x="514" y="287"/>
                    </a:lnTo>
                    <a:lnTo>
                      <a:pt x="523" y="273"/>
                    </a:lnTo>
                    <a:lnTo>
                      <a:pt x="523" y="262"/>
                    </a:lnTo>
                    <a:lnTo>
                      <a:pt x="524" y="252"/>
                    </a:lnTo>
                    <a:lnTo>
                      <a:pt x="528" y="240"/>
                    </a:lnTo>
                    <a:lnTo>
                      <a:pt x="531" y="228"/>
                    </a:lnTo>
                    <a:lnTo>
                      <a:pt x="529" y="219"/>
                    </a:lnTo>
                    <a:lnTo>
                      <a:pt x="524" y="210"/>
                    </a:lnTo>
                    <a:lnTo>
                      <a:pt x="519" y="202"/>
                    </a:lnTo>
                    <a:lnTo>
                      <a:pt x="511" y="192"/>
                    </a:lnTo>
                    <a:lnTo>
                      <a:pt x="514" y="175"/>
                    </a:lnTo>
                    <a:lnTo>
                      <a:pt x="512" y="178"/>
                    </a:lnTo>
                    <a:lnTo>
                      <a:pt x="506" y="173"/>
                    </a:lnTo>
                    <a:lnTo>
                      <a:pt x="505" y="179"/>
                    </a:lnTo>
                    <a:lnTo>
                      <a:pt x="500" y="174"/>
                    </a:lnTo>
                    <a:lnTo>
                      <a:pt x="500" y="162"/>
                    </a:lnTo>
                    <a:lnTo>
                      <a:pt x="495" y="150"/>
                    </a:lnTo>
                    <a:lnTo>
                      <a:pt x="496" y="147"/>
                    </a:lnTo>
                    <a:lnTo>
                      <a:pt x="493" y="142"/>
                    </a:lnTo>
                    <a:lnTo>
                      <a:pt x="483" y="132"/>
                    </a:lnTo>
                    <a:lnTo>
                      <a:pt x="469" y="121"/>
                    </a:lnTo>
                    <a:lnTo>
                      <a:pt x="469" y="107"/>
                    </a:lnTo>
                    <a:lnTo>
                      <a:pt x="469" y="93"/>
                    </a:lnTo>
                    <a:lnTo>
                      <a:pt x="466" y="82"/>
                    </a:lnTo>
                    <a:lnTo>
                      <a:pt x="468" y="67"/>
                    </a:lnTo>
                    <a:lnTo>
                      <a:pt x="465" y="61"/>
                    </a:lnTo>
                    <a:lnTo>
                      <a:pt x="458" y="53"/>
                    </a:lnTo>
                    <a:lnTo>
                      <a:pt x="450" y="54"/>
                    </a:lnTo>
                    <a:lnTo>
                      <a:pt x="448" y="43"/>
                    </a:lnTo>
                    <a:lnTo>
                      <a:pt x="447" y="34"/>
                    </a:lnTo>
                    <a:lnTo>
                      <a:pt x="446" y="19"/>
                    </a:lnTo>
                    <a:lnTo>
                      <a:pt x="442" y="11"/>
                    </a:lnTo>
                    <a:lnTo>
                      <a:pt x="440" y="4"/>
                    </a:lnTo>
                    <a:lnTo>
                      <a:pt x="439" y="0"/>
                    </a:lnTo>
                    <a:lnTo>
                      <a:pt x="432" y="12"/>
                    </a:lnTo>
                    <a:lnTo>
                      <a:pt x="429" y="19"/>
                    </a:lnTo>
                    <a:lnTo>
                      <a:pt x="426" y="28"/>
                    </a:lnTo>
                    <a:lnTo>
                      <a:pt x="427" y="29"/>
                    </a:lnTo>
                    <a:lnTo>
                      <a:pt x="427" y="30"/>
                    </a:lnTo>
                    <a:lnTo>
                      <a:pt x="423" y="36"/>
                    </a:lnTo>
                    <a:lnTo>
                      <a:pt x="423" y="42"/>
                    </a:lnTo>
                    <a:lnTo>
                      <a:pt x="421" y="42"/>
                    </a:lnTo>
                    <a:lnTo>
                      <a:pt x="420" y="55"/>
                    </a:lnTo>
                    <a:lnTo>
                      <a:pt x="417" y="67"/>
                    </a:lnTo>
                    <a:lnTo>
                      <a:pt x="409" y="84"/>
                    </a:lnTo>
                    <a:lnTo>
                      <a:pt x="399" y="102"/>
                    </a:lnTo>
                    <a:lnTo>
                      <a:pt x="390" y="103"/>
                    </a:lnTo>
                    <a:lnTo>
                      <a:pt x="380" y="96"/>
                    </a:lnTo>
                    <a:lnTo>
                      <a:pt x="367" y="87"/>
                    </a:lnTo>
                    <a:lnTo>
                      <a:pt x="352" y="78"/>
                    </a:lnTo>
                    <a:lnTo>
                      <a:pt x="345" y="69"/>
                    </a:lnTo>
                    <a:lnTo>
                      <a:pt x="337" y="60"/>
                    </a:lnTo>
                    <a:lnTo>
                      <a:pt x="346" y="46"/>
                    </a:lnTo>
                    <a:lnTo>
                      <a:pt x="350" y="36"/>
                    </a:lnTo>
                    <a:lnTo>
                      <a:pt x="352" y="39"/>
                    </a:lnTo>
                    <a:lnTo>
                      <a:pt x="356" y="33"/>
                    </a:lnTo>
                    <a:lnTo>
                      <a:pt x="362" y="24"/>
                    </a:lnTo>
                    <a:lnTo>
                      <a:pt x="356" y="19"/>
                    </a:lnTo>
                    <a:lnTo>
                      <a:pt x="350" y="25"/>
                    </a:lnTo>
                    <a:lnTo>
                      <a:pt x="349" y="22"/>
                    </a:lnTo>
                    <a:lnTo>
                      <a:pt x="345" y="22"/>
                    </a:lnTo>
                    <a:lnTo>
                      <a:pt x="348" y="19"/>
                    </a:lnTo>
                    <a:lnTo>
                      <a:pt x="336" y="22"/>
                    </a:lnTo>
                    <a:lnTo>
                      <a:pt x="326" y="21"/>
                    </a:lnTo>
                    <a:lnTo>
                      <a:pt x="320" y="16"/>
                    </a:lnTo>
                    <a:lnTo>
                      <a:pt x="310" y="1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8" name="Freeform 200"/>
              <p:cNvSpPr>
                <a:spLocks/>
              </p:cNvSpPr>
              <p:nvPr/>
            </p:nvSpPr>
            <p:spPr bwMode="ltGray">
              <a:xfrm>
                <a:off x="3188" y="3032"/>
                <a:ext cx="43" cy="36"/>
              </a:xfrm>
              <a:custGeom>
                <a:avLst/>
                <a:gdLst>
                  <a:gd name="T0" fmla="*/ 8 w 52"/>
                  <a:gd name="T1" fmla="*/ 15 h 42"/>
                  <a:gd name="T2" fmla="*/ 2 w 52"/>
                  <a:gd name="T3" fmla="*/ 20 h 42"/>
                  <a:gd name="T4" fmla="*/ 0 w 52"/>
                  <a:gd name="T5" fmla="*/ 18 h 42"/>
                  <a:gd name="T6" fmla="*/ 2 w 52"/>
                  <a:gd name="T7" fmla="*/ 17 h 42"/>
                  <a:gd name="T8" fmla="*/ 0 w 52"/>
                  <a:gd name="T9" fmla="*/ 11 h 42"/>
                  <a:gd name="T10" fmla="*/ 2 w 52"/>
                  <a:gd name="T11" fmla="*/ 11 h 42"/>
                  <a:gd name="T12" fmla="*/ 2 w 52"/>
                  <a:gd name="T13" fmla="*/ 11 h 42"/>
                  <a:gd name="T14" fmla="*/ 2 w 52"/>
                  <a:gd name="T15" fmla="*/ 6 h 42"/>
                  <a:gd name="T16" fmla="*/ 3 w 52"/>
                  <a:gd name="T17" fmla="*/ 2 h 42"/>
                  <a:gd name="T18" fmla="*/ 4 w 52"/>
                  <a:gd name="T19" fmla="*/ 0 h 42"/>
                  <a:gd name="T20" fmla="*/ 8 w 52"/>
                  <a:gd name="T21" fmla="*/ 3 h 42"/>
                  <a:gd name="T22" fmla="*/ 12 w 52"/>
                  <a:gd name="T23" fmla="*/ 3 h 42"/>
                  <a:gd name="T24" fmla="*/ 14 w 52"/>
                  <a:gd name="T25" fmla="*/ 3 h 42"/>
                  <a:gd name="T26" fmla="*/ 21 w 52"/>
                  <a:gd name="T27" fmla="*/ 1 h 42"/>
                  <a:gd name="T28" fmla="*/ 16 w 52"/>
                  <a:gd name="T29" fmla="*/ 9 h 42"/>
                  <a:gd name="T30" fmla="*/ 15 w 52"/>
                  <a:gd name="T31" fmla="*/ 9 h 42"/>
                  <a:gd name="T32" fmla="*/ 9 w 52"/>
                  <a:gd name="T33" fmla="*/ 17 h 42"/>
                  <a:gd name="T34" fmla="*/ 10 w 52"/>
                  <a:gd name="T35" fmla="*/ 15 h 42"/>
                  <a:gd name="T36" fmla="*/ 8 w 52"/>
                  <a:gd name="T37" fmla="*/ 15 h 42"/>
                  <a:gd name="T38" fmla="*/ 8 w 52"/>
                  <a:gd name="T39" fmla="*/ 15 h 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2"/>
                  <a:gd name="T61" fmla="*/ 0 h 42"/>
                  <a:gd name="T62" fmla="*/ 52 w 52"/>
                  <a:gd name="T63" fmla="*/ 42 h 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2" h="42">
                    <a:moveTo>
                      <a:pt x="21" y="32"/>
                    </a:moveTo>
                    <a:lnTo>
                      <a:pt x="6" y="42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0" y="24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6" y="13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8"/>
                    </a:lnTo>
                    <a:lnTo>
                      <a:pt x="36" y="3"/>
                    </a:lnTo>
                    <a:lnTo>
                      <a:pt x="52" y="1"/>
                    </a:lnTo>
                    <a:lnTo>
                      <a:pt x="41" y="20"/>
                    </a:lnTo>
                    <a:lnTo>
                      <a:pt x="39" y="20"/>
                    </a:lnTo>
                    <a:lnTo>
                      <a:pt x="23" y="36"/>
                    </a:lnTo>
                    <a:lnTo>
                      <a:pt x="26" y="33"/>
                    </a:lnTo>
                    <a:lnTo>
                      <a:pt x="22" y="32"/>
                    </a:lnTo>
                    <a:lnTo>
                      <a:pt x="21" y="3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9" name="Freeform 201"/>
              <p:cNvSpPr>
                <a:spLocks/>
              </p:cNvSpPr>
              <p:nvPr/>
            </p:nvSpPr>
            <p:spPr bwMode="ltGray">
              <a:xfrm>
                <a:off x="2309" y="2770"/>
                <a:ext cx="6" cy="4"/>
              </a:xfrm>
              <a:custGeom>
                <a:avLst/>
                <a:gdLst>
                  <a:gd name="T0" fmla="*/ 2 w 7"/>
                  <a:gd name="T1" fmla="*/ 0 h 6"/>
                  <a:gd name="T2" fmla="*/ 0 w 7"/>
                  <a:gd name="T3" fmla="*/ 1 h 6"/>
                  <a:gd name="T4" fmla="*/ 3 w 7"/>
                  <a:gd name="T5" fmla="*/ 1 h 6"/>
                  <a:gd name="T6" fmla="*/ 2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2" y="0"/>
                    </a:moveTo>
                    <a:lnTo>
                      <a:pt x="0" y="6"/>
                    </a:lnTo>
                    <a:lnTo>
                      <a:pt x="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0" name="Freeform 202"/>
              <p:cNvSpPr>
                <a:spLocks/>
              </p:cNvSpPr>
              <p:nvPr/>
            </p:nvSpPr>
            <p:spPr bwMode="ltGray">
              <a:xfrm>
                <a:off x="1122" y="3167"/>
                <a:ext cx="17" cy="14"/>
              </a:xfrm>
              <a:custGeom>
                <a:avLst/>
                <a:gdLst>
                  <a:gd name="T0" fmla="*/ 7 w 21"/>
                  <a:gd name="T1" fmla="*/ 6 h 14"/>
                  <a:gd name="T2" fmla="*/ 6 w 21"/>
                  <a:gd name="T3" fmla="*/ 3 h 14"/>
                  <a:gd name="T4" fmla="*/ 4 w 21"/>
                  <a:gd name="T5" fmla="*/ 2 h 14"/>
                  <a:gd name="T6" fmla="*/ 3 w 21"/>
                  <a:gd name="T7" fmla="*/ 2 h 14"/>
                  <a:gd name="T8" fmla="*/ 2 w 21"/>
                  <a:gd name="T9" fmla="*/ 0 h 14"/>
                  <a:gd name="T10" fmla="*/ 2 w 21"/>
                  <a:gd name="T11" fmla="*/ 5 h 14"/>
                  <a:gd name="T12" fmla="*/ 0 w 21"/>
                  <a:gd name="T13" fmla="*/ 9 h 14"/>
                  <a:gd name="T14" fmla="*/ 2 w 21"/>
                  <a:gd name="T15" fmla="*/ 14 h 14"/>
                  <a:gd name="T16" fmla="*/ 2 w 21"/>
                  <a:gd name="T17" fmla="*/ 11 h 14"/>
                  <a:gd name="T18" fmla="*/ 3 w 21"/>
                  <a:gd name="T19" fmla="*/ 11 h 14"/>
                  <a:gd name="T20" fmla="*/ 3 w 21"/>
                  <a:gd name="T21" fmla="*/ 9 h 14"/>
                  <a:gd name="T22" fmla="*/ 7 w 21"/>
                  <a:gd name="T23" fmla="*/ 6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14"/>
                  <a:gd name="T38" fmla="*/ 21 w 2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14">
                    <a:moveTo>
                      <a:pt x="21" y="6"/>
                    </a:moveTo>
                    <a:lnTo>
                      <a:pt x="16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1" name="Freeform 203"/>
              <p:cNvSpPr>
                <a:spLocks/>
              </p:cNvSpPr>
              <p:nvPr/>
            </p:nvSpPr>
            <p:spPr bwMode="ltGray">
              <a:xfrm>
                <a:off x="1112" y="3170"/>
                <a:ext cx="11" cy="8"/>
              </a:xfrm>
              <a:custGeom>
                <a:avLst/>
                <a:gdLst>
                  <a:gd name="T0" fmla="*/ 1 w 15"/>
                  <a:gd name="T1" fmla="*/ 1 h 11"/>
                  <a:gd name="T2" fmla="*/ 1 w 15"/>
                  <a:gd name="T3" fmla="*/ 1 h 11"/>
                  <a:gd name="T4" fmla="*/ 3 w 15"/>
                  <a:gd name="T5" fmla="*/ 0 h 11"/>
                  <a:gd name="T6" fmla="*/ 1 w 15"/>
                  <a:gd name="T7" fmla="*/ 1 h 11"/>
                  <a:gd name="T8" fmla="*/ 0 w 15"/>
                  <a:gd name="T9" fmla="*/ 2 h 11"/>
                  <a:gd name="T10" fmla="*/ 1 w 15"/>
                  <a:gd name="T11" fmla="*/ 1 h 11"/>
                  <a:gd name="T12" fmla="*/ 1 w 15"/>
                  <a:gd name="T13" fmla="*/ 1 h 11"/>
                  <a:gd name="T14" fmla="*/ 1 w 15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1"/>
                  <a:gd name="T26" fmla="*/ 15 w 15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1">
                    <a:moveTo>
                      <a:pt x="4" y="4"/>
                    </a:moveTo>
                    <a:lnTo>
                      <a:pt x="1" y="1"/>
                    </a:lnTo>
                    <a:lnTo>
                      <a:pt x="15" y="0"/>
                    </a:lnTo>
                    <a:lnTo>
                      <a:pt x="7" y="8"/>
                    </a:lnTo>
                    <a:lnTo>
                      <a:pt x="0" y="11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2" name="Freeform 204"/>
              <p:cNvSpPr>
                <a:spLocks/>
              </p:cNvSpPr>
              <p:nvPr/>
            </p:nvSpPr>
            <p:spPr bwMode="ltGray">
              <a:xfrm>
                <a:off x="1827" y="2717"/>
                <a:ext cx="153" cy="158"/>
              </a:xfrm>
              <a:custGeom>
                <a:avLst/>
                <a:gdLst>
                  <a:gd name="T0" fmla="*/ 48 w 179"/>
                  <a:gd name="T1" fmla="*/ 61 h 180"/>
                  <a:gd name="T2" fmla="*/ 49 w 179"/>
                  <a:gd name="T3" fmla="*/ 51 h 180"/>
                  <a:gd name="T4" fmla="*/ 49 w 179"/>
                  <a:gd name="T5" fmla="*/ 40 h 180"/>
                  <a:gd name="T6" fmla="*/ 55 w 179"/>
                  <a:gd name="T7" fmla="*/ 40 h 180"/>
                  <a:gd name="T8" fmla="*/ 55 w 179"/>
                  <a:gd name="T9" fmla="*/ 32 h 180"/>
                  <a:gd name="T10" fmla="*/ 55 w 179"/>
                  <a:gd name="T11" fmla="*/ 25 h 180"/>
                  <a:gd name="T12" fmla="*/ 55 w 179"/>
                  <a:gd name="T13" fmla="*/ 18 h 180"/>
                  <a:gd name="T14" fmla="*/ 55 w 179"/>
                  <a:gd name="T15" fmla="*/ 11 h 180"/>
                  <a:gd name="T16" fmla="*/ 62 w 179"/>
                  <a:gd name="T17" fmla="*/ 10 h 180"/>
                  <a:gd name="T18" fmla="*/ 69 w 179"/>
                  <a:gd name="T19" fmla="*/ 9 h 180"/>
                  <a:gd name="T20" fmla="*/ 72 w 179"/>
                  <a:gd name="T21" fmla="*/ 11 h 180"/>
                  <a:gd name="T22" fmla="*/ 77 w 179"/>
                  <a:gd name="T23" fmla="*/ 9 h 180"/>
                  <a:gd name="T24" fmla="*/ 82 w 179"/>
                  <a:gd name="T25" fmla="*/ 7 h 180"/>
                  <a:gd name="T26" fmla="*/ 75 w 179"/>
                  <a:gd name="T27" fmla="*/ 4 h 180"/>
                  <a:gd name="T28" fmla="*/ 71 w 179"/>
                  <a:gd name="T29" fmla="*/ 4 h 180"/>
                  <a:gd name="T30" fmla="*/ 62 w 179"/>
                  <a:gd name="T31" fmla="*/ 7 h 180"/>
                  <a:gd name="T32" fmla="*/ 53 w 179"/>
                  <a:gd name="T33" fmla="*/ 8 h 180"/>
                  <a:gd name="T34" fmla="*/ 46 w 179"/>
                  <a:gd name="T35" fmla="*/ 7 h 180"/>
                  <a:gd name="T36" fmla="*/ 41 w 179"/>
                  <a:gd name="T37" fmla="*/ 4 h 180"/>
                  <a:gd name="T38" fmla="*/ 39 w 179"/>
                  <a:gd name="T39" fmla="*/ 4 h 180"/>
                  <a:gd name="T40" fmla="*/ 32 w 179"/>
                  <a:gd name="T41" fmla="*/ 4 h 180"/>
                  <a:gd name="T42" fmla="*/ 26 w 179"/>
                  <a:gd name="T43" fmla="*/ 4 h 180"/>
                  <a:gd name="T44" fmla="*/ 19 w 179"/>
                  <a:gd name="T45" fmla="*/ 4 h 180"/>
                  <a:gd name="T46" fmla="*/ 12 w 179"/>
                  <a:gd name="T47" fmla="*/ 4 h 180"/>
                  <a:gd name="T48" fmla="*/ 8 w 179"/>
                  <a:gd name="T49" fmla="*/ 0 h 180"/>
                  <a:gd name="T50" fmla="*/ 0 w 179"/>
                  <a:gd name="T51" fmla="*/ 4 h 180"/>
                  <a:gd name="T52" fmla="*/ 0 w 179"/>
                  <a:gd name="T53" fmla="*/ 7 h 180"/>
                  <a:gd name="T54" fmla="*/ 3 w 179"/>
                  <a:gd name="T55" fmla="*/ 16 h 180"/>
                  <a:gd name="T56" fmla="*/ 8 w 179"/>
                  <a:gd name="T57" fmla="*/ 25 h 180"/>
                  <a:gd name="T58" fmla="*/ 12 w 179"/>
                  <a:gd name="T59" fmla="*/ 36 h 180"/>
                  <a:gd name="T60" fmla="*/ 16 w 179"/>
                  <a:gd name="T61" fmla="*/ 45 h 180"/>
                  <a:gd name="T62" fmla="*/ 17 w 179"/>
                  <a:gd name="T63" fmla="*/ 48 h 180"/>
                  <a:gd name="T64" fmla="*/ 15 w 179"/>
                  <a:gd name="T65" fmla="*/ 48 h 180"/>
                  <a:gd name="T66" fmla="*/ 16 w 179"/>
                  <a:gd name="T67" fmla="*/ 57 h 180"/>
                  <a:gd name="T68" fmla="*/ 17 w 179"/>
                  <a:gd name="T69" fmla="*/ 64 h 180"/>
                  <a:gd name="T70" fmla="*/ 19 w 179"/>
                  <a:gd name="T71" fmla="*/ 73 h 180"/>
                  <a:gd name="T72" fmla="*/ 20 w 179"/>
                  <a:gd name="T73" fmla="*/ 80 h 180"/>
                  <a:gd name="T74" fmla="*/ 23 w 179"/>
                  <a:gd name="T75" fmla="*/ 85 h 180"/>
                  <a:gd name="T76" fmla="*/ 26 w 179"/>
                  <a:gd name="T77" fmla="*/ 91 h 180"/>
                  <a:gd name="T78" fmla="*/ 30 w 179"/>
                  <a:gd name="T79" fmla="*/ 87 h 180"/>
                  <a:gd name="T80" fmla="*/ 32 w 179"/>
                  <a:gd name="T81" fmla="*/ 91 h 180"/>
                  <a:gd name="T82" fmla="*/ 41 w 179"/>
                  <a:gd name="T83" fmla="*/ 94 h 180"/>
                  <a:gd name="T84" fmla="*/ 46 w 179"/>
                  <a:gd name="T85" fmla="*/ 91 h 180"/>
                  <a:gd name="T86" fmla="*/ 46 w 179"/>
                  <a:gd name="T87" fmla="*/ 84 h 180"/>
                  <a:gd name="T88" fmla="*/ 47 w 179"/>
                  <a:gd name="T89" fmla="*/ 75 h 180"/>
                  <a:gd name="T90" fmla="*/ 48 w 179"/>
                  <a:gd name="T91" fmla="*/ 69 h 180"/>
                  <a:gd name="T92" fmla="*/ 48 w 179"/>
                  <a:gd name="T93" fmla="*/ 61 h 1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9"/>
                  <a:gd name="T142" fmla="*/ 0 h 180"/>
                  <a:gd name="T143" fmla="*/ 179 w 179"/>
                  <a:gd name="T144" fmla="*/ 180 h 1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9" h="180">
                    <a:moveTo>
                      <a:pt x="105" y="117"/>
                    </a:moveTo>
                    <a:lnTo>
                      <a:pt x="107" y="97"/>
                    </a:lnTo>
                    <a:lnTo>
                      <a:pt x="107" y="75"/>
                    </a:lnTo>
                    <a:lnTo>
                      <a:pt x="120" y="75"/>
                    </a:lnTo>
                    <a:lnTo>
                      <a:pt x="120" y="62"/>
                    </a:lnTo>
                    <a:lnTo>
                      <a:pt x="121" y="48"/>
                    </a:lnTo>
                    <a:lnTo>
                      <a:pt x="121" y="35"/>
                    </a:lnTo>
                    <a:lnTo>
                      <a:pt x="121" y="20"/>
                    </a:lnTo>
                    <a:lnTo>
                      <a:pt x="137" y="19"/>
                    </a:lnTo>
                    <a:lnTo>
                      <a:pt x="152" y="17"/>
                    </a:lnTo>
                    <a:lnTo>
                      <a:pt x="157" y="21"/>
                    </a:lnTo>
                    <a:lnTo>
                      <a:pt x="168" y="17"/>
                    </a:lnTo>
                    <a:lnTo>
                      <a:pt x="179" y="12"/>
                    </a:lnTo>
                    <a:lnTo>
                      <a:pt x="164" y="8"/>
                    </a:lnTo>
                    <a:lnTo>
                      <a:pt x="155" y="9"/>
                    </a:lnTo>
                    <a:lnTo>
                      <a:pt x="134" y="12"/>
                    </a:lnTo>
                    <a:lnTo>
                      <a:pt x="115" y="14"/>
                    </a:lnTo>
                    <a:lnTo>
                      <a:pt x="102" y="12"/>
                    </a:lnTo>
                    <a:lnTo>
                      <a:pt x="90" y="9"/>
                    </a:lnTo>
                    <a:lnTo>
                      <a:pt x="87" y="6"/>
                    </a:lnTo>
                    <a:lnTo>
                      <a:pt x="72" y="6"/>
                    </a:lnTo>
                    <a:lnTo>
                      <a:pt x="57" y="5"/>
                    </a:lnTo>
                    <a:lnTo>
                      <a:pt x="42" y="5"/>
                    </a:lnTo>
                    <a:lnTo>
                      <a:pt x="26" y="5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8" y="31"/>
                    </a:lnTo>
                    <a:lnTo>
                      <a:pt x="18" y="49"/>
                    </a:lnTo>
                    <a:lnTo>
                      <a:pt x="26" y="68"/>
                    </a:lnTo>
                    <a:lnTo>
                      <a:pt x="35" y="86"/>
                    </a:lnTo>
                    <a:lnTo>
                      <a:pt x="37" y="93"/>
                    </a:lnTo>
                    <a:lnTo>
                      <a:pt x="33" y="93"/>
                    </a:lnTo>
                    <a:lnTo>
                      <a:pt x="36" y="109"/>
                    </a:lnTo>
                    <a:lnTo>
                      <a:pt x="38" y="123"/>
                    </a:lnTo>
                    <a:lnTo>
                      <a:pt x="41" y="139"/>
                    </a:lnTo>
                    <a:lnTo>
                      <a:pt x="43" y="155"/>
                    </a:lnTo>
                    <a:lnTo>
                      <a:pt x="50" y="165"/>
                    </a:lnTo>
                    <a:lnTo>
                      <a:pt x="57" y="175"/>
                    </a:lnTo>
                    <a:lnTo>
                      <a:pt x="65" y="168"/>
                    </a:lnTo>
                    <a:lnTo>
                      <a:pt x="69" y="177"/>
                    </a:lnTo>
                    <a:lnTo>
                      <a:pt x="89" y="180"/>
                    </a:lnTo>
                    <a:lnTo>
                      <a:pt x="101" y="174"/>
                    </a:lnTo>
                    <a:lnTo>
                      <a:pt x="102" y="161"/>
                    </a:lnTo>
                    <a:lnTo>
                      <a:pt x="103" y="146"/>
                    </a:lnTo>
                    <a:lnTo>
                      <a:pt x="104" y="132"/>
                    </a:lnTo>
                    <a:lnTo>
                      <a:pt x="105" y="11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3" name="Freeform 205"/>
              <p:cNvSpPr>
                <a:spLocks/>
              </p:cNvSpPr>
              <p:nvPr/>
            </p:nvSpPr>
            <p:spPr bwMode="ltGray">
              <a:xfrm>
                <a:off x="916" y="2622"/>
                <a:ext cx="142" cy="174"/>
              </a:xfrm>
              <a:custGeom>
                <a:avLst/>
                <a:gdLst>
                  <a:gd name="T0" fmla="*/ 49 w 167"/>
                  <a:gd name="T1" fmla="*/ 81 h 198"/>
                  <a:gd name="T2" fmla="*/ 48 w 167"/>
                  <a:gd name="T3" fmla="*/ 91 h 198"/>
                  <a:gd name="T4" fmla="*/ 47 w 167"/>
                  <a:gd name="T5" fmla="*/ 98 h 198"/>
                  <a:gd name="T6" fmla="*/ 46 w 167"/>
                  <a:gd name="T7" fmla="*/ 97 h 198"/>
                  <a:gd name="T8" fmla="*/ 39 w 167"/>
                  <a:gd name="T9" fmla="*/ 98 h 198"/>
                  <a:gd name="T10" fmla="*/ 37 w 167"/>
                  <a:gd name="T11" fmla="*/ 102 h 198"/>
                  <a:gd name="T12" fmla="*/ 34 w 167"/>
                  <a:gd name="T13" fmla="*/ 98 h 198"/>
                  <a:gd name="T14" fmla="*/ 26 w 167"/>
                  <a:gd name="T15" fmla="*/ 96 h 198"/>
                  <a:gd name="T16" fmla="*/ 26 w 167"/>
                  <a:gd name="T17" fmla="*/ 96 h 198"/>
                  <a:gd name="T18" fmla="*/ 21 w 167"/>
                  <a:gd name="T19" fmla="*/ 104 h 198"/>
                  <a:gd name="T20" fmla="*/ 17 w 167"/>
                  <a:gd name="T21" fmla="*/ 102 h 198"/>
                  <a:gd name="T22" fmla="*/ 14 w 167"/>
                  <a:gd name="T23" fmla="*/ 96 h 198"/>
                  <a:gd name="T24" fmla="*/ 12 w 167"/>
                  <a:gd name="T25" fmla="*/ 89 h 198"/>
                  <a:gd name="T26" fmla="*/ 10 w 167"/>
                  <a:gd name="T27" fmla="*/ 81 h 198"/>
                  <a:gd name="T28" fmla="*/ 10 w 167"/>
                  <a:gd name="T29" fmla="*/ 76 h 198"/>
                  <a:gd name="T30" fmla="*/ 8 w 167"/>
                  <a:gd name="T31" fmla="*/ 70 h 198"/>
                  <a:gd name="T32" fmla="*/ 6 w 167"/>
                  <a:gd name="T33" fmla="*/ 65 h 198"/>
                  <a:gd name="T34" fmla="*/ 3 w 167"/>
                  <a:gd name="T35" fmla="*/ 62 h 198"/>
                  <a:gd name="T36" fmla="*/ 3 w 167"/>
                  <a:gd name="T37" fmla="*/ 59 h 198"/>
                  <a:gd name="T38" fmla="*/ 7 w 167"/>
                  <a:gd name="T39" fmla="*/ 52 h 198"/>
                  <a:gd name="T40" fmla="*/ 5 w 167"/>
                  <a:gd name="T41" fmla="*/ 51 h 198"/>
                  <a:gd name="T42" fmla="*/ 3 w 167"/>
                  <a:gd name="T43" fmla="*/ 44 h 198"/>
                  <a:gd name="T44" fmla="*/ 4 w 167"/>
                  <a:gd name="T45" fmla="*/ 37 h 198"/>
                  <a:gd name="T46" fmla="*/ 5 w 167"/>
                  <a:gd name="T47" fmla="*/ 33 h 198"/>
                  <a:gd name="T48" fmla="*/ 5 w 167"/>
                  <a:gd name="T49" fmla="*/ 24 h 198"/>
                  <a:gd name="T50" fmla="*/ 6 w 167"/>
                  <a:gd name="T51" fmla="*/ 22 h 198"/>
                  <a:gd name="T52" fmla="*/ 3 w 167"/>
                  <a:gd name="T53" fmla="*/ 16 h 198"/>
                  <a:gd name="T54" fmla="*/ 0 w 167"/>
                  <a:gd name="T55" fmla="*/ 10 h 198"/>
                  <a:gd name="T56" fmla="*/ 8 w 167"/>
                  <a:gd name="T57" fmla="*/ 10 h 198"/>
                  <a:gd name="T58" fmla="*/ 10 w 167"/>
                  <a:gd name="T59" fmla="*/ 8 h 198"/>
                  <a:gd name="T60" fmla="*/ 16 w 167"/>
                  <a:gd name="T61" fmla="*/ 4 h 198"/>
                  <a:gd name="T62" fmla="*/ 20 w 167"/>
                  <a:gd name="T63" fmla="*/ 0 h 198"/>
                  <a:gd name="T64" fmla="*/ 26 w 167"/>
                  <a:gd name="T65" fmla="*/ 1 h 198"/>
                  <a:gd name="T66" fmla="*/ 26 w 167"/>
                  <a:gd name="T67" fmla="*/ 8 h 198"/>
                  <a:gd name="T68" fmla="*/ 26 w 167"/>
                  <a:gd name="T69" fmla="*/ 14 h 198"/>
                  <a:gd name="T70" fmla="*/ 31 w 167"/>
                  <a:gd name="T71" fmla="*/ 19 h 198"/>
                  <a:gd name="T72" fmla="*/ 35 w 167"/>
                  <a:gd name="T73" fmla="*/ 21 h 198"/>
                  <a:gd name="T74" fmla="*/ 40 w 167"/>
                  <a:gd name="T75" fmla="*/ 24 h 198"/>
                  <a:gd name="T76" fmla="*/ 46 w 167"/>
                  <a:gd name="T77" fmla="*/ 29 h 198"/>
                  <a:gd name="T78" fmla="*/ 54 w 167"/>
                  <a:gd name="T79" fmla="*/ 32 h 198"/>
                  <a:gd name="T80" fmla="*/ 55 w 167"/>
                  <a:gd name="T81" fmla="*/ 35 h 198"/>
                  <a:gd name="T82" fmla="*/ 55 w 167"/>
                  <a:gd name="T83" fmla="*/ 41 h 198"/>
                  <a:gd name="T84" fmla="*/ 55 w 167"/>
                  <a:gd name="T85" fmla="*/ 41 h 198"/>
                  <a:gd name="T86" fmla="*/ 57 w 167"/>
                  <a:gd name="T87" fmla="*/ 46 h 198"/>
                  <a:gd name="T88" fmla="*/ 58 w 167"/>
                  <a:gd name="T89" fmla="*/ 52 h 198"/>
                  <a:gd name="T90" fmla="*/ 64 w 167"/>
                  <a:gd name="T91" fmla="*/ 52 h 198"/>
                  <a:gd name="T92" fmla="*/ 69 w 167"/>
                  <a:gd name="T93" fmla="*/ 53 h 198"/>
                  <a:gd name="T94" fmla="*/ 70 w 167"/>
                  <a:gd name="T95" fmla="*/ 60 h 198"/>
                  <a:gd name="T96" fmla="*/ 72 w 167"/>
                  <a:gd name="T97" fmla="*/ 64 h 198"/>
                  <a:gd name="T98" fmla="*/ 75 w 167"/>
                  <a:gd name="T99" fmla="*/ 67 h 198"/>
                  <a:gd name="T100" fmla="*/ 72 w 167"/>
                  <a:gd name="T101" fmla="*/ 73 h 198"/>
                  <a:gd name="T102" fmla="*/ 71 w 167"/>
                  <a:gd name="T103" fmla="*/ 80 h 198"/>
                  <a:gd name="T104" fmla="*/ 72 w 167"/>
                  <a:gd name="T105" fmla="*/ 81 h 198"/>
                  <a:gd name="T106" fmla="*/ 71 w 167"/>
                  <a:gd name="T107" fmla="*/ 82 h 198"/>
                  <a:gd name="T108" fmla="*/ 71 w 167"/>
                  <a:gd name="T109" fmla="*/ 81 h 198"/>
                  <a:gd name="T110" fmla="*/ 65 w 167"/>
                  <a:gd name="T111" fmla="*/ 76 h 198"/>
                  <a:gd name="T112" fmla="*/ 58 w 167"/>
                  <a:gd name="T113" fmla="*/ 76 h 198"/>
                  <a:gd name="T114" fmla="*/ 51 w 167"/>
                  <a:gd name="T115" fmla="*/ 79 h 198"/>
                  <a:gd name="T116" fmla="*/ 49 w 167"/>
                  <a:gd name="T117" fmla="*/ 81 h 1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7"/>
                  <a:gd name="T178" fmla="*/ 0 h 198"/>
                  <a:gd name="T179" fmla="*/ 167 w 167"/>
                  <a:gd name="T180" fmla="*/ 198 h 19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7" h="198">
                    <a:moveTo>
                      <a:pt x="111" y="156"/>
                    </a:moveTo>
                    <a:lnTo>
                      <a:pt x="109" y="172"/>
                    </a:lnTo>
                    <a:lnTo>
                      <a:pt x="105" y="188"/>
                    </a:lnTo>
                    <a:lnTo>
                      <a:pt x="103" y="184"/>
                    </a:lnTo>
                    <a:lnTo>
                      <a:pt x="87" y="188"/>
                    </a:lnTo>
                    <a:lnTo>
                      <a:pt x="84" y="195"/>
                    </a:lnTo>
                    <a:lnTo>
                      <a:pt x="77" y="187"/>
                    </a:lnTo>
                    <a:lnTo>
                      <a:pt x="61" y="183"/>
                    </a:lnTo>
                    <a:lnTo>
                      <a:pt x="57" y="182"/>
                    </a:lnTo>
                    <a:lnTo>
                      <a:pt x="47" y="198"/>
                    </a:lnTo>
                    <a:lnTo>
                      <a:pt x="38" y="195"/>
                    </a:lnTo>
                    <a:lnTo>
                      <a:pt x="32" y="182"/>
                    </a:lnTo>
                    <a:lnTo>
                      <a:pt x="26" y="169"/>
                    </a:lnTo>
                    <a:lnTo>
                      <a:pt x="23" y="156"/>
                    </a:lnTo>
                    <a:lnTo>
                      <a:pt x="24" y="145"/>
                    </a:lnTo>
                    <a:lnTo>
                      <a:pt x="17" y="134"/>
                    </a:lnTo>
                    <a:lnTo>
                      <a:pt x="12" y="124"/>
                    </a:lnTo>
                    <a:lnTo>
                      <a:pt x="8" y="117"/>
                    </a:lnTo>
                    <a:lnTo>
                      <a:pt x="8" y="111"/>
                    </a:lnTo>
                    <a:lnTo>
                      <a:pt x="14" y="98"/>
                    </a:lnTo>
                    <a:lnTo>
                      <a:pt x="11" y="97"/>
                    </a:lnTo>
                    <a:lnTo>
                      <a:pt x="8" y="84"/>
                    </a:lnTo>
                    <a:lnTo>
                      <a:pt x="9" y="72"/>
                    </a:lnTo>
                    <a:lnTo>
                      <a:pt x="11" y="63"/>
                    </a:lnTo>
                    <a:lnTo>
                      <a:pt x="11" y="45"/>
                    </a:lnTo>
                    <a:lnTo>
                      <a:pt x="13" y="42"/>
                    </a:lnTo>
                    <a:lnTo>
                      <a:pt x="7" y="30"/>
                    </a:lnTo>
                    <a:lnTo>
                      <a:pt x="0" y="18"/>
                    </a:lnTo>
                    <a:lnTo>
                      <a:pt x="17" y="19"/>
                    </a:lnTo>
                    <a:lnTo>
                      <a:pt x="23" y="14"/>
                    </a:lnTo>
                    <a:lnTo>
                      <a:pt x="35" y="7"/>
                    </a:lnTo>
                    <a:lnTo>
                      <a:pt x="45" y="0"/>
                    </a:lnTo>
                    <a:lnTo>
                      <a:pt x="56" y="1"/>
                    </a:lnTo>
                    <a:lnTo>
                      <a:pt x="56" y="14"/>
                    </a:lnTo>
                    <a:lnTo>
                      <a:pt x="59" y="26"/>
                    </a:lnTo>
                    <a:lnTo>
                      <a:pt x="68" y="37"/>
                    </a:lnTo>
                    <a:lnTo>
                      <a:pt x="78" y="40"/>
                    </a:lnTo>
                    <a:lnTo>
                      <a:pt x="90" y="46"/>
                    </a:lnTo>
                    <a:lnTo>
                      <a:pt x="104" y="56"/>
                    </a:lnTo>
                    <a:lnTo>
                      <a:pt x="120" y="60"/>
                    </a:lnTo>
                    <a:lnTo>
                      <a:pt x="123" y="66"/>
                    </a:lnTo>
                    <a:lnTo>
                      <a:pt x="126" y="80"/>
                    </a:lnTo>
                    <a:lnTo>
                      <a:pt x="123" y="80"/>
                    </a:lnTo>
                    <a:lnTo>
                      <a:pt x="128" y="86"/>
                    </a:lnTo>
                    <a:lnTo>
                      <a:pt x="129" y="98"/>
                    </a:lnTo>
                    <a:lnTo>
                      <a:pt x="143" y="99"/>
                    </a:lnTo>
                    <a:lnTo>
                      <a:pt x="155" y="100"/>
                    </a:lnTo>
                    <a:lnTo>
                      <a:pt x="156" y="114"/>
                    </a:lnTo>
                    <a:lnTo>
                      <a:pt x="164" y="122"/>
                    </a:lnTo>
                    <a:lnTo>
                      <a:pt x="167" y="128"/>
                    </a:lnTo>
                    <a:lnTo>
                      <a:pt x="164" y="139"/>
                    </a:lnTo>
                    <a:lnTo>
                      <a:pt x="162" y="151"/>
                    </a:lnTo>
                    <a:lnTo>
                      <a:pt x="163" y="156"/>
                    </a:lnTo>
                    <a:lnTo>
                      <a:pt x="161" y="157"/>
                    </a:lnTo>
                    <a:lnTo>
                      <a:pt x="162" y="154"/>
                    </a:lnTo>
                    <a:lnTo>
                      <a:pt x="147" y="145"/>
                    </a:lnTo>
                    <a:lnTo>
                      <a:pt x="131" y="147"/>
                    </a:lnTo>
                    <a:lnTo>
                      <a:pt x="114" y="150"/>
                    </a:lnTo>
                    <a:lnTo>
                      <a:pt x="111" y="15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4" name="Freeform 206"/>
              <p:cNvSpPr>
                <a:spLocks/>
              </p:cNvSpPr>
              <p:nvPr/>
            </p:nvSpPr>
            <p:spPr bwMode="ltGray">
              <a:xfrm>
                <a:off x="1916" y="2727"/>
                <a:ext cx="104" cy="121"/>
              </a:xfrm>
              <a:custGeom>
                <a:avLst/>
                <a:gdLst>
                  <a:gd name="T0" fmla="*/ 0 w 123"/>
                  <a:gd name="T1" fmla="*/ 57 h 137"/>
                  <a:gd name="T2" fmla="*/ 2 w 123"/>
                  <a:gd name="T3" fmla="*/ 45 h 137"/>
                  <a:gd name="T4" fmla="*/ 2 w 123"/>
                  <a:gd name="T5" fmla="*/ 34 h 137"/>
                  <a:gd name="T6" fmla="*/ 7 w 123"/>
                  <a:gd name="T7" fmla="*/ 34 h 137"/>
                  <a:gd name="T8" fmla="*/ 7 w 123"/>
                  <a:gd name="T9" fmla="*/ 26 h 137"/>
                  <a:gd name="T10" fmla="*/ 7 w 123"/>
                  <a:gd name="T11" fmla="*/ 19 h 137"/>
                  <a:gd name="T12" fmla="*/ 7 w 123"/>
                  <a:gd name="T13" fmla="*/ 12 h 137"/>
                  <a:gd name="T14" fmla="*/ 7 w 123"/>
                  <a:gd name="T15" fmla="*/ 4 h 137"/>
                  <a:gd name="T16" fmla="*/ 14 w 123"/>
                  <a:gd name="T17" fmla="*/ 4 h 137"/>
                  <a:gd name="T18" fmla="*/ 21 w 123"/>
                  <a:gd name="T19" fmla="*/ 4 h 137"/>
                  <a:gd name="T20" fmla="*/ 22 w 123"/>
                  <a:gd name="T21" fmla="*/ 4 h 137"/>
                  <a:gd name="T22" fmla="*/ 27 w 123"/>
                  <a:gd name="T23" fmla="*/ 4 h 137"/>
                  <a:gd name="T24" fmla="*/ 32 w 123"/>
                  <a:gd name="T25" fmla="*/ 0 h 137"/>
                  <a:gd name="T26" fmla="*/ 35 w 123"/>
                  <a:gd name="T27" fmla="*/ 8 h 137"/>
                  <a:gd name="T28" fmla="*/ 38 w 123"/>
                  <a:gd name="T29" fmla="*/ 16 h 137"/>
                  <a:gd name="T30" fmla="*/ 43 w 123"/>
                  <a:gd name="T31" fmla="*/ 20 h 137"/>
                  <a:gd name="T32" fmla="*/ 44 w 123"/>
                  <a:gd name="T33" fmla="*/ 22 h 137"/>
                  <a:gd name="T34" fmla="*/ 45 w 123"/>
                  <a:gd name="T35" fmla="*/ 24 h 137"/>
                  <a:gd name="T36" fmla="*/ 47 w 123"/>
                  <a:gd name="T37" fmla="*/ 30 h 137"/>
                  <a:gd name="T38" fmla="*/ 52 w 123"/>
                  <a:gd name="T39" fmla="*/ 34 h 137"/>
                  <a:gd name="T40" fmla="*/ 53 w 123"/>
                  <a:gd name="T41" fmla="*/ 35 h 137"/>
                  <a:gd name="T42" fmla="*/ 53 w 123"/>
                  <a:gd name="T43" fmla="*/ 36 h 137"/>
                  <a:gd name="T44" fmla="*/ 45 w 123"/>
                  <a:gd name="T45" fmla="*/ 42 h 137"/>
                  <a:gd name="T46" fmla="*/ 40 w 123"/>
                  <a:gd name="T47" fmla="*/ 49 h 137"/>
                  <a:gd name="T48" fmla="*/ 36 w 123"/>
                  <a:gd name="T49" fmla="*/ 56 h 137"/>
                  <a:gd name="T50" fmla="*/ 34 w 123"/>
                  <a:gd name="T51" fmla="*/ 57 h 137"/>
                  <a:gd name="T52" fmla="*/ 30 w 123"/>
                  <a:gd name="T53" fmla="*/ 65 h 137"/>
                  <a:gd name="T54" fmla="*/ 21 w 123"/>
                  <a:gd name="T55" fmla="*/ 63 h 137"/>
                  <a:gd name="T56" fmla="*/ 17 w 123"/>
                  <a:gd name="T57" fmla="*/ 62 h 137"/>
                  <a:gd name="T58" fmla="*/ 14 w 123"/>
                  <a:gd name="T59" fmla="*/ 67 h 137"/>
                  <a:gd name="T60" fmla="*/ 12 w 123"/>
                  <a:gd name="T61" fmla="*/ 72 h 137"/>
                  <a:gd name="T62" fmla="*/ 5 w 123"/>
                  <a:gd name="T63" fmla="*/ 74 h 137"/>
                  <a:gd name="T64" fmla="*/ 3 w 123"/>
                  <a:gd name="T65" fmla="*/ 72 h 137"/>
                  <a:gd name="T66" fmla="*/ 4 w 123"/>
                  <a:gd name="T67" fmla="*/ 64 h 137"/>
                  <a:gd name="T68" fmla="*/ 0 w 123"/>
                  <a:gd name="T69" fmla="*/ 57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3"/>
                  <a:gd name="T106" fmla="*/ 0 h 137"/>
                  <a:gd name="T107" fmla="*/ 123 w 123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3" h="137">
                    <a:moveTo>
                      <a:pt x="0" y="105"/>
                    </a:moveTo>
                    <a:lnTo>
                      <a:pt x="2" y="85"/>
                    </a:lnTo>
                    <a:lnTo>
                      <a:pt x="2" y="63"/>
                    </a:lnTo>
                    <a:lnTo>
                      <a:pt x="15" y="63"/>
                    </a:lnTo>
                    <a:lnTo>
                      <a:pt x="15" y="50"/>
                    </a:lnTo>
                    <a:lnTo>
                      <a:pt x="16" y="36"/>
                    </a:lnTo>
                    <a:lnTo>
                      <a:pt x="16" y="23"/>
                    </a:lnTo>
                    <a:lnTo>
                      <a:pt x="16" y="8"/>
                    </a:lnTo>
                    <a:lnTo>
                      <a:pt x="32" y="7"/>
                    </a:lnTo>
                    <a:lnTo>
                      <a:pt x="47" y="5"/>
                    </a:lnTo>
                    <a:lnTo>
                      <a:pt x="52" y="9"/>
                    </a:lnTo>
                    <a:lnTo>
                      <a:pt x="63" y="5"/>
                    </a:lnTo>
                    <a:lnTo>
                      <a:pt x="74" y="0"/>
                    </a:lnTo>
                    <a:lnTo>
                      <a:pt x="81" y="15"/>
                    </a:lnTo>
                    <a:lnTo>
                      <a:pt x="88" y="30"/>
                    </a:lnTo>
                    <a:lnTo>
                      <a:pt x="99" y="37"/>
                    </a:lnTo>
                    <a:lnTo>
                      <a:pt x="100" y="41"/>
                    </a:lnTo>
                    <a:lnTo>
                      <a:pt x="104" y="45"/>
                    </a:lnTo>
                    <a:lnTo>
                      <a:pt x="108" y="57"/>
                    </a:lnTo>
                    <a:lnTo>
                      <a:pt x="120" y="63"/>
                    </a:lnTo>
                    <a:lnTo>
                      <a:pt x="123" y="66"/>
                    </a:lnTo>
                    <a:lnTo>
                      <a:pt x="123" y="67"/>
                    </a:lnTo>
                    <a:lnTo>
                      <a:pt x="105" y="78"/>
                    </a:lnTo>
                    <a:lnTo>
                      <a:pt x="92" y="90"/>
                    </a:lnTo>
                    <a:lnTo>
                      <a:pt x="84" y="103"/>
                    </a:lnTo>
                    <a:lnTo>
                      <a:pt x="77" y="108"/>
                    </a:lnTo>
                    <a:lnTo>
                      <a:pt x="69" y="121"/>
                    </a:lnTo>
                    <a:lnTo>
                      <a:pt x="50" y="117"/>
                    </a:lnTo>
                    <a:lnTo>
                      <a:pt x="39" y="114"/>
                    </a:lnTo>
                    <a:lnTo>
                      <a:pt x="33" y="125"/>
                    </a:lnTo>
                    <a:lnTo>
                      <a:pt x="26" y="134"/>
                    </a:lnTo>
                    <a:lnTo>
                      <a:pt x="11" y="137"/>
                    </a:lnTo>
                    <a:lnTo>
                      <a:pt x="6" y="134"/>
                    </a:lnTo>
                    <a:lnTo>
                      <a:pt x="9" y="12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5" name="Freeform 207"/>
              <p:cNvSpPr>
                <a:spLocks/>
              </p:cNvSpPr>
              <p:nvPr/>
            </p:nvSpPr>
            <p:spPr bwMode="ltGray">
              <a:xfrm>
                <a:off x="2182" y="2643"/>
                <a:ext cx="3" cy="8"/>
              </a:xfrm>
              <a:custGeom>
                <a:avLst/>
                <a:gdLst>
                  <a:gd name="T0" fmla="*/ 13 w 2"/>
                  <a:gd name="T1" fmla="*/ 13 h 7"/>
                  <a:gd name="T2" fmla="*/ 13 w 2"/>
                  <a:gd name="T3" fmla="*/ 11 h 7"/>
                  <a:gd name="T4" fmla="*/ 0 w 2"/>
                  <a:gd name="T5" fmla="*/ 0 h 7"/>
                  <a:gd name="T6" fmla="*/ 13 w 2"/>
                  <a:gd name="T7" fmla="*/ 13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7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6" name="Freeform 208"/>
              <p:cNvSpPr>
                <a:spLocks/>
              </p:cNvSpPr>
              <p:nvPr/>
            </p:nvSpPr>
            <p:spPr bwMode="ltGray">
              <a:xfrm>
                <a:off x="1990" y="2873"/>
                <a:ext cx="27" cy="25"/>
              </a:xfrm>
              <a:custGeom>
                <a:avLst/>
                <a:gdLst>
                  <a:gd name="T0" fmla="*/ 8 w 30"/>
                  <a:gd name="T1" fmla="*/ 3 h 30"/>
                  <a:gd name="T2" fmla="*/ 0 w 30"/>
                  <a:gd name="T3" fmla="*/ 7 h 30"/>
                  <a:gd name="T4" fmla="*/ 5 w 30"/>
                  <a:gd name="T5" fmla="*/ 13 h 30"/>
                  <a:gd name="T6" fmla="*/ 9 w 30"/>
                  <a:gd name="T7" fmla="*/ 11 h 30"/>
                  <a:gd name="T8" fmla="*/ 15 w 30"/>
                  <a:gd name="T9" fmla="*/ 7 h 30"/>
                  <a:gd name="T10" fmla="*/ 18 w 30"/>
                  <a:gd name="T11" fmla="*/ 3 h 30"/>
                  <a:gd name="T12" fmla="*/ 11 w 30"/>
                  <a:gd name="T13" fmla="*/ 0 h 30"/>
                  <a:gd name="T14" fmla="*/ 8 w 30"/>
                  <a:gd name="T15" fmla="*/ 3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30"/>
                  <a:gd name="T26" fmla="*/ 30 w 30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30">
                    <a:moveTo>
                      <a:pt x="13" y="4"/>
                    </a:moveTo>
                    <a:lnTo>
                      <a:pt x="0" y="17"/>
                    </a:lnTo>
                    <a:lnTo>
                      <a:pt x="10" y="30"/>
                    </a:lnTo>
                    <a:lnTo>
                      <a:pt x="14" y="27"/>
                    </a:lnTo>
                    <a:lnTo>
                      <a:pt x="26" y="17"/>
                    </a:lnTo>
                    <a:lnTo>
                      <a:pt x="30" y="7"/>
                    </a:lnTo>
                    <a:lnTo>
                      <a:pt x="18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7" name="Freeform 209"/>
              <p:cNvSpPr>
                <a:spLocks/>
              </p:cNvSpPr>
              <p:nvPr/>
            </p:nvSpPr>
            <p:spPr bwMode="ltGray">
              <a:xfrm>
                <a:off x="2175" y="2654"/>
                <a:ext cx="87" cy="176"/>
              </a:xfrm>
              <a:custGeom>
                <a:avLst/>
                <a:gdLst>
                  <a:gd name="T0" fmla="*/ 17 w 102"/>
                  <a:gd name="T1" fmla="*/ 29 h 202"/>
                  <a:gd name="T2" fmla="*/ 15 w 102"/>
                  <a:gd name="T3" fmla="*/ 29 h 202"/>
                  <a:gd name="T4" fmla="*/ 9 w 102"/>
                  <a:gd name="T5" fmla="*/ 32 h 202"/>
                  <a:gd name="T6" fmla="*/ 8 w 102"/>
                  <a:gd name="T7" fmla="*/ 38 h 202"/>
                  <a:gd name="T8" fmla="*/ 7 w 102"/>
                  <a:gd name="T9" fmla="*/ 44 h 202"/>
                  <a:gd name="T10" fmla="*/ 8 w 102"/>
                  <a:gd name="T11" fmla="*/ 51 h 202"/>
                  <a:gd name="T12" fmla="*/ 8 w 102"/>
                  <a:gd name="T13" fmla="*/ 59 h 202"/>
                  <a:gd name="T14" fmla="*/ 5 w 102"/>
                  <a:gd name="T15" fmla="*/ 64 h 202"/>
                  <a:gd name="T16" fmla="*/ 3 w 102"/>
                  <a:gd name="T17" fmla="*/ 69 h 202"/>
                  <a:gd name="T18" fmla="*/ 0 w 102"/>
                  <a:gd name="T19" fmla="*/ 79 h 202"/>
                  <a:gd name="T20" fmla="*/ 3 w 102"/>
                  <a:gd name="T21" fmla="*/ 88 h 202"/>
                  <a:gd name="T22" fmla="*/ 4 w 102"/>
                  <a:gd name="T23" fmla="*/ 98 h 202"/>
                  <a:gd name="T24" fmla="*/ 12 w 102"/>
                  <a:gd name="T25" fmla="*/ 101 h 202"/>
                  <a:gd name="T26" fmla="*/ 17 w 102"/>
                  <a:gd name="T27" fmla="*/ 98 h 202"/>
                  <a:gd name="T28" fmla="*/ 22 w 102"/>
                  <a:gd name="T29" fmla="*/ 96 h 202"/>
                  <a:gd name="T30" fmla="*/ 23 w 102"/>
                  <a:gd name="T31" fmla="*/ 89 h 202"/>
                  <a:gd name="T32" fmla="*/ 26 w 102"/>
                  <a:gd name="T33" fmla="*/ 82 h 202"/>
                  <a:gd name="T34" fmla="*/ 28 w 102"/>
                  <a:gd name="T35" fmla="*/ 75 h 202"/>
                  <a:gd name="T36" fmla="*/ 31 w 102"/>
                  <a:gd name="T37" fmla="*/ 68 h 202"/>
                  <a:gd name="T38" fmla="*/ 32 w 102"/>
                  <a:gd name="T39" fmla="*/ 61 h 202"/>
                  <a:gd name="T40" fmla="*/ 35 w 102"/>
                  <a:gd name="T41" fmla="*/ 54 h 202"/>
                  <a:gd name="T42" fmla="*/ 38 w 102"/>
                  <a:gd name="T43" fmla="*/ 47 h 202"/>
                  <a:gd name="T44" fmla="*/ 39 w 102"/>
                  <a:gd name="T45" fmla="*/ 40 h 202"/>
                  <a:gd name="T46" fmla="*/ 42 w 102"/>
                  <a:gd name="T47" fmla="*/ 35 h 202"/>
                  <a:gd name="T48" fmla="*/ 42 w 102"/>
                  <a:gd name="T49" fmla="*/ 25 h 202"/>
                  <a:gd name="T50" fmla="*/ 44 w 102"/>
                  <a:gd name="T51" fmla="*/ 28 h 202"/>
                  <a:gd name="T52" fmla="*/ 46 w 102"/>
                  <a:gd name="T53" fmla="*/ 24 h 202"/>
                  <a:gd name="T54" fmla="*/ 44 w 102"/>
                  <a:gd name="T55" fmla="*/ 14 h 202"/>
                  <a:gd name="T56" fmla="*/ 42 w 102"/>
                  <a:gd name="T57" fmla="*/ 4 h 202"/>
                  <a:gd name="T58" fmla="*/ 40 w 102"/>
                  <a:gd name="T59" fmla="*/ 0 h 202"/>
                  <a:gd name="T60" fmla="*/ 39 w 102"/>
                  <a:gd name="T61" fmla="*/ 0 h 202"/>
                  <a:gd name="T62" fmla="*/ 38 w 102"/>
                  <a:gd name="T63" fmla="*/ 3 h 202"/>
                  <a:gd name="T64" fmla="*/ 37 w 102"/>
                  <a:gd name="T65" fmla="*/ 10 h 202"/>
                  <a:gd name="T66" fmla="*/ 34 w 102"/>
                  <a:gd name="T67" fmla="*/ 11 h 202"/>
                  <a:gd name="T68" fmla="*/ 33 w 102"/>
                  <a:gd name="T69" fmla="*/ 12 h 202"/>
                  <a:gd name="T70" fmla="*/ 32 w 102"/>
                  <a:gd name="T71" fmla="*/ 11 h 202"/>
                  <a:gd name="T72" fmla="*/ 32 w 102"/>
                  <a:gd name="T73" fmla="*/ 15 h 202"/>
                  <a:gd name="T74" fmla="*/ 31 w 102"/>
                  <a:gd name="T75" fmla="*/ 18 h 202"/>
                  <a:gd name="T76" fmla="*/ 32 w 102"/>
                  <a:gd name="T77" fmla="*/ 19 h 202"/>
                  <a:gd name="T78" fmla="*/ 27 w 102"/>
                  <a:gd name="T79" fmla="*/ 21 h 202"/>
                  <a:gd name="T80" fmla="*/ 28 w 102"/>
                  <a:gd name="T81" fmla="*/ 19 h 202"/>
                  <a:gd name="T82" fmla="*/ 26 w 102"/>
                  <a:gd name="T83" fmla="*/ 24 h 202"/>
                  <a:gd name="T84" fmla="*/ 26 w 102"/>
                  <a:gd name="T85" fmla="*/ 24 h 202"/>
                  <a:gd name="T86" fmla="*/ 23 w 102"/>
                  <a:gd name="T87" fmla="*/ 24 h 202"/>
                  <a:gd name="T88" fmla="*/ 21 w 102"/>
                  <a:gd name="T89" fmla="*/ 28 h 202"/>
                  <a:gd name="T90" fmla="*/ 17 w 102"/>
                  <a:gd name="T91" fmla="*/ 29 h 2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2"/>
                  <a:gd name="T139" fmla="*/ 0 h 202"/>
                  <a:gd name="T140" fmla="*/ 102 w 102"/>
                  <a:gd name="T141" fmla="*/ 202 h 2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2" h="202">
                    <a:moveTo>
                      <a:pt x="38" y="57"/>
                    </a:moveTo>
                    <a:lnTo>
                      <a:pt x="33" y="57"/>
                    </a:lnTo>
                    <a:lnTo>
                      <a:pt x="21" y="63"/>
                    </a:lnTo>
                    <a:lnTo>
                      <a:pt x="17" y="75"/>
                    </a:lnTo>
                    <a:lnTo>
                      <a:pt x="14" y="87"/>
                    </a:lnTo>
                    <a:lnTo>
                      <a:pt x="16" y="103"/>
                    </a:lnTo>
                    <a:lnTo>
                      <a:pt x="18" y="118"/>
                    </a:lnTo>
                    <a:lnTo>
                      <a:pt x="11" y="129"/>
                    </a:lnTo>
                    <a:lnTo>
                      <a:pt x="4" y="139"/>
                    </a:lnTo>
                    <a:lnTo>
                      <a:pt x="0" y="159"/>
                    </a:lnTo>
                    <a:lnTo>
                      <a:pt x="4" y="176"/>
                    </a:lnTo>
                    <a:lnTo>
                      <a:pt x="9" y="195"/>
                    </a:lnTo>
                    <a:lnTo>
                      <a:pt x="26" y="202"/>
                    </a:lnTo>
                    <a:lnTo>
                      <a:pt x="38" y="196"/>
                    </a:lnTo>
                    <a:lnTo>
                      <a:pt x="48" y="190"/>
                    </a:lnTo>
                    <a:lnTo>
                      <a:pt x="53" y="177"/>
                    </a:lnTo>
                    <a:lnTo>
                      <a:pt x="58" y="163"/>
                    </a:lnTo>
                    <a:lnTo>
                      <a:pt x="63" y="150"/>
                    </a:lnTo>
                    <a:lnTo>
                      <a:pt x="68" y="135"/>
                    </a:lnTo>
                    <a:lnTo>
                      <a:pt x="72" y="122"/>
                    </a:lnTo>
                    <a:lnTo>
                      <a:pt x="77" y="108"/>
                    </a:lnTo>
                    <a:lnTo>
                      <a:pt x="82" y="94"/>
                    </a:lnTo>
                    <a:lnTo>
                      <a:pt x="87" y="80"/>
                    </a:lnTo>
                    <a:lnTo>
                      <a:pt x="92" y="70"/>
                    </a:lnTo>
                    <a:lnTo>
                      <a:pt x="92" y="50"/>
                    </a:lnTo>
                    <a:lnTo>
                      <a:pt x="99" y="56"/>
                    </a:lnTo>
                    <a:lnTo>
                      <a:pt x="102" y="48"/>
                    </a:lnTo>
                    <a:lnTo>
                      <a:pt x="98" y="28"/>
                    </a:lnTo>
                    <a:lnTo>
                      <a:pt x="94" y="9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3" y="4"/>
                    </a:lnTo>
                    <a:lnTo>
                      <a:pt x="81" y="19"/>
                    </a:lnTo>
                    <a:lnTo>
                      <a:pt x="75" y="22"/>
                    </a:lnTo>
                    <a:lnTo>
                      <a:pt x="74" y="24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68" y="36"/>
                    </a:lnTo>
                    <a:lnTo>
                      <a:pt x="69" y="38"/>
                    </a:lnTo>
                    <a:lnTo>
                      <a:pt x="62" y="43"/>
                    </a:lnTo>
                    <a:lnTo>
                      <a:pt x="63" y="38"/>
                    </a:lnTo>
                    <a:lnTo>
                      <a:pt x="58" y="49"/>
                    </a:lnTo>
                    <a:lnTo>
                      <a:pt x="56" y="49"/>
                    </a:lnTo>
                    <a:lnTo>
                      <a:pt x="53" y="48"/>
                    </a:lnTo>
                    <a:lnTo>
                      <a:pt x="47" y="56"/>
                    </a:lnTo>
                    <a:lnTo>
                      <a:pt x="38" y="5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8" name="Freeform 210"/>
              <p:cNvSpPr>
                <a:spLocks/>
              </p:cNvSpPr>
              <p:nvPr/>
            </p:nvSpPr>
            <p:spPr bwMode="ltGray">
              <a:xfrm>
                <a:off x="2064" y="2617"/>
                <a:ext cx="35" cy="103"/>
              </a:xfrm>
              <a:custGeom>
                <a:avLst/>
                <a:gdLst>
                  <a:gd name="T0" fmla="*/ 11 w 41"/>
                  <a:gd name="T1" fmla="*/ 45 h 116"/>
                  <a:gd name="T2" fmla="*/ 9 w 41"/>
                  <a:gd name="T3" fmla="*/ 52 h 116"/>
                  <a:gd name="T4" fmla="*/ 12 w 41"/>
                  <a:gd name="T5" fmla="*/ 59 h 116"/>
                  <a:gd name="T6" fmla="*/ 15 w 41"/>
                  <a:gd name="T7" fmla="*/ 64 h 116"/>
                  <a:gd name="T8" fmla="*/ 14 w 41"/>
                  <a:gd name="T9" fmla="*/ 59 h 116"/>
                  <a:gd name="T10" fmla="*/ 17 w 41"/>
                  <a:gd name="T11" fmla="*/ 56 h 116"/>
                  <a:gd name="T12" fmla="*/ 17 w 41"/>
                  <a:gd name="T13" fmla="*/ 50 h 116"/>
                  <a:gd name="T14" fmla="*/ 19 w 41"/>
                  <a:gd name="T15" fmla="*/ 44 h 116"/>
                  <a:gd name="T16" fmla="*/ 15 w 41"/>
                  <a:gd name="T17" fmla="*/ 38 h 116"/>
                  <a:gd name="T18" fmla="*/ 12 w 41"/>
                  <a:gd name="T19" fmla="*/ 34 h 116"/>
                  <a:gd name="T20" fmla="*/ 11 w 41"/>
                  <a:gd name="T21" fmla="*/ 26 h 116"/>
                  <a:gd name="T22" fmla="*/ 12 w 41"/>
                  <a:gd name="T23" fmla="*/ 20 h 116"/>
                  <a:gd name="T24" fmla="*/ 14 w 41"/>
                  <a:gd name="T25" fmla="*/ 18 h 116"/>
                  <a:gd name="T26" fmla="*/ 13 w 41"/>
                  <a:gd name="T27" fmla="*/ 11 h 116"/>
                  <a:gd name="T28" fmla="*/ 11 w 41"/>
                  <a:gd name="T29" fmla="*/ 4 h 116"/>
                  <a:gd name="T30" fmla="*/ 8 w 41"/>
                  <a:gd name="T31" fmla="*/ 1 h 116"/>
                  <a:gd name="T32" fmla="*/ 3 w 41"/>
                  <a:gd name="T33" fmla="*/ 0 h 116"/>
                  <a:gd name="T34" fmla="*/ 3 w 41"/>
                  <a:gd name="T35" fmla="*/ 2 h 116"/>
                  <a:gd name="T36" fmla="*/ 7 w 41"/>
                  <a:gd name="T37" fmla="*/ 9 h 116"/>
                  <a:gd name="T38" fmla="*/ 5 w 41"/>
                  <a:gd name="T39" fmla="*/ 11 h 116"/>
                  <a:gd name="T40" fmla="*/ 5 w 41"/>
                  <a:gd name="T41" fmla="*/ 18 h 116"/>
                  <a:gd name="T42" fmla="*/ 4 w 41"/>
                  <a:gd name="T43" fmla="*/ 25 h 116"/>
                  <a:gd name="T44" fmla="*/ 3 w 41"/>
                  <a:gd name="T45" fmla="*/ 27 h 116"/>
                  <a:gd name="T46" fmla="*/ 0 w 41"/>
                  <a:gd name="T47" fmla="*/ 35 h 116"/>
                  <a:gd name="T48" fmla="*/ 3 w 41"/>
                  <a:gd name="T49" fmla="*/ 38 h 116"/>
                  <a:gd name="T50" fmla="*/ 5 w 41"/>
                  <a:gd name="T51" fmla="*/ 41 h 116"/>
                  <a:gd name="T52" fmla="*/ 8 w 41"/>
                  <a:gd name="T53" fmla="*/ 41 h 116"/>
                  <a:gd name="T54" fmla="*/ 11 w 41"/>
                  <a:gd name="T55" fmla="*/ 45 h 1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116"/>
                  <a:gd name="T86" fmla="*/ 41 w 41"/>
                  <a:gd name="T87" fmla="*/ 116 h 11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116">
                    <a:moveTo>
                      <a:pt x="24" y="81"/>
                    </a:moveTo>
                    <a:lnTo>
                      <a:pt x="20" y="97"/>
                    </a:lnTo>
                    <a:lnTo>
                      <a:pt x="26" y="107"/>
                    </a:lnTo>
                    <a:lnTo>
                      <a:pt x="32" y="116"/>
                    </a:lnTo>
                    <a:lnTo>
                      <a:pt x="30" y="108"/>
                    </a:lnTo>
                    <a:lnTo>
                      <a:pt x="38" y="101"/>
                    </a:lnTo>
                    <a:lnTo>
                      <a:pt x="39" y="90"/>
                    </a:lnTo>
                    <a:lnTo>
                      <a:pt x="41" y="79"/>
                    </a:lnTo>
                    <a:lnTo>
                      <a:pt x="34" y="69"/>
                    </a:lnTo>
                    <a:lnTo>
                      <a:pt x="26" y="61"/>
                    </a:lnTo>
                    <a:lnTo>
                      <a:pt x="23" y="47"/>
                    </a:lnTo>
                    <a:lnTo>
                      <a:pt x="26" y="35"/>
                    </a:lnTo>
                    <a:lnTo>
                      <a:pt x="30" y="32"/>
                    </a:lnTo>
                    <a:lnTo>
                      <a:pt x="27" y="20"/>
                    </a:lnTo>
                    <a:lnTo>
                      <a:pt x="23" y="5"/>
                    </a:lnTo>
                    <a:lnTo>
                      <a:pt x="18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4" y="15"/>
                    </a:lnTo>
                    <a:lnTo>
                      <a:pt x="10" y="20"/>
                    </a:lnTo>
                    <a:lnTo>
                      <a:pt x="10" y="32"/>
                    </a:lnTo>
                    <a:lnTo>
                      <a:pt x="9" y="44"/>
                    </a:lnTo>
                    <a:lnTo>
                      <a:pt x="8" y="48"/>
                    </a:lnTo>
                    <a:lnTo>
                      <a:pt x="0" y="62"/>
                    </a:lnTo>
                    <a:lnTo>
                      <a:pt x="6" y="69"/>
                    </a:lnTo>
                    <a:lnTo>
                      <a:pt x="10" y="75"/>
                    </a:lnTo>
                    <a:lnTo>
                      <a:pt x="18" y="75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9" name="Freeform 211"/>
              <p:cNvSpPr>
                <a:spLocks/>
              </p:cNvSpPr>
              <p:nvPr/>
            </p:nvSpPr>
            <p:spPr bwMode="ltGray">
              <a:xfrm>
                <a:off x="2035" y="2632"/>
                <a:ext cx="118" cy="216"/>
              </a:xfrm>
              <a:custGeom>
                <a:avLst/>
                <a:gdLst>
                  <a:gd name="T0" fmla="*/ 24 w 140"/>
                  <a:gd name="T1" fmla="*/ 71 h 249"/>
                  <a:gd name="T2" fmla="*/ 26 w 140"/>
                  <a:gd name="T3" fmla="*/ 69 h 249"/>
                  <a:gd name="T4" fmla="*/ 36 w 140"/>
                  <a:gd name="T5" fmla="*/ 56 h 249"/>
                  <a:gd name="T6" fmla="*/ 47 w 140"/>
                  <a:gd name="T7" fmla="*/ 49 h 249"/>
                  <a:gd name="T8" fmla="*/ 59 w 140"/>
                  <a:gd name="T9" fmla="*/ 36 h 249"/>
                  <a:gd name="T10" fmla="*/ 59 w 140"/>
                  <a:gd name="T11" fmla="*/ 29 h 249"/>
                  <a:gd name="T12" fmla="*/ 59 w 140"/>
                  <a:gd name="T13" fmla="*/ 16 h 249"/>
                  <a:gd name="T14" fmla="*/ 59 w 140"/>
                  <a:gd name="T15" fmla="*/ 0 h 249"/>
                  <a:gd name="T16" fmla="*/ 52 w 140"/>
                  <a:gd name="T17" fmla="*/ 3 h 249"/>
                  <a:gd name="T18" fmla="*/ 44 w 140"/>
                  <a:gd name="T19" fmla="*/ 8 h 249"/>
                  <a:gd name="T20" fmla="*/ 34 w 140"/>
                  <a:gd name="T21" fmla="*/ 8 h 249"/>
                  <a:gd name="T22" fmla="*/ 28 w 140"/>
                  <a:gd name="T23" fmla="*/ 9 h 249"/>
                  <a:gd name="T24" fmla="*/ 24 w 140"/>
                  <a:gd name="T25" fmla="*/ 16 h 249"/>
                  <a:gd name="T26" fmla="*/ 29 w 140"/>
                  <a:gd name="T27" fmla="*/ 27 h 249"/>
                  <a:gd name="T28" fmla="*/ 31 w 140"/>
                  <a:gd name="T29" fmla="*/ 37 h 249"/>
                  <a:gd name="T30" fmla="*/ 28 w 140"/>
                  <a:gd name="T31" fmla="*/ 46 h 249"/>
                  <a:gd name="T32" fmla="*/ 25 w 140"/>
                  <a:gd name="T33" fmla="*/ 45 h 249"/>
                  <a:gd name="T34" fmla="*/ 25 w 140"/>
                  <a:gd name="T35" fmla="*/ 32 h 249"/>
                  <a:gd name="T36" fmla="*/ 19 w 140"/>
                  <a:gd name="T37" fmla="*/ 29 h 249"/>
                  <a:gd name="T38" fmla="*/ 13 w 140"/>
                  <a:gd name="T39" fmla="*/ 28 h 249"/>
                  <a:gd name="T40" fmla="*/ 4 w 140"/>
                  <a:gd name="T41" fmla="*/ 32 h 249"/>
                  <a:gd name="T42" fmla="*/ 2 w 140"/>
                  <a:gd name="T43" fmla="*/ 38 h 249"/>
                  <a:gd name="T44" fmla="*/ 4 w 140"/>
                  <a:gd name="T45" fmla="*/ 42 h 249"/>
                  <a:gd name="T46" fmla="*/ 14 w 140"/>
                  <a:gd name="T47" fmla="*/ 47 h 249"/>
                  <a:gd name="T48" fmla="*/ 13 w 140"/>
                  <a:gd name="T49" fmla="*/ 62 h 249"/>
                  <a:gd name="T50" fmla="*/ 12 w 140"/>
                  <a:gd name="T51" fmla="*/ 75 h 249"/>
                  <a:gd name="T52" fmla="*/ 8 w 140"/>
                  <a:gd name="T53" fmla="*/ 85 h 249"/>
                  <a:gd name="T54" fmla="*/ 5 w 140"/>
                  <a:gd name="T55" fmla="*/ 95 h 249"/>
                  <a:gd name="T56" fmla="*/ 7 w 140"/>
                  <a:gd name="T57" fmla="*/ 108 h 249"/>
                  <a:gd name="T58" fmla="*/ 7 w 140"/>
                  <a:gd name="T59" fmla="*/ 122 h 249"/>
                  <a:gd name="T60" fmla="*/ 11 w 140"/>
                  <a:gd name="T61" fmla="*/ 116 h 249"/>
                  <a:gd name="T62" fmla="*/ 17 w 140"/>
                  <a:gd name="T63" fmla="*/ 109 h 249"/>
                  <a:gd name="T64" fmla="*/ 25 w 140"/>
                  <a:gd name="T65" fmla="*/ 102 h 249"/>
                  <a:gd name="T66" fmla="*/ 27 w 140"/>
                  <a:gd name="T67" fmla="*/ 94 h 249"/>
                  <a:gd name="T68" fmla="*/ 26 w 140"/>
                  <a:gd name="T69" fmla="*/ 88 h 249"/>
                  <a:gd name="T70" fmla="*/ 24 w 140"/>
                  <a:gd name="T71" fmla="*/ 76 h 2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0"/>
                  <a:gd name="T109" fmla="*/ 0 h 249"/>
                  <a:gd name="T110" fmla="*/ 140 w 140"/>
                  <a:gd name="T111" fmla="*/ 249 h 2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0" h="249">
                    <a:moveTo>
                      <a:pt x="57" y="155"/>
                    </a:moveTo>
                    <a:lnTo>
                      <a:pt x="56" y="146"/>
                    </a:lnTo>
                    <a:lnTo>
                      <a:pt x="56" y="141"/>
                    </a:lnTo>
                    <a:lnTo>
                      <a:pt x="62" y="141"/>
                    </a:lnTo>
                    <a:lnTo>
                      <a:pt x="76" y="128"/>
                    </a:lnTo>
                    <a:lnTo>
                      <a:pt x="86" y="114"/>
                    </a:lnTo>
                    <a:lnTo>
                      <a:pt x="98" y="107"/>
                    </a:lnTo>
                    <a:lnTo>
                      <a:pt x="109" y="101"/>
                    </a:lnTo>
                    <a:lnTo>
                      <a:pt x="126" y="90"/>
                    </a:lnTo>
                    <a:lnTo>
                      <a:pt x="138" y="72"/>
                    </a:lnTo>
                    <a:lnTo>
                      <a:pt x="140" y="60"/>
                    </a:lnTo>
                    <a:lnTo>
                      <a:pt x="139" y="60"/>
                    </a:lnTo>
                    <a:lnTo>
                      <a:pt x="136" y="39"/>
                    </a:lnTo>
                    <a:lnTo>
                      <a:pt x="139" y="32"/>
                    </a:lnTo>
                    <a:lnTo>
                      <a:pt x="139" y="11"/>
                    </a:lnTo>
                    <a:lnTo>
                      <a:pt x="139" y="0"/>
                    </a:lnTo>
                    <a:lnTo>
                      <a:pt x="138" y="0"/>
                    </a:lnTo>
                    <a:lnTo>
                      <a:pt x="124" y="8"/>
                    </a:lnTo>
                    <a:lnTo>
                      <a:pt x="110" y="15"/>
                    </a:lnTo>
                    <a:lnTo>
                      <a:pt x="103" y="15"/>
                    </a:lnTo>
                    <a:lnTo>
                      <a:pt x="93" y="18"/>
                    </a:lnTo>
                    <a:lnTo>
                      <a:pt x="78" y="16"/>
                    </a:lnTo>
                    <a:lnTo>
                      <a:pt x="70" y="17"/>
                    </a:lnTo>
                    <a:lnTo>
                      <a:pt x="64" y="17"/>
                    </a:lnTo>
                    <a:lnTo>
                      <a:pt x="60" y="20"/>
                    </a:lnTo>
                    <a:lnTo>
                      <a:pt x="57" y="32"/>
                    </a:lnTo>
                    <a:lnTo>
                      <a:pt x="60" y="46"/>
                    </a:lnTo>
                    <a:lnTo>
                      <a:pt x="68" y="54"/>
                    </a:lnTo>
                    <a:lnTo>
                      <a:pt x="75" y="64"/>
                    </a:lnTo>
                    <a:lnTo>
                      <a:pt x="73" y="75"/>
                    </a:lnTo>
                    <a:lnTo>
                      <a:pt x="72" y="86"/>
                    </a:lnTo>
                    <a:lnTo>
                      <a:pt x="64" y="93"/>
                    </a:lnTo>
                    <a:lnTo>
                      <a:pt x="66" y="101"/>
                    </a:lnTo>
                    <a:lnTo>
                      <a:pt x="60" y="92"/>
                    </a:lnTo>
                    <a:lnTo>
                      <a:pt x="54" y="82"/>
                    </a:lnTo>
                    <a:lnTo>
                      <a:pt x="58" y="66"/>
                    </a:lnTo>
                    <a:lnTo>
                      <a:pt x="52" y="60"/>
                    </a:lnTo>
                    <a:lnTo>
                      <a:pt x="44" y="60"/>
                    </a:lnTo>
                    <a:lnTo>
                      <a:pt x="40" y="54"/>
                    </a:lnTo>
                    <a:lnTo>
                      <a:pt x="31" y="58"/>
                    </a:lnTo>
                    <a:lnTo>
                      <a:pt x="20" y="63"/>
                    </a:lnTo>
                    <a:lnTo>
                      <a:pt x="10" y="66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9" y="84"/>
                    </a:lnTo>
                    <a:lnTo>
                      <a:pt x="21" y="89"/>
                    </a:lnTo>
                    <a:lnTo>
                      <a:pt x="34" y="95"/>
                    </a:lnTo>
                    <a:lnTo>
                      <a:pt x="34" y="113"/>
                    </a:lnTo>
                    <a:lnTo>
                      <a:pt x="32" y="126"/>
                    </a:lnTo>
                    <a:lnTo>
                      <a:pt x="33" y="140"/>
                    </a:lnTo>
                    <a:lnTo>
                      <a:pt x="28" y="153"/>
                    </a:lnTo>
                    <a:lnTo>
                      <a:pt x="26" y="165"/>
                    </a:lnTo>
                    <a:lnTo>
                      <a:pt x="18" y="173"/>
                    </a:lnTo>
                    <a:lnTo>
                      <a:pt x="9" y="182"/>
                    </a:lnTo>
                    <a:lnTo>
                      <a:pt x="12" y="192"/>
                    </a:lnTo>
                    <a:lnTo>
                      <a:pt x="14" y="203"/>
                    </a:lnTo>
                    <a:lnTo>
                      <a:pt x="15" y="219"/>
                    </a:lnTo>
                    <a:lnTo>
                      <a:pt x="15" y="234"/>
                    </a:lnTo>
                    <a:lnTo>
                      <a:pt x="16" y="248"/>
                    </a:lnTo>
                    <a:lnTo>
                      <a:pt x="26" y="249"/>
                    </a:lnTo>
                    <a:lnTo>
                      <a:pt x="26" y="238"/>
                    </a:lnTo>
                    <a:lnTo>
                      <a:pt x="24" y="234"/>
                    </a:lnTo>
                    <a:lnTo>
                      <a:pt x="39" y="222"/>
                    </a:lnTo>
                    <a:lnTo>
                      <a:pt x="50" y="215"/>
                    </a:lnTo>
                    <a:lnTo>
                      <a:pt x="61" y="209"/>
                    </a:lnTo>
                    <a:lnTo>
                      <a:pt x="61" y="203"/>
                    </a:lnTo>
                    <a:lnTo>
                      <a:pt x="63" y="190"/>
                    </a:lnTo>
                    <a:lnTo>
                      <a:pt x="64" y="177"/>
                    </a:lnTo>
                    <a:lnTo>
                      <a:pt x="62" y="180"/>
                    </a:lnTo>
                    <a:lnTo>
                      <a:pt x="60" y="168"/>
                    </a:lnTo>
                    <a:lnTo>
                      <a:pt x="57" y="15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0" name="Freeform 212"/>
              <p:cNvSpPr>
                <a:spLocks/>
              </p:cNvSpPr>
              <p:nvPr/>
            </p:nvSpPr>
            <p:spPr bwMode="ltGray">
              <a:xfrm>
                <a:off x="1876" y="2787"/>
                <a:ext cx="181" cy="166"/>
              </a:xfrm>
              <a:custGeom>
                <a:avLst/>
                <a:gdLst>
                  <a:gd name="T0" fmla="*/ 21 w 214"/>
                  <a:gd name="T1" fmla="*/ 27 h 190"/>
                  <a:gd name="T2" fmla="*/ 19 w 214"/>
                  <a:gd name="T3" fmla="*/ 42 h 190"/>
                  <a:gd name="T4" fmla="*/ 14 w 214"/>
                  <a:gd name="T5" fmla="*/ 52 h 190"/>
                  <a:gd name="T6" fmla="*/ 3 w 214"/>
                  <a:gd name="T7" fmla="*/ 45 h 190"/>
                  <a:gd name="T8" fmla="*/ 3 w 214"/>
                  <a:gd name="T9" fmla="*/ 56 h 190"/>
                  <a:gd name="T10" fmla="*/ 7 w 214"/>
                  <a:gd name="T11" fmla="*/ 71 h 190"/>
                  <a:gd name="T12" fmla="*/ 7 w 214"/>
                  <a:gd name="T13" fmla="*/ 81 h 190"/>
                  <a:gd name="T14" fmla="*/ 10 w 214"/>
                  <a:gd name="T15" fmla="*/ 93 h 190"/>
                  <a:gd name="T16" fmla="*/ 14 w 214"/>
                  <a:gd name="T17" fmla="*/ 94 h 190"/>
                  <a:gd name="T18" fmla="*/ 24 w 214"/>
                  <a:gd name="T19" fmla="*/ 94 h 190"/>
                  <a:gd name="T20" fmla="*/ 35 w 214"/>
                  <a:gd name="T21" fmla="*/ 92 h 190"/>
                  <a:gd name="T22" fmla="*/ 49 w 214"/>
                  <a:gd name="T23" fmla="*/ 91 h 190"/>
                  <a:gd name="T24" fmla="*/ 58 w 214"/>
                  <a:gd name="T25" fmla="*/ 86 h 190"/>
                  <a:gd name="T26" fmla="*/ 68 w 214"/>
                  <a:gd name="T27" fmla="*/ 76 h 190"/>
                  <a:gd name="T28" fmla="*/ 74 w 214"/>
                  <a:gd name="T29" fmla="*/ 66 h 190"/>
                  <a:gd name="T30" fmla="*/ 83 w 214"/>
                  <a:gd name="T31" fmla="*/ 58 h 190"/>
                  <a:gd name="T32" fmla="*/ 91 w 214"/>
                  <a:gd name="T33" fmla="*/ 44 h 190"/>
                  <a:gd name="T34" fmla="*/ 88 w 214"/>
                  <a:gd name="T35" fmla="*/ 35 h 190"/>
                  <a:gd name="T36" fmla="*/ 81 w 214"/>
                  <a:gd name="T37" fmla="*/ 37 h 190"/>
                  <a:gd name="T38" fmla="*/ 85 w 214"/>
                  <a:gd name="T39" fmla="*/ 27 h 190"/>
                  <a:gd name="T40" fmla="*/ 88 w 214"/>
                  <a:gd name="T41" fmla="*/ 21 h 190"/>
                  <a:gd name="T42" fmla="*/ 86 w 214"/>
                  <a:gd name="T43" fmla="*/ 7 h 190"/>
                  <a:gd name="T44" fmla="*/ 80 w 214"/>
                  <a:gd name="T45" fmla="*/ 1 h 190"/>
                  <a:gd name="T46" fmla="*/ 74 w 214"/>
                  <a:gd name="T47" fmla="*/ 0 h 190"/>
                  <a:gd name="T48" fmla="*/ 61 w 214"/>
                  <a:gd name="T49" fmla="*/ 11 h 190"/>
                  <a:gd name="T50" fmla="*/ 54 w 214"/>
                  <a:gd name="T51" fmla="*/ 21 h 190"/>
                  <a:gd name="T52" fmla="*/ 42 w 214"/>
                  <a:gd name="T53" fmla="*/ 25 h 190"/>
                  <a:gd name="T54" fmla="*/ 35 w 214"/>
                  <a:gd name="T55" fmla="*/ 30 h 190"/>
                  <a:gd name="T56" fmla="*/ 25 w 214"/>
                  <a:gd name="T57" fmla="*/ 35 h 190"/>
                  <a:gd name="T58" fmla="*/ 25 w 214"/>
                  <a:gd name="T59" fmla="*/ 27 h 190"/>
                  <a:gd name="T60" fmla="*/ 65 w 214"/>
                  <a:gd name="T61" fmla="*/ 52 h 190"/>
                  <a:gd name="T62" fmla="*/ 63 w 214"/>
                  <a:gd name="T63" fmla="*/ 65 h 190"/>
                  <a:gd name="T64" fmla="*/ 70 w 214"/>
                  <a:gd name="T65" fmla="*/ 58 h 190"/>
                  <a:gd name="T66" fmla="*/ 67 w 214"/>
                  <a:gd name="T67" fmla="*/ 50 h 190"/>
                  <a:gd name="T68" fmla="*/ 21 w 214"/>
                  <a:gd name="T69" fmla="*/ 19 h 1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4"/>
                  <a:gd name="T106" fmla="*/ 0 h 190"/>
                  <a:gd name="T107" fmla="*/ 214 w 214"/>
                  <a:gd name="T108" fmla="*/ 190 h 1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4" h="190">
                    <a:moveTo>
                      <a:pt x="48" y="38"/>
                    </a:moveTo>
                    <a:lnTo>
                      <a:pt x="47" y="53"/>
                    </a:lnTo>
                    <a:lnTo>
                      <a:pt x="46" y="67"/>
                    </a:lnTo>
                    <a:lnTo>
                      <a:pt x="45" y="82"/>
                    </a:lnTo>
                    <a:lnTo>
                      <a:pt x="44" y="95"/>
                    </a:lnTo>
                    <a:lnTo>
                      <a:pt x="32" y="101"/>
                    </a:lnTo>
                    <a:lnTo>
                      <a:pt x="12" y="98"/>
                    </a:lnTo>
                    <a:lnTo>
                      <a:pt x="8" y="89"/>
                    </a:lnTo>
                    <a:lnTo>
                      <a:pt x="0" y="96"/>
                    </a:lnTo>
                    <a:lnTo>
                      <a:pt x="6" y="110"/>
                    </a:lnTo>
                    <a:lnTo>
                      <a:pt x="11" y="125"/>
                    </a:lnTo>
                    <a:lnTo>
                      <a:pt x="16" y="138"/>
                    </a:lnTo>
                    <a:lnTo>
                      <a:pt x="22" y="152"/>
                    </a:lnTo>
                    <a:lnTo>
                      <a:pt x="17" y="160"/>
                    </a:lnTo>
                    <a:lnTo>
                      <a:pt x="18" y="167"/>
                    </a:lnTo>
                    <a:lnTo>
                      <a:pt x="22" y="182"/>
                    </a:lnTo>
                    <a:lnTo>
                      <a:pt x="26" y="181"/>
                    </a:lnTo>
                    <a:lnTo>
                      <a:pt x="33" y="186"/>
                    </a:lnTo>
                    <a:lnTo>
                      <a:pt x="41" y="190"/>
                    </a:lnTo>
                    <a:lnTo>
                      <a:pt x="54" y="186"/>
                    </a:lnTo>
                    <a:lnTo>
                      <a:pt x="68" y="181"/>
                    </a:lnTo>
                    <a:lnTo>
                      <a:pt x="81" y="180"/>
                    </a:lnTo>
                    <a:lnTo>
                      <a:pt x="95" y="180"/>
                    </a:lnTo>
                    <a:lnTo>
                      <a:pt x="112" y="178"/>
                    </a:lnTo>
                    <a:lnTo>
                      <a:pt x="120" y="175"/>
                    </a:lnTo>
                    <a:lnTo>
                      <a:pt x="135" y="167"/>
                    </a:lnTo>
                    <a:lnTo>
                      <a:pt x="149" y="158"/>
                    </a:lnTo>
                    <a:lnTo>
                      <a:pt x="156" y="150"/>
                    </a:lnTo>
                    <a:lnTo>
                      <a:pt x="165" y="140"/>
                    </a:lnTo>
                    <a:lnTo>
                      <a:pt x="173" y="132"/>
                    </a:lnTo>
                    <a:lnTo>
                      <a:pt x="182" y="124"/>
                    </a:lnTo>
                    <a:lnTo>
                      <a:pt x="192" y="112"/>
                    </a:lnTo>
                    <a:lnTo>
                      <a:pt x="202" y="100"/>
                    </a:lnTo>
                    <a:lnTo>
                      <a:pt x="208" y="85"/>
                    </a:lnTo>
                    <a:lnTo>
                      <a:pt x="214" y="71"/>
                    </a:lnTo>
                    <a:lnTo>
                      <a:pt x="204" y="70"/>
                    </a:lnTo>
                    <a:lnTo>
                      <a:pt x="202" y="77"/>
                    </a:lnTo>
                    <a:lnTo>
                      <a:pt x="189" y="72"/>
                    </a:lnTo>
                    <a:lnTo>
                      <a:pt x="190" y="61"/>
                    </a:lnTo>
                    <a:lnTo>
                      <a:pt x="196" y="54"/>
                    </a:lnTo>
                    <a:lnTo>
                      <a:pt x="203" y="56"/>
                    </a:lnTo>
                    <a:lnTo>
                      <a:pt x="203" y="41"/>
                    </a:lnTo>
                    <a:lnTo>
                      <a:pt x="202" y="25"/>
                    </a:lnTo>
                    <a:lnTo>
                      <a:pt x="200" y="14"/>
                    </a:lnTo>
                    <a:lnTo>
                      <a:pt x="197" y="4"/>
                    </a:lnTo>
                    <a:lnTo>
                      <a:pt x="185" y="1"/>
                    </a:lnTo>
                    <a:lnTo>
                      <a:pt x="172" y="0"/>
                    </a:lnTo>
                    <a:lnTo>
                      <a:pt x="171" y="0"/>
                    </a:lnTo>
                    <a:lnTo>
                      <a:pt x="153" y="11"/>
                    </a:lnTo>
                    <a:lnTo>
                      <a:pt x="140" y="23"/>
                    </a:lnTo>
                    <a:lnTo>
                      <a:pt x="132" y="36"/>
                    </a:lnTo>
                    <a:lnTo>
                      <a:pt x="125" y="41"/>
                    </a:lnTo>
                    <a:lnTo>
                      <a:pt x="117" y="54"/>
                    </a:lnTo>
                    <a:lnTo>
                      <a:pt x="98" y="50"/>
                    </a:lnTo>
                    <a:lnTo>
                      <a:pt x="87" y="47"/>
                    </a:lnTo>
                    <a:lnTo>
                      <a:pt x="81" y="58"/>
                    </a:lnTo>
                    <a:lnTo>
                      <a:pt x="74" y="67"/>
                    </a:lnTo>
                    <a:lnTo>
                      <a:pt x="59" y="70"/>
                    </a:lnTo>
                    <a:lnTo>
                      <a:pt x="54" y="67"/>
                    </a:lnTo>
                    <a:lnTo>
                      <a:pt x="57" y="53"/>
                    </a:lnTo>
                    <a:lnTo>
                      <a:pt x="48" y="38"/>
                    </a:lnTo>
                    <a:lnTo>
                      <a:pt x="149" y="101"/>
                    </a:lnTo>
                    <a:lnTo>
                      <a:pt x="136" y="114"/>
                    </a:lnTo>
                    <a:lnTo>
                      <a:pt x="146" y="127"/>
                    </a:lnTo>
                    <a:lnTo>
                      <a:pt x="150" y="124"/>
                    </a:lnTo>
                    <a:lnTo>
                      <a:pt x="162" y="114"/>
                    </a:lnTo>
                    <a:lnTo>
                      <a:pt x="166" y="104"/>
                    </a:lnTo>
                    <a:lnTo>
                      <a:pt x="154" y="97"/>
                    </a:lnTo>
                    <a:lnTo>
                      <a:pt x="149" y="101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1" name="Freeform 213"/>
              <p:cNvSpPr>
                <a:spLocks/>
              </p:cNvSpPr>
              <p:nvPr/>
            </p:nvSpPr>
            <p:spPr bwMode="ltGray">
              <a:xfrm>
                <a:off x="1876" y="2787"/>
                <a:ext cx="181" cy="166"/>
              </a:xfrm>
              <a:custGeom>
                <a:avLst/>
                <a:gdLst>
                  <a:gd name="T0" fmla="*/ 21 w 214"/>
                  <a:gd name="T1" fmla="*/ 19 h 190"/>
                  <a:gd name="T2" fmla="*/ 21 w 214"/>
                  <a:gd name="T3" fmla="*/ 27 h 190"/>
                  <a:gd name="T4" fmla="*/ 20 w 214"/>
                  <a:gd name="T5" fmla="*/ 34 h 190"/>
                  <a:gd name="T6" fmla="*/ 19 w 214"/>
                  <a:gd name="T7" fmla="*/ 42 h 190"/>
                  <a:gd name="T8" fmla="*/ 19 w 214"/>
                  <a:gd name="T9" fmla="*/ 49 h 190"/>
                  <a:gd name="T10" fmla="*/ 14 w 214"/>
                  <a:gd name="T11" fmla="*/ 52 h 190"/>
                  <a:gd name="T12" fmla="*/ 5 w 214"/>
                  <a:gd name="T13" fmla="*/ 51 h 190"/>
                  <a:gd name="T14" fmla="*/ 3 w 214"/>
                  <a:gd name="T15" fmla="*/ 45 h 190"/>
                  <a:gd name="T16" fmla="*/ 0 w 214"/>
                  <a:gd name="T17" fmla="*/ 49 h 190"/>
                  <a:gd name="T18" fmla="*/ 3 w 214"/>
                  <a:gd name="T19" fmla="*/ 56 h 190"/>
                  <a:gd name="T20" fmla="*/ 5 w 214"/>
                  <a:gd name="T21" fmla="*/ 64 h 190"/>
                  <a:gd name="T22" fmla="*/ 7 w 214"/>
                  <a:gd name="T23" fmla="*/ 71 h 190"/>
                  <a:gd name="T24" fmla="*/ 10 w 214"/>
                  <a:gd name="T25" fmla="*/ 77 h 190"/>
                  <a:gd name="T26" fmla="*/ 7 w 214"/>
                  <a:gd name="T27" fmla="*/ 81 h 190"/>
                  <a:gd name="T28" fmla="*/ 8 w 214"/>
                  <a:gd name="T29" fmla="*/ 86 h 190"/>
                  <a:gd name="T30" fmla="*/ 10 w 214"/>
                  <a:gd name="T31" fmla="*/ 93 h 190"/>
                  <a:gd name="T32" fmla="*/ 12 w 214"/>
                  <a:gd name="T33" fmla="*/ 93 h 190"/>
                  <a:gd name="T34" fmla="*/ 14 w 214"/>
                  <a:gd name="T35" fmla="*/ 94 h 190"/>
                  <a:gd name="T36" fmla="*/ 18 w 214"/>
                  <a:gd name="T37" fmla="*/ 97 h 190"/>
                  <a:gd name="T38" fmla="*/ 24 w 214"/>
                  <a:gd name="T39" fmla="*/ 94 h 190"/>
                  <a:gd name="T40" fmla="*/ 30 w 214"/>
                  <a:gd name="T41" fmla="*/ 93 h 190"/>
                  <a:gd name="T42" fmla="*/ 35 w 214"/>
                  <a:gd name="T43" fmla="*/ 92 h 190"/>
                  <a:gd name="T44" fmla="*/ 41 w 214"/>
                  <a:gd name="T45" fmla="*/ 92 h 190"/>
                  <a:gd name="T46" fmla="*/ 49 w 214"/>
                  <a:gd name="T47" fmla="*/ 91 h 190"/>
                  <a:gd name="T48" fmla="*/ 52 w 214"/>
                  <a:gd name="T49" fmla="*/ 89 h 190"/>
                  <a:gd name="T50" fmla="*/ 58 w 214"/>
                  <a:gd name="T51" fmla="*/ 86 h 190"/>
                  <a:gd name="T52" fmla="*/ 65 w 214"/>
                  <a:gd name="T53" fmla="*/ 81 h 190"/>
                  <a:gd name="T54" fmla="*/ 68 w 214"/>
                  <a:gd name="T55" fmla="*/ 76 h 190"/>
                  <a:gd name="T56" fmla="*/ 72 w 214"/>
                  <a:gd name="T57" fmla="*/ 71 h 190"/>
                  <a:gd name="T58" fmla="*/ 74 w 214"/>
                  <a:gd name="T59" fmla="*/ 66 h 190"/>
                  <a:gd name="T60" fmla="*/ 79 w 214"/>
                  <a:gd name="T61" fmla="*/ 63 h 190"/>
                  <a:gd name="T62" fmla="*/ 83 w 214"/>
                  <a:gd name="T63" fmla="*/ 58 h 190"/>
                  <a:gd name="T64" fmla="*/ 88 w 214"/>
                  <a:gd name="T65" fmla="*/ 51 h 190"/>
                  <a:gd name="T66" fmla="*/ 91 w 214"/>
                  <a:gd name="T67" fmla="*/ 44 h 190"/>
                  <a:gd name="T68" fmla="*/ 92 w 214"/>
                  <a:gd name="T69" fmla="*/ 36 h 190"/>
                  <a:gd name="T70" fmla="*/ 88 w 214"/>
                  <a:gd name="T71" fmla="*/ 35 h 190"/>
                  <a:gd name="T72" fmla="*/ 88 w 214"/>
                  <a:gd name="T73" fmla="*/ 39 h 190"/>
                  <a:gd name="T74" fmla="*/ 81 w 214"/>
                  <a:gd name="T75" fmla="*/ 37 h 190"/>
                  <a:gd name="T76" fmla="*/ 82 w 214"/>
                  <a:gd name="T77" fmla="*/ 31 h 190"/>
                  <a:gd name="T78" fmla="*/ 85 w 214"/>
                  <a:gd name="T79" fmla="*/ 27 h 190"/>
                  <a:gd name="T80" fmla="*/ 88 w 214"/>
                  <a:gd name="T81" fmla="*/ 29 h 190"/>
                  <a:gd name="T82" fmla="*/ 88 w 214"/>
                  <a:gd name="T83" fmla="*/ 21 h 190"/>
                  <a:gd name="T84" fmla="*/ 88 w 214"/>
                  <a:gd name="T85" fmla="*/ 13 h 190"/>
                  <a:gd name="T86" fmla="*/ 86 w 214"/>
                  <a:gd name="T87" fmla="*/ 7 h 190"/>
                  <a:gd name="T88" fmla="*/ 85 w 214"/>
                  <a:gd name="T89" fmla="*/ 3 h 190"/>
                  <a:gd name="T90" fmla="*/ 80 w 214"/>
                  <a:gd name="T91" fmla="*/ 1 h 190"/>
                  <a:gd name="T92" fmla="*/ 74 w 214"/>
                  <a:gd name="T93" fmla="*/ 0 h 190"/>
                  <a:gd name="T94" fmla="*/ 74 w 214"/>
                  <a:gd name="T95" fmla="*/ 0 h 190"/>
                  <a:gd name="T96" fmla="*/ 66 w 214"/>
                  <a:gd name="T97" fmla="*/ 6 h 190"/>
                  <a:gd name="T98" fmla="*/ 61 w 214"/>
                  <a:gd name="T99" fmla="*/ 11 h 190"/>
                  <a:gd name="T100" fmla="*/ 58 w 214"/>
                  <a:gd name="T101" fmla="*/ 18 h 190"/>
                  <a:gd name="T102" fmla="*/ 54 w 214"/>
                  <a:gd name="T103" fmla="*/ 21 h 190"/>
                  <a:gd name="T104" fmla="*/ 51 w 214"/>
                  <a:gd name="T105" fmla="*/ 27 h 190"/>
                  <a:gd name="T106" fmla="*/ 42 w 214"/>
                  <a:gd name="T107" fmla="*/ 25 h 190"/>
                  <a:gd name="T108" fmla="*/ 38 w 214"/>
                  <a:gd name="T109" fmla="*/ 24 h 190"/>
                  <a:gd name="T110" fmla="*/ 35 w 214"/>
                  <a:gd name="T111" fmla="*/ 30 h 190"/>
                  <a:gd name="T112" fmla="*/ 32 w 214"/>
                  <a:gd name="T113" fmla="*/ 34 h 190"/>
                  <a:gd name="T114" fmla="*/ 25 w 214"/>
                  <a:gd name="T115" fmla="*/ 35 h 190"/>
                  <a:gd name="T116" fmla="*/ 24 w 214"/>
                  <a:gd name="T117" fmla="*/ 34 h 190"/>
                  <a:gd name="T118" fmla="*/ 25 w 214"/>
                  <a:gd name="T119" fmla="*/ 27 h 190"/>
                  <a:gd name="T120" fmla="*/ 21 w 214"/>
                  <a:gd name="T121" fmla="*/ 19 h 1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4"/>
                  <a:gd name="T184" fmla="*/ 0 h 190"/>
                  <a:gd name="T185" fmla="*/ 214 w 214"/>
                  <a:gd name="T186" fmla="*/ 190 h 19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4" h="190">
                    <a:moveTo>
                      <a:pt x="48" y="38"/>
                    </a:moveTo>
                    <a:lnTo>
                      <a:pt x="47" y="53"/>
                    </a:lnTo>
                    <a:lnTo>
                      <a:pt x="46" y="67"/>
                    </a:lnTo>
                    <a:lnTo>
                      <a:pt x="45" y="82"/>
                    </a:lnTo>
                    <a:lnTo>
                      <a:pt x="44" y="95"/>
                    </a:lnTo>
                    <a:lnTo>
                      <a:pt x="32" y="101"/>
                    </a:lnTo>
                    <a:lnTo>
                      <a:pt x="12" y="98"/>
                    </a:lnTo>
                    <a:lnTo>
                      <a:pt x="8" y="89"/>
                    </a:lnTo>
                    <a:lnTo>
                      <a:pt x="0" y="96"/>
                    </a:lnTo>
                    <a:lnTo>
                      <a:pt x="6" y="110"/>
                    </a:lnTo>
                    <a:lnTo>
                      <a:pt x="11" y="125"/>
                    </a:lnTo>
                    <a:lnTo>
                      <a:pt x="16" y="138"/>
                    </a:lnTo>
                    <a:lnTo>
                      <a:pt x="22" y="152"/>
                    </a:lnTo>
                    <a:lnTo>
                      <a:pt x="17" y="160"/>
                    </a:lnTo>
                    <a:lnTo>
                      <a:pt x="18" y="167"/>
                    </a:lnTo>
                    <a:lnTo>
                      <a:pt x="22" y="182"/>
                    </a:lnTo>
                    <a:lnTo>
                      <a:pt x="26" y="181"/>
                    </a:lnTo>
                    <a:lnTo>
                      <a:pt x="33" y="186"/>
                    </a:lnTo>
                    <a:lnTo>
                      <a:pt x="41" y="190"/>
                    </a:lnTo>
                    <a:lnTo>
                      <a:pt x="54" y="186"/>
                    </a:lnTo>
                    <a:lnTo>
                      <a:pt x="68" y="181"/>
                    </a:lnTo>
                    <a:lnTo>
                      <a:pt x="81" y="180"/>
                    </a:lnTo>
                    <a:lnTo>
                      <a:pt x="95" y="180"/>
                    </a:lnTo>
                    <a:lnTo>
                      <a:pt x="112" y="178"/>
                    </a:lnTo>
                    <a:lnTo>
                      <a:pt x="120" y="175"/>
                    </a:lnTo>
                    <a:lnTo>
                      <a:pt x="135" y="167"/>
                    </a:lnTo>
                    <a:lnTo>
                      <a:pt x="149" y="158"/>
                    </a:lnTo>
                    <a:lnTo>
                      <a:pt x="156" y="150"/>
                    </a:lnTo>
                    <a:lnTo>
                      <a:pt x="165" y="140"/>
                    </a:lnTo>
                    <a:lnTo>
                      <a:pt x="173" y="132"/>
                    </a:lnTo>
                    <a:lnTo>
                      <a:pt x="182" y="124"/>
                    </a:lnTo>
                    <a:lnTo>
                      <a:pt x="192" y="112"/>
                    </a:lnTo>
                    <a:lnTo>
                      <a:pt x="202" y="100"/>
                    </a:lnTo>
                    <a:lnTo>
                      <a:pt x="208" y="85"/>
                    </a:lnTo>
                    <a:lnTo>
                      <a:pt x="214" y="71"/>
                    </a:lnTo>
                    <a:lnTo>
                      <a:pt x="204" y="70"/>
                    </a:lnTo>
                    <a:lnTo>
                      <a:pt x="202" y="77"/>
                    </a:lnTo>
                    <a:lnTo>
                      <a:pt x="189" y="72"/>
                    </a:lnTo>
                    <a:lnTo>
                      <a:pt x="190" y="61"/>
                    </a:lnTo>
                    <a:lnTo>
                      <a:pt x="196" y="54"/>
                    </a:lnTo>
                    <a:lnTo>
                      <a:pt x="203" y="56"/>
                    </a:lnTo>
                    <a:lnTo>
                      <a:pt x="203" y="41"/>
                    </a:lnTo>
                    <a:lnTo>
                      <a:pt x="202" y="25"/>
                    </a:lnTo>
                    <a:lnTo>
                      <a:pt x="200" y="14"/>
                    </a:lnTo>
                    <a:lnTo>
                      <a:pt x="197" y="4"/>
                    </a:lnTo>
                    <a:lnTo>
                      <a:pt x="185" y="1"/>
                    </a:lnTo>
                    <a:lnTo>
                      <a:pt x="172" y="0"/>
                    </a:lnTo>
                    <a:lnTo>
                      <a:pt x="171" y="0"/>
                    </a:lnTo>
                    <a:lnTo>
                      <a:pt x="153" y="11"/>
                    </a:lnTo>
                    <a:lnTo>
                      <a:pt x="140" y="23"/>
                    </a:lnTo>
                    <a:lnTo>
                      <a:pt x="132" y="36"/>
                    </a:lnTo>
                    <a:lnTo>
                      <a:pt x="125" y="41"/>
                    </a:lnTo>
                    <a:lnTo>
                      <a:pt x="117" y="54"/>
                    </a:lnTo>
                    <a:lnTo>
                      <a:pt x="98" y="50"/>
                    </a:lnTo>
                    <a:lnTo>
                      <a:pt x="87" y="47"/>
                    </a:lnTo>
                    <a:lnTo>
                      <a:pt x="81" y="58"/>
                    </a:lnTo>
                    <a:lnTo>
                      <a:pt x="74" y="67"/>
                    </a:lnTo>
                    <a:lnTo>
                      <a:pt x="59" y="70"/>
                    </a:lnTo>
                    <a:lnTo>
                      <a:pt x="54" y="67"/>
                    </a:lnTo>
                    <a:lnTo>
                      <a:pt x="57" y="53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2" name="Freeform 214"/>
              <p:cNvSpPr>
                <a:spLocks/>
              </p:cNvSpPr>
              <p:nvPr/>
            </p:nvSpPr>
            <p:spPr bwMode="ltGray">
              <a:xfrm>
                <a:off x="1990" y="2873"/>
                <a:ext cx="27" cy="25"/>
              </a:xfrm>
              <a:custGeom>
                <a:avLst/>
                <a:gdLst>
                  <a:gd name="T0" fmla="*/ 8 w 30"/>
                  <a:gd name="T1" fmla="*/ 3 h 30"/>
                  <a:gd name="T2" fmla="*/ 0 w 30"/>
                  <a:gd name="T3" fmla="*/ 7 h 30"/>
                  <a:gd name="T4" fmla="*/ 5 w 30"/>
                  <a:gd name="T5" fmla="*/ 13 h 30"/>
                  <a:gd name="T6" fmla="*/ 9 w 30"/>
                  <a:gd name="T7" fmla="*/ 11 h 30"/>
                  <a:gd name="T8" fmla="*/ 15 w 30"/>
                  <a:gd name="T9" fmla="*/ 7 h 30"/>
                  <a:gd name="T10" fmla="*/ 18 w 30"/>
                  <a:gd name="T11" fmla="*/ 3 h 30"/>
                  <a:gd name="T12" fmla="*/ 11 w 30"/>
                  <a:gd name="T13" fmla="*/ 0 h 30"/>
                  <a:gd name="T14" fmla="*/ 8 w 30"/>
                  <a:gd name="T15" fmla="*/ 3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30"/>
                  <a:gd name="T26" fmla="*/ 30 w 30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30">
                    <a:moveTo>
                      <a:pt x="13" y="4"/>
                    </a:moveTo>
                    <a:lnTo>
                      <a:pt x="0" y="17"/>
                    </a:lnTo>
                    <a:lnTo>
                      <a:pt x="10" y="30"/>
                    </a:lnTo>
                    <a:lnTo>
                      <a:pt x="14" y="27"/>
                    </a:lnTo>
                    <a:lnTo>
                      <a:pt x="26" y="17"/>
                    </a:lnTo>
                    <a:lnTo>
                      <a:pt x="30" y="7"/>
                    </a:lnTo>
                    <a:lnTo>
                      <a:pt x="18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3" name="Freeform 215"/>
              <p:cNvSpPr>
                <a:spLocks/>
              </p:cNvSpPr>
              <p:nvPr/>
            </p:nvSpPr>
            <p:spPr bwMode="ltGray">
              <a:xfrm>
                <a:off x="1855" y="2794"/>
                <a:ext cx="4" cy="5"/>
              </a:xfrm>
              <a:custGeom>
                <a:avLst/>
                <a:gdLst>
                  <a:gd name="T0" fmla="*/ 4 w 4"/>
                  <a:gd name="T1" fmla="*/ 1 h 7"/>
                  <a:gd name="T2" fmla="*/ 0 w 4"/>
                  <a:gd name="T3" fmla="*/ 1 h 7"/>
                  <a:gd name="T4" fmla="*/ 2 w 4"/>
                  <a:gd name="T5" fmla="*/ 0 h 7"/>
                  <a:gd name="T6" fmla="*/ 4 w 4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4" y="7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4" name="Freeform 216"/>
              <p:cNvSpPr>
                <a:spLocks/>
              </p:cNvSpPr>
              <p:nvPr/>
            </p:nvSpPr>
            <p:spPr bwMode="ltGray">
              <a:xfrm>
                <a:off x="2035" y="2834"/>
                <a:ext cx="13" cy="20"/>
              </a:xfrm>
              <a:custGeom>
                <a:avLst/>
                <a:gdLst>
                  <a:gd name="T0" fmla="*/ 3 w 15"/>
                  <a:gd name="T1" fmla="*/ 0 h 23"/>
                  <a:gd name="T2" fmla="*/ 1 w 15"/>
                  <a:gd name="T3" fmla="*/ 3 h 23"/>
                  <a:gd name="T4" fmla="*/ 0 w 15"/>
                  <a:gd name="T5" fmla="*/ 9 h 23"/>
                  <a:gd name="T6" fmla="*/ 7 w 15"/>
                  <a:gd name="T7" fmla="*/ 11 h 23"/>
                  <a:gd name="T8" fmla="*/ 8 w 15"/>
                  <a:gd name="T9" fmla="*/ 8 h 23"/>
                  <a:gd name="T10" fmla="*/ 7 w 15"/>
                  <a:gd name="T11" fmla="*/ 2 h 23"/>
                  <a:gd name="T12" fmla="*/ 3 w 15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3"/>
                  <a:gd name="T23" fmla="*/ 15 w 15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3">
                    <a:moveTo>
                      <a:pt x="7" y="0"/>
                    </a:moveTo>
                    <a:lnTo>
                      <a:pt x="1" y="7"/>
                    </a:lnTo>
                    <a:lnTo>
                      <a:pt x="0" y="18"/>
                    </a:lnTo>
                    <a:lnTo>
                      <a:pt x="13" y="23"/>
                    </a:lnTo>
                    <a:lnTo>
                      <a:pt x="15" y="16"/>
                    </a:lnTo>
                    <a:lnTo>
                      <a:pt x="1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5" name="Freeform 217"/>
              <p:cNvSpPr>
                <a:spLocks/>
              </p:cNvSpPr>
              <p:nvPr/>
            </p:nvSpPr>
            <p:spPr bwMode="ltGray">
              <a:xfrm>
                <a:off x="1827" y="2571"/>
                <a:ext cx="140" cy="160"/>
              </a:xfrm>
              <a:custGeom>
                <a:avLst/>
                <a:gdLst>
                  <a:gd name="T0" fmla="*/ 74 w 164"/>
                  <a:gd name="T1" fmla="*/ 56 h 182"/>
                  <a:gd name="T2" fmla="*/ 67 w 164"/>
                  <a:gd name="T3" fmla="*/ 57 h 182"/>
                  <a:gd name="T4" fmla="*/ 62 w 164"/>
                  <a:gd name="T5" fmla="*/ 57 h 182"/>
                  <a:gd name="T6" fmla="*/ 62 w 164"/>
                  <a:gd name="T7" fmla="*/ 62 h 182"/>
                  <a:gd name="T8" fmla="*/ 62 w 164"/>
                  <a:gd name="T9" fmla="*/ 69 h 182"/>
                  <a:gd name="T10" fmla="*/ 62 w 164"/>
                  <a:gd name="T11" fmla="*/ 76 h 182"/>
                  <a:gd name="T12" fmla="*/ 61 w 164"/>
                  <a:gd name="T13" fmla="*/ 81 h 182"/>
                  <a:gd name="T14" fmla="*/ 66 w 164"/>
                  <a:gd name="T15" fmla="*/ 87 h 182"/>
                  <a:gd name="T16" fmla="*/ 70 w 164"/>
                  <a:gd name="T17" fmla="*/ 92 h 182"/>
                  <a:gd name="T18" fmla="*/ 61 w 164"/>
                  <a:gd name="T19" fmla="*/ 94 h 182"/>
                  <a:gd name="T20" fmla="*/ 52 w 164"/>
                  <a:gd name="T21" fmla="*/ 96 h 182"/>
                  <a:gd name="T22" fmla="*/ 46 w 164"/>
                  <a:gd name="T23" fmla="*/ 94 h 182"/>
                  <a:gd name="T24" fmla="*/ 41 w 164"/>
                  <a:gd name="T25" fmla="*/ 92 h 182"/>
                  <a:gd name="T26" fmla="*/ 39 w 164"/>
                  <a:gd name="T27" fmla="*/ 92 h 182"/>
                  <a:gd name="T28" fmla="*/ 32 w 164"/>
                  <a:gd name="T29" fmla="*/ 92 h 182"/>
                  <a:gd name="T30" fmla="*/ 26 w 164"/>
                  <a:gd name="T31" fmla="*/ 91 h 182"/>
                  <a:gd name="T32" fmla="*/ 19 w 164"/>
                  <a:gd name="T33" fmla="*/ 91 h 182"/>
                  <a:gd name="T34" fmla="*/ 12 w 164"/>
                  <a:gd name="T35" fmla="*/ 91 h 182"/>
                  <a:gd name="T36" fmla="*/ 8 w 164"/>
                  <a:gd name="T37" fmla="*/ 88 h 182"/>
                  <a:gd name="T38" fmla="*/ 0 w 164"/>
                  <a:gd name="T39" fmla="*/ 91 h 182"/>
                  <a:gd name="T40" fmla="*/ 1 w 164"/>
                  <a:gd name="T41" fmla="*/ 84 h 182"/>
                  <a:gd name="T42" fmla="*/ 2 w 164"/>
                  <a:gd name="T43" fmla="*/ 76 h 182"/>
                  <a:gd name="T44" fmla="*/ 3 w 164"/>
                  <a:gd name="T45" fmla="*/ 67 h 182"/>
                  <a:gd name="T46" fmla="*/ 7 w 164"/>
                  <a:gd name="T47" fmla="*/ 58 h 182"/>
                  <a:gd name="T48" fmla="*/ 9 w 164"/>
                  <a:gd name="T49" fmla="*/ 52 h 182"/>
                  <a:gd name="T50" fmla="*/ 13 w 164"/>
                  <a:gd name="T51" fmla="*/ 47 h 182"/>
                  <a:gd name="T52" fmla="*/ 12 w 164"/>
                  <a:gd name="T53" fmla="*/ 36 h 182"/>
                  <a:gd name="T54" fmla="*/ 11 w 164"/>
                  <a:gd name="T55" fmla="*/ 31 h 182"/>
                  <a:gd name="T56" fmla="*/ 9 w 164"/>
                  <a:gd name="T57" fmla="*/ 25 h 182"/>
                  <a:gd name="T58" fmla="*/ 11 w 164"/>
                  <a:gd name="T59" fmla="*/ 20 h 182"/>
                  <a:gd name="T60" fmla="*/ 8 w 164"/>
                  <a:gd name="T61" fmla="*/ 11 h 182"/>
                  <a:gd name="T62" fmla="*/ 4 w 164"/>
                  <a:gd name="T63" fmla="*/ 3 h 182"/>
                  <a:gd name="T64" fmla="*/ 9 w 164"/>
                  <a:gd name="T65" fmla="*/ 0 h 182"/>
                  <a:gd name="T66" fmla="*/ 15 w 164"/>
                  <a:gd name="T67" fmla="*/ 0 h 182"/>
                  <a:gd name="T68" fmla="*/ 20 w 164"/>
                  <a:gd name="T69" fmla="*/ 1 h 182"/>
                  <a:gd name="T70" fmla="*/ 25 w 164"/>
                  <a:gd name="T71" fmla="*/ 1 h 182"/>
                  <a:gd name="T72" fmla="*/ 31 w 164"/>
                  <a:gd name="T73" fmla="*/ 1 h 182"/>
                  <a:gd name="T74" fmla="*/ 32 w 164"/>
                  <a:gd name="T75" fmla="*/ 8 h 182"/>
                  <a:gd name="T76" fmla="*/ 35 w 164"/>
                  <a:gd name="T77" fmla="*/ 16 h 182"/>
                  <a:gd name="T78" fmla="*/ 38 w 164"/>
                  <a:gd name="T79" fmla="*/ 17 h 182"/>
                  <a:gd name="T80" fmla="*/ 47 w 164"/>
                  <a:gd name="T81" fmla="*/ 16 h 182"/>
                  <a:gd name="T82" fmla="*/ 48 w 164"/>
                  <a:gd name="T83" fmla="*/ 9 h 182"/>
                  <a:gd name="T84" fmla="*/ 54 w 164"/>
                  <a:gd name="T85" fmla="*/ 10 h 182"/>
                  <a:gd name="T86" fmla="*/ 54 w 164"/>
                  <a:gd name="T87" fmla="*/ 11 h 182"/>
                  <a:gd name="T88" fmla="*/ 62 w 164"/>
                  <a:gd name="T89" fmla="*/ 12 h 182"/>
                  <a:gd name="T90" fmla="*/ 62 w 164"/>
                  <a:gd name="T91" fmla="*/ 22 h 182"/>
                  <a:gd name="T92" fmla="*/ 62 w 164"/>
                  <a:gd name="T93" fmla="*/ 31 h 182"/>
                  <a:gd name="T94" fmla="*/ 63 w 164"/>
                  <a:gd name="T95" fmla="*/ 39 h 182"/>
                  <a:gd name="T96" fmla="*/ 63 w 164"/>
                  <a:gd name="T97" fmla="*/ 42 h 182"/>
                  <a:gd name="T98" fmla="*/ 70 w 164"/>
                  <a:gd name="T99" fmla="*/ 41 h 182"/>
                  <a:gd name="T100" fmla="*/ 74 w 164"/>
                  <a:gd name="T101" fmla="*/ 40 h 182"/>
                  <a:gd name="T102" fmla="*/ 74 w 164"/>
                  <a:gd name="T103" fmla="*/ 48 h 182"/>
                  <a:gd name="T104" fmla="*/ 74 w 164"/>
                  <a:gd name="T105" fmla="*/ 56 h 18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4"/>
                  <a:gd name="T160" fmla="*/ 0 h 182"/>
                  <a:gd name="T161" fmla="*/ 164 w 164"/>
                  <a:gd name="T162" fmla="*/ 182 h 18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4" h="182">
                    <a:moveTo>
                      <a:pt x="163" y="107"/>
                    </a:moveTo>
                    <a:lnTo>
                      <a:pt x="150" y="108"/>
                    </a:lnTo>
                    <a:lnTo>
                      <a:pt x="137" y="108"/>
                    </a:lnTo>
                    <a:lnTo>
                      <a:pt x="137" y="120"/>
                    </a:lnTo>
                    <a:lnTo>
                      <a:pt x="137" y="132"/>
                    </a:lnTo>
                    <a:lnTo>
                      <a:pt x="137" y="144"/>
                    </a:lnTo>
                    <a:lnTo>
                      <a:pt x="135" y="156"/>
                    </a:lnTo>
                    <a:lnTo>
                      <a:pt x="145" y="167"/>
                    </a:lnTo>
                    <a:lnTo>
                      <a:pt x="155" y="177"/>
                    </a:lnTo>
                    <a:lnTo>
                      <a:pt x="134" y="180"/>
                    </a:lnTo>
                    <a:lnTo>
                      <a:pt x="115" y="182"/>
                    </a:lnTo>
                    <a:lnTo>
                      <a:pt x="102" y="180"/>
                    </a:lnTo>
                    <a:lnTo>
                      <a:pt x="90" y="177"/>
                    </a:lnTo>
                    <a:lnTo>
                      <a:pt x="87" y="174"/>
                    </a:lnTo>
                    <a:lnTo>
                      <a:pt x="72" y="174"/>
                    </a:lnTo>
                    <a:lnTo>
                      <a:pt x="57" y="173"/>
                    </a:lnTo>
                    <a:lnTo>
                      <a:pt x="42" y="173"/>
                    </a:lnTo>
                    <a:lnTo>
                      <a:pt x="26" y="173"/>
                    </a:lnTo>
                    <a:lnTo>
                      <a:pt x="17" y="168"/>
                    </a:lnTo>
                    <a:lnTo>
                      <a:pt x="0" y="173"/>
                    </a:lnTo>
                    <a:lnTo>
                      <a:pt x="1" y="159"/>
                    </a:lnTo>
                    <a:lnTo>
                      <a:pt x="2" y="147"/>
                    </a:lnTo>
                    <a:lnTo>
                      <a:pt x="8" y="129"/>
                    </a:lnTo>
                    <a:lnTo>
                      <a:pt x="14" y="110"/>
                    </a:lnTo>
                    <a:lnTo>
                      <a:pt x="21" y="99"/>
                    </a:lnTo>
                    <a:lnTo>
                      <a:pt x="29" y="90"/>
                    </a:lnTo>
                    <a:lnTo>
                      <a:pt x="26" y="69"/>
                    </a:lnTo>
                    <a:lnTo>
                      <a:pt x="23" y="59"/>
                    </a:lnTo>
                    <a:lnTo>
                      <a:pt x="19" y="47"/>
                    </a:lnTo>
                    <a:lnTo>
                      <a:pt x="24" y="39"/>
                    </a:lnTo>
                    <a:lnTo>
                      <a:pt x="17" y="21"/>
                    </a:lnTo>
                    <a:lnTo>
                      <a:pt x="9" y="3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44" y="1"/>
                    </a:lnTo>
                    <a:lnTo>
                      <a:pt x="55" y="1"/>
                    </a:lnTo>
                    <a:lnTo>
                      <a:pt x="67" y="1"/>
                    </a:lnTo>
                    <a:lnTo>
                      <a:pt x="72" y="15"/>
                    </a:lnTo>
                    <a:lnTo>
                      <a:pt x="77" y="30"/>
                    </a:lnTo>
                    <a:lnTo>
                      <a:pt x="86" y="33"/>
                    </a:lnTo>
                    <a:lnTo>
                      <a:pt x="103" y="30"/>
                    </a:lnTo>
                    <a:lnTo>
                      <a:pt x="105" y="17"/>
                    </a:lnTo>
                    <a:lnTo>
                      <a:pt x="120" y="18"/>
                    </a:lnTo>
                    <a:lnTo>
                      <a:pt x="119" y="21"/>
                    </a:lnTo>
                    <a:lnTo>
                      <a:pt x="137" y="24"/>
                    </a:lnTo>
                    <a:lnTo>
                      <a:pt x="137" y="41"/>
                    </a:lnTo>
                    <a:lnTo>
                      <a:pt x="138" y="59"/>
                    </a:lnTo>
                    <a:lnTo>
                      <a:pt x="141" y="74"/>
                    </a:lnTo>
                    <a:lnTo>
                      <a:pt x="141" y="80"/>
                    </a:lnTo>
                    <a:lnTo>
                      <a:pt x="153" y="78"/>
                    </a:lnTo>
                    <a:lnTo>
                      <a:pt x="164" y="75"/>
                    </a:lnTo>
                    <a:lnTo>
                      <a:pt x="164" y="91"/>
                    </a:lnTo>
                    <a:lnTo>
                      <a:pt x="163" y="10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6" name="Freeform 218"/>
              <p:cNvSpPr>
                <a:spLocks/>
              </p:cNvSpPr>
              <p:nvPr/>
            </p:nvSpPr>
            <p:spPr bwMode="ltGray">
              <a:xfrm>
                <a:off x="1832" y="2553"/>
                <a:ext cx="14" cy="18"/>
              </a:xfrm>
              <a:custGeom>
                <a:avLst/>
                <a:gdLst>
                  <a:gd name="T0" fmla="*/ 2 w 14"/>
                  <a:gd name="T1" fmla="*/ 12 h 20"/>
                  <a:gd name="T2" fmla="*/ 0 w 14"/>
                  <a:gd name="T3" fmla="*/ 5 h 20"/>
                  <a:gd name="T4" fmla="*/ 8 w 14"/>
                  <a:gd name="T5" fmla="*/ 0 h 20"/>
                  <a:gd name="T6" fmla="*/ 14 w 14"/>
                  <a:gd name="T7" fmla="*/ 2 h 20"/>
                  <a:gd name="T8" fmla="*/ 7 w 14"/>
                  <a:gd name="T9" fmla="*/ 5 h 20"/>
                  <a:gd name="T10" fmla="*/ 6 w 14"/>
                  <a:gd name="T11" fmla="*/ 11 h 20"/>
                  <a:gd name="T12" fmla="*/ 2 w 14"/>
                  <a:gd name="T13" fmla="*/ 1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0"/>
                  <a:gd name="T23" fmla="*/ 14 w 1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0">
                    <a:moveTo>
                      <a:pt x="2" y="2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6" y="18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7" name="Freeform 219"/>
              <p:cNvSpPr>
                <a:spLocks/>
              </p:cNvSpPr>
              <p:nvPr/>
            </p:nvSpPr>
            <p:spPr bwMode="ltGray">
              <a:xfrm>
                <a:off x="866" y="2424"/>
                <a:ext cx="440" cy="517"/>
              </a:xfrm>
              <a:custGeom>
                <a:avLst/>
                <a:gdLst>
                  <a:gd name="T0" fmla="*/ 168 w 521"/>
                  <a:gd name="T1" fmla="*/ 60 h 590"/>
                  <a:gd name="T2" fmla="*/ 165 w 521"/>
                  <a:gd name="T3" fmla="*/ 53 h 590"/>
                  <a:gd name="T4" fmla="*/ 158 w 521"/>
                  <a:gd name="T5" fmla="*/ 49 h 590"/>
                  <a:gd name="T6" fmla="*/ 150 w 521"/>
                  <a:gd name="T7" fmla="*/ 46 h 590"/>
                  <a:gd name="T8" fmla="*/ 142 w 521"/>
                  <a:gd name="T9" fmla="*/ 54 h 590"/>
                  <a:gd name="T10" fmla="*/ 135 w 521"/>
                  <a:gd name="T11" fmla="*/ 56 h 590"/>
                  <a:gd name="T12" fmla="*/ 122 w 521"/>
                  <a:gd name="T13" fmla="*/ 53 h 590"/>
                  <a:gd name="T14" fmla="*/ 133 w 521"/>
                  <a:gd name="T15" fmla="*/ 35 h 590"/>
                  <a:gd name="T16" fmla="*/ 131 w 521"/>
                  <a:gd name="T17" fmla="*/ 17 h 590"/>
                  <a:gd name="T18" fmla="*/ 128 w 521"/>
                  <a:gd name="T19" fmla="*/ 10 h 590"/>
                  <a:gd name="T20" fmla="*/ 113 w 521"/>
                  <a:gd name="T21" fmla="*/ 23 h 590"/>
                  <a:gd name="T22" fmla="*/ 101 w 521"/>
                  <a:gd name="T23" fmla="*/ 26 h 590"/>
                  <a:gd name="T24" fmla="*/ 84 w 521"/>
                  <a:gd name="T25" fmla="*/ 31 h 590"/>
                  <a:gd name="T26" fmla="*/ 79 w 521"/>
                  <a:gd name="T27" fmla="*/ 4 h 590"/>
                  <a:gd name="T28" fmla="*/ 73 w 521"/>
                  <a:gd name="T29" fmla="*/ 4 h 590"/>
                  <a:gd name="T30" fmla="*/ 57 w 521"/>
                  <a:gd name="T31" fmla="*/ 10 h 590"/>
                  <a:gd name="T32" fmla="*/ 60 w 521"/>
                  <a:gd name="T33" fmla="*/ 22 h 590"/>
                  <a:gd name="T34" fmla="*/ 47 w 521"/>
                  <a:gd name="T35" fmla="*/ 34 h 590"/>
                  <a:gd name="T36" fmla="*/ 36 w 521"/>
                  <a:gd name="T37" fmla="*/ 25 h 590"/>
                  <a:gd name="T38" fmla="*/ 26 w 521"/>
                  <a:gd name="T39" fmla="*/ 27 h 590"/>
                  <a:gd name="T40" fmla="*/ 25 w 521"/>
                  <a:gd name="T41" fmla="*/ 35 h 590"/>
                  <a:gd name="T42" fmla="*/ 24 w 521"/>
                  <a:gd name="T43" fmla="*/ 63 h 590"/>
                  <a:gd name="T44" fmla="*/ 10 w 521"/>
                  <a:gd name="T45" fmla="*/ 78 h 590"/>
                  <a:gd name="T46" fmla="*/ 0 w 521"/>
                  <a:gd name="T47" fmla="*/ 98 h 590"/>
                  <a:gd name="T48" fmla="*/ 7 w 521"/>
                  <a:gd name="T49" fmla="*/ 115 h 590"/>
                  <a:gd name="T50" fmla="*/ 19 w 521"/>
                  <a:gd name="T51" fmla="*/ 121 h 590"/>
                  <a:gd name="T52" fmla="*/ 35 w 521"/>
                  <a:gd name="T53" fmla="*/ 124 h 590"/>
                  <a:gd name="T54" fmla="*/ 50 w 521"/>
                  <a:gd name="T55" fmla="*/ 124 h 590"/>
                  <a:gd name="T56" fmla="*/ 64 w 521"/>
                  <a:gd name="T57" fmla="*/ 140 h 590"/>
                  <a:gd name="T58" fmla="*/ 80 w 521"/>
                  <a:gd name="T59" fmla="*/ 159 h 590"/>
                  <a:gd name="T60" fmla="*/ 87 w 521"/>
                  <a:gd name="T61" fmla="*/ 169 h 590"/>
                  <a:gd name="T62" fmla="*/ 98 w 521"/>
                  <a:gd name="T63" fmla="*/ 183 h 590"/>
                  <a:gd name="T64" fmla="*/ 95 w 521"/>
                  <a:gd name="T65" fmla="*/ 198 h 590"/>
                  <a:gd name="T66" fmla="*/ 110 w 521"/>
                  <a:gd name="T67" fmla="*/ 215 h 590"/>
                  <a:gd name="T68" fmla="*/ 118 w 521"/>
                  <a:gd name="T69" fmla="*/ 227 h 590"/>
                  <a:gd name="T70" fmla="*/ 125 w 521"/>
                  <a:gd name="T71" fmla="*/ 251 h 590"/>
                  <a:gd name="T72" fmla="*/ 111 w 521"/>
                  <a:gd name="T73" fmla="*/ 268 h 590"/>
                  <a:gd name="T74" fmla="*/ 116 w 521"/>
                  <a:gd name="T75" fmla="*/ 282 h 590"/>
                  <a:gd name="T76" fmla="*/ 132 w 521"/>
                  <a:gd name="T77" fmla="*/ 295 h 590"/>
                  <a:gd name="T78" fmla="*/ 137 w 521"/>
                  <a:gd name="T79" fmla="*/ 294 h 590"/>
                  <a:gd name="T80" fmla="*/ 140 w 521"/>
                  <a:gd name="T81" fmla="*/ 277 h 590"/>
                  <a:gd name="T82" fmla="*/ 139 w 521"/>
                  <a:gd name="T83" fmla="*/ 289 h 590"/>
                  <a:gd name="T84" fmla="*/ 146 w 521"/>
                  <a:gd name="T85" fmla="*/ 279 h 590"/>
                  <a:gd name="T86" fmla="*/ 154 w 521"/>
                  <a:gd name="T87" fmla="*/ 264 h 590"/>
                  <a:gd name="T88" fmla="*/ 152 w 521"/>
                  <a:gd name="T89" fmla="*/ 243 h 590"/>
                  <a:gd name="T90" fmla="*/ 158 w 521"/>
                  <a:gd name="T91" fmla="*/ 233 h 590"/>
                  <a:gd name="T92" fmla="*/ 176 w 521"/>
                  <a:gd name="T93" fmla="*/ 220 h 590"/>
                  <a:gd name="T94" fmla="*/ 182 w 521"/>
                  <a:gd name="T95" fmla="*/ 220 h 590"/>
                  <a:gd name="T96" fmla="*/ 193 w 521"/>
                  <a:gd name="T97" fmla="*/ 204 h 590"/>
                  <a:gd name="T98" fmla="*/ 201 w 521"/>
                  <a:gd name="T99" fmla="*/ 177 h 590"/>
                  <a:gd name="T100" fmla="*/ 201 w 521"/>
                  <a:gd name="T101" fmla="*/ 150 h 590"/>
                  <a:gd name="T102" fmla="*/ 204 w 521"/>
                  <a:gd name="T103" fmla="*/ 143 h 590"/>
                  <a:gd name="T104" fmla="*/ 211 w 521"/>
                  <a:gd name="T105" fmla="*/ 127 h 590"/>
                  <a:gd name="T106" fmla="*/ 224 w 521"/>
                  <a:gd name="T107" fmla="*/ 96 h 590"/>
                  <a:gd name="T108" fmla="*/ 209 w 521"/>
                  <a:gd name="T109" fmla="*/ 79 h 590"/>
                  <a:gd name="T110" fmla="*/ 184 w 521"/>
                  <a:gd name="T111" fmla="*/ 63 h 590"/>
                  <a:gd name="T112" fmla="*/ 170 w 521"/>
                  <a:gd name="T113" fmla="*/ 60 h 59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21"/>
                  <a:gd name="T172" fmla="*/ 0 h 590"/>
                  <a:gd name="T173" fmla="*/ 521 w 521"/>
                  <a:gd name="T174" fmla="*/ 590 h 59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21" h="590">
                    <a:moveTo>
                      <a:pt x="396" y="115"/>
                    </a:moveTo>
                    <a:lnTo>
                      <a:pt x="392" y="117"/>
                    </a:lnTo>
                    <a:lnTo>
                      <a:pt x="387" y="127"/>
                    </a:lnTo>
                    <a:lnTo>
                      <a:pt x="391" y="115"/>
                    </a:lnTo>
                    <a:lnTo>
                      <a:pt x="390" y="113"/>
                    </a:lnTo>
                    <a:lnTo>
                      <a:pt x="387" y="114"/>
                    </a:lnTo>
                    <a:lnTo>
                      <a:pt x="389" y="107"/>
                    </a:lnTo>
                    <a:lnTo>
                      <a:pt x="384" y="103"/>
                    </a:lnTo>
                    <a:lnTo>
                      <a:pt x="379" y="103"/>
                    </a:lnTo>
                    <a:lnTo>
                      <a:pt x="378" y="101"/>
                    </a:lnTo>
                    <a:lnTo>
                      <a:pt x="373" y="98"/>
                    </a:lnTo>
                    <a:lnTo>
                      <a:pt x="367" y="95"/>
                    </a:lnTo>
                    <a:lnTo>
                      <a:pt x="362" y="93"/>
                    </a:lnTo>
                    <a:lnTo>
                      <a:pt x="357" y="92"/>
                    </a:lnTo>
                    <a:lnTo>
                      <a:pt x="350" y="89"/>
                    </a:lnTo>
                    <a:lnTo>
                      <a:pt x="350" y="90"/>
                    </a:lnTo>
                    <a:lnTo>
                      <a:pt x="342" y="92"/>
                    </a:lnTo>
                    <a:lnTo>
                      <a:pt x="337" y="101"/>
                    </a:lnTo>
                    <a:lnTo>
                      <a:pt x="336" y="103"/>
                    </a:lnTo>
                    <a:lnTo>
                      <a:pt x="331" y="105"/>
                    </a:lnTo>
                    <a:lnTo>
                      <a:pt x="321" y="119"/>
                    </a:lnTo>
                    <a:lnTo>
                      <a:pt x="323" y="108"/>
                    </a:lnTo>
                    <a:lnTo>
                      <a:pt x="319" y="110"/>
                    </a:lnTo>
                    <a:lnTo>
                      <a:pt x="314" y="108"/>
                    </a:lnTo>
                    <a:lnTo>
                      <a:pt x="309" y="108"/>
                    </a:lnTo>
                    <a:lnTo>
                      <a:pt x="306" y="93"/>
                    </a:lnTo>
                    <a:lnTo>
                      <a:pt x="296" y="98"/>
                    </a:lnTo>
                    <a:lnTo>
                      <a:pt x="287" y="103"/>
                    </a:lnTo>
                    <a:lnTo>
                      <a:pt x="282" y="102"/>
                    </a:lnTo>
                    <a:lnTo>
                      <a:pt x="291" y="96"/>
                    </a:lnTo>
                    <a:lnTo>
                      <a:pt x="300" y="80"/>
                    </a:lnTo>
                    <a:lnTo>
                      <a:pt x="309" y="69"/>
                    </a:lnTo>
                    <a:lnTo>
                      <a:pt x="318" y="60"/>
                    </a:lnTo>
                    <a:lnTo>
                      <a:pt x="314" y="53"/>
                    </a:lnTo>
                    <a:lnTo>
                      <a:pt x="307" y="47"/>
                    </a:lnTo>
                    <a:lnTo>
                      <a:pt x="305" y="33"/>
                    </a:lnTo>
                    <a:lnTo>
                      <a:pt x="302" y="20"/>
                    </a:lnTo>
                    <a:lnTo>
                      <a:pt x="301" y="21"/>
                    </a:lnTo>
                    <a:lnTo>
                      <a:pt x="296" y="14"/>
                    </a:lnTo>
                    <a:lnTo>
                      <a:pt x="297" y="18"/>
                    </a:lnTo>
                    <a:lnTo>
                      <a:pt x="295" y="18"/>
                    </a:lnTo>
                    <a:lnTo>
                      <a:pt x="285" y="32"/>
                    </a:lnTo>
                    <a:lnTo>
                      <a:pt x="277" y="47"/>
                    </a:lnTo>
                    <a:lnTo>
                      <a:pt x="264" y="45"/>
                    </a:lnTo>
                    <a:lnTo>
                      <a:pt x="255" y="44"/>
                    </a:lnTo>
                    <a:lnTo>
                      <a:pt x="247" y="41"/>
                    </a:lnTo>
                    <a:lnTo>
                      <a:pt x="235" y="43"/>
                    </a:lnTo>
                    <a:lnTo>
                      <a:pt x="236" y="51"/>
                    </a:lnTo>
                    <a:lnTo>
                      <a:pt x="230" y="49"/>
                    </a:lnTo>
                    <a:lnTo>
                      <a:pt x="217" y="53"/>
                    </a:lnTo>
                    <a:lnTo>
                      <a:pt x="204" y="59"/>
                    </a:lnTo>
                    <a:lnTo>
                      <a:pt x="195" y="59"/>
                    </a:lnTo>
                    <a:lnTo>
                      <a:pt x="186" y="48"/>
                    </a:lnTo>
                    <a:lnTo>
                      <a:pt x="185" y="30"/>
                    </a:lnTo>
                    <a:lnTo>
                      <a:pt x="188" y="17"/>
                    </a:lnTo>
                    <a:lnTo>
                      <a:pt x="182" y="8"/>
                    </a:lnTo>
                    <a:lnTo>
                      <a:pt x="181" y="0"/>
                    </a:lnTo>
                    <a:lnTo>
                      <a:pt x="174" y="0"/>
                    </a:lnTo>
                    <a:lnTo>
                      <a:pt x="175" y="1"/>
                    </a:lnTo>
                    <a:lnTo>
                      <a:pt x="171" y="8"/>
                    </a:lnTo>
                    <a:lnTo>
                      <a:pt x="161" y="13"/>
                    </a:lnTo>
                    <a:lnTo>
                      <a:pt x="149" y="18"/>
                    </a:lnTo>
                    <a:lnTo>
                      <a:pt x="147" y="24"/>
                    </a:lnTo>
                    <a:lnTo>
                      <a:pt x="134" y="19"/>
                    </a:lnTo>
                    <a:lnTo>
                      <a:pt x="121" y="14"/>
                    </a:lnTo>
                    <a:lnTo>
                      <a:pt x="126" y="23"/>
                    </a:lnTo>
                    <a:lnTo>
                      <a:pt x="129" y="39"/>
                    </a:lnTo>
                    <a:lnTo>
                      <a:pt x="138" y="43"/>
                    </a:lnTo>
                    <a:lnTo>
                      <a:pt x="135" y="47"/>
                    </a:lnTo>
                    <a:lnTo>
                      <a:pt x="125" y="57"/>
                    </a:lnTo>
                    <a:lnTo>
                      <a:pt x="110" y="68"/>
                    </a:lnTo>
                    <a:lnTo>
                      <a:pt x="109" y="66"/>
                    </a:lnTo>
                    <a:lnTo>
                      <a:pt x="102" y="67"/>
                    </a:lnTo>
                    <a:lnTo>
                      <a:pt x="91" y="61"/>
                    </a:lnTo>
                    <a:lnTo>
                      <a:pt x="89" y="60"/>
                    </a:lnTo>
                    <a:lnTo>
                      <a:pt x="84" y="47"/>
                    </a:lnTo>
                    <a:lnTo>
                      <a:pt x="77" y="53"/>
                    </a:lnTo>
                    <a:lnTo>
                      <a:pt x="73" y="50"/>
                    </a:lnTo>
                    <a:lnTo>
                      <a:pt x="74" y="53"/>
                    </a:lnTo>
                    <a:lnTo>
                      <a:pt x="62" y="53"/>
                    </a:lnTo>
                    <a:lnTo>
                      <a:pt x="51" y="53"/>
                    </a:lnTo>
                    <a:lnTo>
                      <a:pt x="53" y="63"/>
                    </a:lnTo>
                    <a:lnTo>
                      <a:pt x="60" y="66"/>
                    </a:lnTo>
                    <a:lnTo>
                      <a:pt x="57" y="69"/>
                    </a:lnTo>
                    <a:lnTo>
                      <a:pt x="48" y="71"/>
                    </a:lnTo>
                    <a:lnTo>
                      <a:pt x="51" y="85"/>
                    </a:lnTo>
                    <a:lnTo>
                      <a:pt x="56" y="101"/>
                    </a:lnTo>
                    <a:lnTo>
                      <a:pt x="54" y="122"/>
                    </a:lnTo>
                    <a:lnTo>
                      <a:pt x="50" y="143"/>
                    </a:lnTo>
                    <a:lnTo>
                      <a:pt x="45" y="143"/>
                    </a:lnTo>
                    <a:lnTo>
                      <a:pt x="35" y="145"/>
                    </a:lnTo>
                    <a:lnTo>
                      <a:pt x="24" y="150"/>
                    </a:lnTo>
                    <a:lnTo>
                      <a:pt x="13" y="156"/>
                    </a:lnTo>
                    <a:lnTo>
                      <a:pt x="9" y="167"/>
                    </a:lnTo>
                    <a:lnTo>
                      <a:pt x="6" y="179"/>
                    </a:lnTo>
                    <a:lnTo>
                      <a:pt x="0" y="191"/>
                    </a:lnTo>
                    <a:lnTo>
                      <a:pt x="6" y="203"/>
                    </a:lnTo>
                    <a:lnTo>
                      <a:pt x="12" y="213"/>
                    </a:lnTo>
                    <a:lnTo>
                      <a:pt x="11" y="221"/>
                    </a:lnTo>
                    <a:lnTo>
                      <a:pt x="17" y="222"/>
                    </a:lnTo>
                    <a:lnTo>
                      <a:pt x="24" y="228"/>
                    </a:lnTo>
                    <a:lnTo>
                      <a:pt x="35" y="230"/>
                    </a:lnTo>
                    <a:lnTo>
                      <a:pt x="44" y="223"/>
                    </a:lnTo>
                    <a:lnTo>
                      <a:pt x="44" y="234"/>
                    </a:lnTo>
                    <a:lnTo>
                      <a:pt x="45" y="246"/>
                    </a:lnTo>
                    <a:lnTo>
                      <a:pt x="60" y="245"/>
                    </a:lnTo>
                    <a:lnTo>
                      <a:pt x="77" y="246"/>
                    </a:lnTo>
                    <a:lnTo>
                      <a:pt x="83" y="241"/>
                    </a:lnTo>
                    <a:lnTo>
                      <a:pt x="95" y="234"/>
                    </a:lnTo>
                    <a:lnTo>
                      <a:pt x="105" y="227"/>
                    </a:lnTo>
                    <a:lnTo>
                      <a:pt x="116" y="228"/>
                    </a:lnTo>
                    <a:lnTo>
                      <a:pt x="116" y="241"/>
                    </a:lnTo>
                    <a:lnTo>
                      <a:pt x="119" y="253"/>
                    </a:lnTo>
                    <a:lnTo>
                      <a:pt x="128" y="264"/>
                    </a:lnTo>
                    <a:lnTo>
                      <a:pt x="138" y="267"/>
                    </a:lnTo>
                    <a:lnTo>
                      <a:pt x="150" y="273"/>
                    </a:lnTo>
                    <a:lnTo>
                      <a:pt x="164" y="283"/>
                    </a:lnTo>
                    <a:lnTo>
                      <a:pt x="180" y="287"/>
                    </a:lnTo>
                    <a:lnTo>
                      <a:pt x="183" y="293"/>
                    </a:lnTo>
                    <a:lnTo>
                      <a:pt x="186" y="307"/>
                    </a:lnTo>
                    <a:lnTo>
                      <a:pt x="183" y="307"/>
                    </a:lnTo>
                    <a:lnTo>
                      <a:pt x="188" y="313"/>
                    </a:lnTo>
                    <a:lnTo>
                      <a:pt x="189" y="325"/>
                    </a:lnTo>
                    <a:lnTo>
                      <a:pt x="203" y="326"/>
                    </a:lnTo>
                    <a:lnTo>
                      <a:pt x="215" y="327"/>
                    </a:lnTo>
                    <a:lnTo>
                      <a:pt x="216" y="341"/>
                    </a:lnTo>
                    <a:lnTo>
                      <a:pt x="224" y="349"/>
                    </a:lnTo>
                    <a:lnTo>
                      <a:pt x="227" y="355"/>
                    </a:lnTo>
                    <a:lnTo>
                      <a:pt x="224" y="366"/>
                    </a:lnTo>
                    <a:lnTo>
                      <a:pt x="222" y="378"/>
                    </a:lnTo>
                    <a:lnTo>
                      <a:pt x="223" y="383"/>
                    </a:lnTo>
                    <a:lnTo>
                      <a:pt x="221" y="384"/>
                    </a:lnTo>
                    <a:lnTo>
                      <a:pt x="224" y="391"/>
                    </a:lnTo>
                    <a:lnTo>
                      <a:pt x="227" y="413"/>
                    </a:lnTo>
                    <a:lnTo>
                      <a:pt x="245" y="415"/>
                    </a:lnTo>
                    <a:lnTo>
                      <a:pt x="254" y="416"/>
                    </a:lnTo>
                    <a:lnTo>
                      <a:pt x="259" y="428"/>
                    </a:lnTo>
                    <a:lnTo>
                      <a:pt x="263" y="441"/>
                    </a:lnTo>
                    <a:lnTo>
                      <a:pt x="270" y="441"/>
                    </a:lnTo>
                    <a:lnTo>
                      <a:pt x="276" y="441"/>
                    </a:lnTo>
                    <a:lnTo>
                      <a:pt x="276" y="453"/>
                    </a:lnTo>
                    <a:lnTo>
                      <a:pt x="276" y="465"/>
                    </a:lnTo>
                    <a:lnTo>
                      <a:pt x="284" y="467"/>
                    </a:lnTo>
                    <a:lnTo>
                      <a:pt x="290" y="486"/>
                    </a:lnTo>
                    <a:lnTo>
                      <a:pt x="282" y="493"/>
                    </a:lnTo>
                    <a:lnTo>
                      <a:pt x="273" y="500"/>
                    </a:lnTo>
                    <a:lnTo>
                      <a:pt x="266" y="510"/>
                    </a:lnTo>
                    <a:lnTo>
                      <a:pt x="259" y="518"/>
                    </a:lnTo>
                    <a:lnTo>
                      <a:pt x="252" y="527"/>
                    </a:lnTo>
                    <a:lnTo>
                      <a:pt x="246" y="536"/>
                    </a:lnTo>
                    <a:lnTo>
                      <a:pt x="253" y="535"/>
                    </a:lnTo>
                    <a:lnTo>
                      <a:pt x="269" y="547"/>
                    </a:lnTo>
                    <a:lnTo>
                      <a:pt x="272" y="547"/>
                    </a:lnTo>
                    <a:lnTo>
                      <a:pt x="281" y="552"/>
                    </a:lnTo>
                    <a:lnTo>
                      <a:pt x="294" y="563"/>
                    </a:lnTo>
                    <a:lnTo>
                      <a:pt x="307" y="572"/>
                    </a:lnTo>
                    <a:lnTo>
                      <a:pt x="306" y="579"/>
                    </a:lnTo>
                    <a:lnTo>
                      <a:pt x="309" y="590"/>
                    </a:lnTo>
                    <a:lnTo>
                      <a:pt x="314" y="581"/>
                    </a:lnTo>
                    <a:lnTo>
                      <a:pt x="319" y="571"/>
                    </a:lnTo>
                    <a:lnTo>
                      <a:pt x="319" y="561"/>
                    </a:lnTo>
                    <a:lnTo>
                      <a:pt x="323" y="552"/>
                    </a:lnTo>
                    <a:lnTo>
                      <a:pt x="329" y="545"/>
                    </a:lnTo>
                    <a:lnTo>
                      <a:pt x="327" y="536"/>
                    </a:lnTo>
                    <a:lnTo>
                      <a:pt x="333" y="537"/>
                    </a:lnTo>
                    <a:lnTo>
                      <a:pt x="337" y="539"/>
                    </a:lnTo>
                    <a:lnTo>
                      <a:pt x="331" y="549"/>
                    </a:lnTo>
                    <a:lnTo>
                      <a:pt x="325" y="560"/>
                    </a:lnTo>
                    <a:lnTo>
                      <a:pt x="321" y="563"/>
                    </a:lnTo>
                    <a:lnTo>
                      <a:pt x="323" y="565"/>
                    </a:lnTo>
                    <a:lnTo>
                      <a:pt x="331" y="552"/>
                    </a:lnTo>
                    <a:lnTo>
                      <a:pt x="341" y="540"/>
                    </a:lnTo>
                    <a:lnTo>
                      <a:pt x="345" y="528"/>
                    </a:lnTo>
                    <a:lnTo>
                      <a:pt x="351" y="516"/>
                    </a:lnTo>
                    <a:lnTo>
                      <a:pt x="355" y="509"/>
                    </a:lnTo>
                    <a:lnTo>
                      <a:pt x="356" y="509"/>
                    </a:lnTo>
                    <a:lnTo>
                      <a:pt x="356" y="497"/>
                    </a:lnTo>
                    <a:lnTo>
                      <a:pt x="356" y="485"/>
                    </a:lnTo>
                    <a:lnTo>
                      <a:pt x="353" y="476"/>
                    </a:lnTo>
                    <a:lnTo>
                      <a:pt x="353" y="470"/>
                    </a:lnTo>
                    <a:lnTo>
                      <a:pt x="355" y="465"/>
                    </a:lnTo>
                    <a:lnTo>
                      <a:pt x="353" y="464"/>
                    </a:lnTo>
                    <a:lnTo>
                      <a:pt x="359" y="463"/>
                    </a:lnTo>
                    <a:lnTo>
                      <a:pt x="369" y="452"/>
                    </a:lnTo>
                    <a:lnTo>
                      <a:pt x="381" y="441"/>
                    </a:lnTo>
                    <a:lnTo>
                      <a:pt x="392" y="438"/>
                    </a:lnTo>
                    <a:lnTo>
                      <a:pt x="402" y="431"/>
                    </a:lnTo>
                    <a:lnTo>
                      <a:pt x="407" y="427"/>
                    </a:lnTo>
                    <a:lnTo>
                      <a:pt x="415" y="427"/>
                    </a:lnTo>
                    <a:lnTo>
                      <a:pt x="411" y="428"/>
                    </a:lnTo>
                    <a:lnTo>
                      <a:pt x="420" y="425"/>
                    </a:lnTo>
                    <a:lnTo>
                      <a:pt x="422" y="425"/>
                    </a:lnTo>
                    <a:lnTo>
                      <a:pt x="437" y="425"/>
                    </a:lnTo>
                    <a:lnTo>
                      <a:pt x="441" y="416"/>
                    </a:lnTo>
                    <a:lnTo>
                      <a:pt x="449" y="411"/>
                    </a:lnTo>
                    <a:lnTo>
                      <a:pt x="450" y="395"/>
                    </a:lnTo>
                    <a:lnTo>
                      <a:pt x="457" y="383"/>
                    </a:lnTo>
                    <a:lnTo>
                      <a:pt x="463" y="371"/>
                    </a:lnTo>
                    <a:lnTo>
                      <a:pt x="465" y="350"/>
                    </a:lnTo>
                    <a:lnTo>
                      <a:pt x="468" y="343"/>
                    </a:lnTo>
                    <a:lnTo>
                      <a:pt x="469" y="329"/>
                    </a:lnTo>
                    <a:lnTo>
                      <a:pt x="470" y="314"/>
                    </a:lnTo>
                    <a:lnTo>
                      <a:pt x="469" y="302"/>
                    </a:lnTo>
                    <a:lnTo>
                      <a:pt x="469" y="291"/>
                    </a:lnTo>
                    <a:lnTo>
                      <a:pt x="467" y="287"/>
                    </a:lnTo>
                    <a:lnTo>
                      <a:pt x="469" y="272"/>
                    </a:lnTo>
                    <a:lnTo>
                      <a:pt x="473" y="271"/>
                    </a:lnTo>
                    <a:lnTo>
                      <a:pt x="474" y="276"/>
                    </a:lnTo>
                    <a:lnTo>
                      <a:pt x="481" y="264"/>
                    </a:lnTo>
                    <a:lnTo>
                      <a:pt x="488" y="252"/>
                    </a:lnTo>
                    <a:lnTo>
                      <a:pt x="488" y="251"/>
                    </a:lnTo>
                    <a:lnTo>
                      <a:pt x="491" y="247"/>
                    </a:lnTo>
                    <a:lnTo>
                      <a:pt x="499" y="236"/>
                    </a:lnTo>
                    <a:lnTo>
                      <a:pt x="507" y="225"/>
                    </a:lnTo>
                    <a:lnTo>
                      <a:pt x="518" y="209"/>
                    </a:lnTo>
                    <a:lnTo>
                      <a:pt x="521" y="187"/>
                    </a:lnTo>
                    <a:lnTo>
                      <a:pt x="516" y="171"/>
                    </a:lnTo>
                    <a:lnTo>
                      <a:pt x="510" y="157"/>
                    </a:lnTo>
                    <a:lnTo>
                      <a:pt x="499" y="155"/>
                    </a:lnTo>
                    <a:lnTo>
                      <a:pt x="488" y="152"/>
                    </a:lnTo>
                    <a:lnTo>
                      <a:pt x="474" y="140"/>
                    </a:lnTo>
                    <a:lnTo>
                      <a:pt x="459" y="127"/>
                    </a:lnTo>
                    <a:lnTo>
                      <a:pt x="440" y="122"/>
                    </a:lnTo>
                    <a:lnTo>
                      <a:pt x="428" y="122"/>
                    </a:lnTo>
                    <a:lnTo>
                      <a:pt x="416" y="120"/>
                    </a:lnTo>
                    <a:lnTo>
                      <a:pt x="404" y="117"/>
                    </a:lnTo>
                    <a:lnTo>
                      <a:pt x="395" y="120"/>
                    </a:lnTo>
                    <a:lnTo>
                      <a:pt x="396" y="11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8" name="Freeform 220"/>
              <p:cNvSpPr>
                <a:spLocks/>
              </p:cNvSpPr>
              <p:nvPr/>
            </p:nvSpPr>
            <p:spPr bwMode="ltGray">
              <a:xfrm>
                <a:off x="1123" y="2496"/>
                <a:ext cx="29" cy="22"/>
              </a:xfrm>
              <a:custGeom>
                <a:avLst/>
                <a:gdLst>
                  <a:gd name="T0" fmla="*/ 11 w 32"/>
                  <a:gd name="T1" fmla="*/ 9 h 27"/>
                  <a:gd name="T2" fmla="*/ 9 w 32"/>
                  <a:gd name="T3" fmla="*/ 9 h 27"/>
                  <a:gd name="T4" fmla="*/ 5 w 32"/>
                  <a:gd name="T5" fmla="*/ 8 h 27"/>
                  <a:gd name="T6" fmla="*/ 5 w 32"/>
                  <a:gd name="T7" fmla="*/ 10 h 27"/>
                  <a:gd name="T8" fmla="*/ 0 w 32"/>
                  <a:gd name="T9" fmla="*/ 6 h 27"/>
                  <a:gd name="T10" fmla="*/ 2 w 32"/>
                  <a:gd name="T11" fmla="*/ 6 h 27"/>
                  <a:gd name="T12" fmla="*/ 1 w 32"/>
                  <a:gd name="T13" fmla="*/ 3 h 27"/>
                  <a:gd name="T14" fmla="*/ 5 w 32"/>
                  <a:gd name="T15" fmla="*/ 0 h 27"/>
                  <a:gd name="T16" fmla="*/ 12 w 32"/>
                  <a:gd name="T17" fmla="*/ 2 h 27"/>
                  <a:gd name="T18" fmla="*/ 20 w 32"/>
                  <a:gd name="T19" fmla="*/ 2 h 27"/>
                  <a:gd name="T20" fmla="*/ 16 w 32"/>
                  <a:gd name="T21" fmla="*/ 6 h 27"/>
                  <a:gd name="T22" fmla="*/ 15 w 32"/>
                  <a:gd name="T23" fmla="*/ 7 h 27"/>
                  <a:gd name="T24" fmla="*/ 15 w 32"/>
                  <a:gd name="T25" fmla="*/ 8 h 27"/>
                  <a:gd name="T26" fmla="*/ 13 w 32"/>
                  <a:gd name="T27" fmla="*/ 8 h 27"/>
                  <a:gd name="T28" fmla="*/ 11 w 32"/>
                  <a:gd name="T29" fmla="*/ 9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27"/>
                  <a:gd name="T47" fmla="*/ 32 w 32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27">
                    <a:moveTo>
                      <a:pt x="17" y="24"/>
                    </a:moveTo>
                    <a:lnTo>
                      <a:pt x="14" y="25"/>
                    </a:lnTo>
                    <a:lnTo>
                      <a:pt x="7" y="23"/>
                    </a:lnTo>
                    <a:lnTo>
                      <a:pt x="5" y="27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1" y="9"/>
                    </a:lnTo>
                    <a:lnTo>
                      <a:pt x="6" y="0"/>
                    </a:lnTo>
                    <a:lnTo>
                      <a:pt x="19" y="3"/>
                    </a:lnTo>
                    <a:lnTo>
                      <a:pt x="32" y="5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9" name="Freeform 221"/>
              <p:cNvSpPr>
                <a:spLocks/>
              </p:cNvSpPr>
              <p:nvPr/>
            </p:nvSpPr>
            <p:spPr bwMode="ltGray">
              <a:xfrm>
                <a:off x="1806" y="2462"/>
                <a:ext cx="19" cy="17"/>
              </a:xfrm>
              <a:custGeom>
                <a:avLst/>
                <a:gdLst>
                  <a:gd name="T0" fmla="*/ 2 w 24"/>
                  <a:gd name="T1" fmla="*/ 9 h 20"/>
                  <a:gd name="T2" fmla="*/ 0 w 24"/>
                  <a:gd name="T3" fmla="*/ 9 h 20"/>
                  <a:gd name="T4" fmla="*/ 1 w 24"/>
                  <a:gd name="T5" fmla="*/ 6 h 20"/>
                  <a:gd name="T6" fmla="*/ 2 w 24"/>
                  <a:gd name="T7" fmla="*/ 0 h 20"/>
                  <a:gd name="T8" fmla="*/ 5 w 24"/>
                  <a:gd name="T9" fmla="*/ 2 h 20"/>
                  <a:gd name="T10" fmla="*/ 8 w 24"/>
                  <a:gd name="T11" fmla="*/ 3 h 20"/>
                  <a:gd name="T12" fmla="*/ 8 w 24"/>
                  <a:gd name="T13" fmla="*/ 9 h 20"/>
                  <a:gd name="T14" fmla="*/ 5 w 24"/>
                  <a:gd name="T15" fmla="*/ 9 h 20"/>
                  <a:gd name="T16" fmla="*/ 2 w 24"/>
                  <a:gd name="T17" fmla="*/ 9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0"/>
                  <a:gd name="T29" fmla="*/ 24 w 24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0">
                    <a:moveTo>
                      <a:pt x="4" y="20"/>
                    </a:moveTo>
                    <a:lnTo>
                      <a:pt x="0" y="19"/>
                    </a:lnTo>
                    <a:lnTo>
                      <a:pt x="1" y="13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24" y="4"/>
                    </a:lnTo>
                    <a:lnTo>
                      <a:pt x="24" y="20"/>
                    </a:lnTo>
                    <a:lnTo>
                      <a:pt x="15" y="20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0" name="Freeform 222"/>
              <p:cNvSpPr>
                <a:spLocks/>
              </p:cNvSpPr>
              <p:nvPr/>
            </p:nvSpPr>
            <p:spPr bwMode="ltGray">
              <a:xfrm>
                <a:off x="1794" y="2444"/>
                <a:ext cx="5" cy="6"/>
              </a:xfrm>
              <a:custGeom>
                <a:avLst/>
                <a:gdLst>
                  <a:gd name="T0" fmla="*/ 3 w 6"/>
                  <a:gd name="T1" fmla="*/ 0 h 7"/>
                  <a:gd name="T2" fmla="*/ 3 w 6"/>
                  <a:gd name="T3" fmla="*/ 0 h 7"/>
                  <a:gd name="T4" fmla="*/ 0 w 6"/>
                  <a:gd name="T5" fmla="*/ 3 h 7"/>
                  <a:gd name="T6" fmla="*/ 3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6" y="0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1" name="Freeform 223"/>
              <p:cNvSpPr>
                <a:spLocks/>
              </p:cNvSpPr>
              <p:nvPr/>
            </p:nvSpPr>
            <p:spPr bwMode="ltGray">
              <a:xfrm>
                <a:off x="1797" y="2465"/>
                <a:ext cx="64" cy="81"/>
              </a:xfrm>
              <a:custGeom>
                <a:avLst/>
                <a:gdLst>
                  <a:gd name="T0" fmla="*/ 6 w 75"/>
                  <a:gd name="T1" fmla="*/ 9 h 92"/>
                  <a:gd name="T2" fmla="*/ 5 w 75"/>
                  <a:gd name="T3" fmla="*/ 11 h 92"/>
                  <a:gd name="T4" fmla="*/ 3 w 75"/>
                  <a:gd name="T5" fmla="*/ 11 h 92"/>
                  <a:gd name="T6" fmla="*/ 7 w 75"/>
                  <a:gd name="T7" fmla="*/ 16 h 92"/>
                  <a:gd name="T8" fmla="*/ 3 w 75"/>
                  <a:gd name="T9" fmla="*/ 15 h 92"/>
                  <a:gd name="T10" fmla="*/ 3 w 75"/>
                  <a:gd name="T11" fmla="*/ 23 h 92"/>
                  <a:gd name="T12" fmla="*/ 0 w 75"/>
                  <a:gd name="T13" fmla="*/ 23 h 92"/>
                  <a:gd name="T14" fmla="*/ 3 w 75"/>
                  <a:gd name="T15" fmla="*/ 29 h 92"/>
                  <a:gd name="T16" fmla="*/ 3 w 75"/>
                  <a:gd name="T17" fmla="*/ 29 h 92"/>
                  <a:gd name="T18" fmla="*/ 3 w 75"/>
                  <a:gd name="T19" fmla="*/ 28 h 92"/>
                  <a:gd name="T20" fmla="*/ 4 w 75"/>
                  <a:gd name="T21" fmla="*/ 33 h 92"/>
                  <a:gd name="T22" fmla="*/ 3 w 75"/>
                  <a:gd name="T23" fmla="*/ 33 h 92"/>
                  <a:gd name="T24" fmla="*/ 7 w 75"/>
                  <a:gd name="T25" fmla="*/ 37 h 92"/>
                  <a:gd name="T26" fmla="*/ 7 w 75"/>
                  <a:gd name="T27" fmla="*/ 37 h 92"/>
                  <a:gd name="T28" fmla="*/ 10 w 75"/>
                  <a:gd name="T29" fmla="*/ 42 h 92"/>
                  <a:gd name="T30" fmla="*/ 14 w 75"/>
                  <a:gd name="T31" fmla="*/ 48 h 92"/>
                  <a:gd name="T32" fmla="*/ 16 w 75"/>
                  <a:gd name="T33" fmla="*/ 45 h 92"/>
                  <a:gd name="T34" fmla="*/ 17 w 75"/>
                  <a:gd name="T35" fmla="*/ 47 h 92"/>
                  <a:gd name="T36" fmla="*/ 19 w 75"/>
                  <a:gd name="T37" fmla="*/ 45 h 92"/>
                  <a:gd name="T38" fmla="*/ 17 w 75"/>
                  <a:gd name="T39" fmla="*/ 42 h 92"/>
                  <a:gd name="T40" fmla="*/ 17 w 75"/>
                  <a:gd name="T41" fmla="*/ 39 h 92"/>
                  <a:gd name="T42" fmla="*/ 17 w 75"/>
                  <a:gd name="T43" fmla="*/ 37 h 92"/>
                  <a:gd name="T44" fmla="*/ 22 w 75"/>
                  <a:gd name="T45" fmla="*/ 37 h 92"/>
                  <a:gd name="T46" fmla="*/ 23 w 75"/>
                  <a:gd name="T47" fmla="*/ 32 h 92"/>
                  <a:gd name="T48" fmla="*/ 26 w 75"/>
                  <a:gd name="T49" fmla="*/ 36 h 92"/>
                  <a:gd name="T50" fmla="*/ 30 w 75"/>
                  <a:gd name="T51" fmla="*/ 35 h 92"/>
                  <a:gd name="T52" fmla="*/ 31 w 75"/>
                  <a:gd name="T53" fmla="*/ 37 h 92"/>
                  <a:gd name="T54" fmla="*/ 32 w 75"/>
                  <a:gd name="T55" fmla="*/ 35 h 92"/>
                  <a:gd name="T56" fmla="*/ 34 w 75"/>
                  <a:gd name="T57" fmla="*/ 24 h 92"/>
                  <a:gd name="T58" fmla="*/ 31 w 75"/>
                  <a:gd name="T59" fmla="*/ 16 h 92"/>
                  <a:gd name="T60" fmla="*/ 33 w 75"/>
                  <a:gd name="T61" fmla="*/ 11 h 92"/>
                  <a:gd name="T62" fmla="*/ 32 w 75"/>
                  <a:gd name="T63" fmla="*/ 7 h 92"/>
                  <a:gd name="T64" fmla="*/ 26 w 75"/>
                  <a:gd name="T65" fmla="*/ 8 h 92"/>
                  <a:gd name="T66" fmla="*/ 27 w 75"/>
                  <a:gd name="T67" fmla="*/ 0 h 92"/>
                  <a:gd name="T68" fmla="*/ 20 w 75"/>
                  <a:gd name="T69" fmla="*/ 0 h 92"/>
                  <a:gd name="T70" fmla="*/ 15 w 75"/>
                  <a:gd name="T71" fmla="*/ 0 h 92"/>
                  <a:gd name="T72" fmla="*/ 15 w 75"/>
                  <a:gd name="T73" fmla="*/ 9 h 92"/>
                  <a:gd name="T74" fmla="*/ 11 w 75"/>
                  <a:gd name="T75" fmla="*/ 9 h 92"/>
                  <a:gd name="T76" fmla="*/ 6 w 75"/>
                  <a:gd name="T77" fmla="*/ 9 h 9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"/>
                  <a:gd name="T118" fmla="*/ 0 h 92"/>
                  <a:gd name="T119" fmla="*/ 75 w 75"/>
                  <a:gd name="T120" fmla="*/ 92 h 9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" h="92">
                    <a:moveTo>
                      <a:pt x="13" y="16"/>
                    </a:moveTo>
                    <a:lnTo>
                      <a:pt x="10" y="22"/>
                    </a:lnTo>
                    <a:lnTo>
                      <a:pt x="7" y="22"/>
                    </a:lnTo>
                    <a:lnTo>
                      <a:pt x="15" y="30"/>
                    </a:lnTo>
                    <a:lnTo>
                      <a:pt x="8" y="28"/>
                    </a:lnTo>
                    <a:lnTo>
                      <a:pt x="3" y="43"/>
                    </a:lnTo>
                    <a:lnTo>
                      <a:pt x="0" y="43"/>
                    </a:lnTo>
                    <a:lnTo>
                      <a:pt x="4" y="54"/>
                    </a:lnTo>
                    <a:lnTo>
                      <a:pt x="8" y="56"/>
                    </a:lnTo>
                    <a:lnTo>
                      <a:pt x="3" y="52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15" y="70"/>
                    </a:lnTo>
                    <a:lnTo>
                      <a:pt x="14" y="70"/>
                    </a:lnTo>
                    <a:lnTo>
                      <a:pt x="22" y="81"/>
                    </a:lnTo>
                    <a:lnTo>
                      <a:pt x="31" y="92"/>
                    </a:lnTo>
                    <a:lnTo>
                      <a:pt x="36" y="85"/>
                    </a:lnTo>
                    <a:lnTo>
                      <a:pt x="39" y="87"/>
                    </a:lnTo>
                    <a:lnTo>
                      <a:pt x="42" y="85"/>
                    </a:lnTo>
                    <a:lnTo>
                      <a:pt x="39" y="78"/>
                    </a:lnTo>
                    <a:lnTo>
                      <a:pt x="38" y="74"/>
                    </a:lnTo>
                    <a:lnTo>
                      <a:pt x="37" y="70"/>
                    </a:lnTo>
                    <a:lnTo>
                      <a:pt x="49" y="69"/>
                    </a:lnTo>
                    <a:lnTo>
                      <a:pt x="50" y="60"/>
                    </a:lnTo>
                    <a:lnTo>
                      <a:pt x="57" y="68"/>
                    </a:lnTo>
                    <a:lnTo>
                      <a:pt x="66" y="66"/>
                    </a:lnTo>
                    <a:lnTo>
                      <a:pt x="68" y="69"/>
                    </a:lnTo>
                    <a:lnTo>
                      <a:pt x="73" y="66"/>
                    </a:lnTo>
                    <a:lnTo>
                      <a:pt x="75" y="45"/>
                    </a:lnTo>
                    <a:lnTo>
                      <a:pt x="68" y="31"/>
                    </a:lnTo>
                    <a:lnTo>
                      <a:pt x="74" y="22"/>
                    </a:lnTo>
                    <a:lnTo>
                      <a:pt x="73" y="13"/>
                    </a:lnTo>
                    <a:lnTo>
                      <a:pt x="58" y="14"/>
                    </a:lnTo>
                    <a:lnTo>
                      <a:pt x="60" y="0"/>
                    </a:lnTo>
                    <a:lnTo>
                      <a:pt x="4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24" y="16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2" name="Freeform 224"/>
              <p:cNvSpPr>
                <a:spLocks/>
              </p:cNvSpPr>
              <p:nvPr/>
            </p:nvSpPr>
            <p:spPr bwMode="ltGray">
              <a:xfrm>
                <a:off x="1005" y="2749"/>
                <a:ext cx="93" cy="107"/>
              </a:xfrm>
              <a:custGeom>
                <a:avLst/>
                <a:gdLst>
                  <a:gd name="T0" fmla="*/ 3 w 111"/>
                  <a:gd name="T1" fmla="*/ 6 h 122"/>
                  <a:gd name="T2" fmla="*/ 3 w 111"/>
                  <a:gd name="T3" fmla="*/ 14 h 122"/>
                  <a:gd name="T4" fmla="*/ 0 w 111"/>
                  <a:gd name="T5" fmla="*/ 22 h 122"/>
                  <a:gd name="T6" fmla="*/ 6 w 111"/>
                  <a:gd name="T7" fmla="*/ 29 h 122"/>
                  <a:gd name="T8" fmla="*/ 11 w 111"/>
                  <a:gd name="T9" fmla="*/ 35 h 122"/>
                  <a:gd name="T10" fmla="*/ 16 w 111"/>
                  <a:gd name="T11" fmla="*/ 38 h 122"/>
                  <a:gd name="T12" fmla="*/ 19 w 111"/>
                  <a:gd name="T13" fmla="*/ 40 h 122"/>
                  <a:gd name="T14" fmla="*/ 24 w 111"/>
                  <a:gd name="T15" fmla="*/ 45 h 122"/>
                  <a:gd name="T16" fmla="*/ 29 w 111"/>
                  <a:gd name="T17" fmla="*/ 47 h 122"/>
                  <a:gd name="T18" fmla="*/ 28 w 111"/>
                  <a:gd name="T19" fmla="*/ 55 h 122"/>
                  <a:gd name="T20" fmla="*/ 26 w 111"/>
                  <a:gd name="T21" fmla="*/ 62 h 122"/>
                  <a:gd name="T22" fmla="*/ 32 w 111"/>
                  <a:gd name="T23" fmla="*/ 63 h 122"/>
                  <a:gd name="T24" fmla="*/ 38 w 111"/>
                  <a:gd name="T25" fmla="*/ 63 h 122"/>
                  <a:gd name="T26" fmla="*/ 41 w 111"/>
                  <a:gd name="T27" fmla="*/ 62 h 122"/>
                  <a:gd name="T28" fmla="*/ 45 w 111"/>
                  <a:gd name="T29" fmla="*/ 54 h 122"/>
                  <a:gd name="T30" fmla="*/ 45 w 111"/>
                  <a:gd name="T31" fmla="*/ 48 h 122"/>
                  <a:gd name="T32" fmla="*/ 45 w 111"/>
                  <a:gd name="T33" fmla="*/ 41 h 122"/>
                  <a:gd name="T34" fmla="*/ 45 w 111"/>
                  <a:gd name="T35" fmla="*/ 36 h 122"/>
                  <a:gd name="T36" fmla="*/ 44 w 111"/>
                  <a:gd name="T37" fmla="*/ 36 h 122"/>
                  <a:gd name="T38" fmla="*/ 41 w 111"/>
                  <a:gd name="T39" fmla="*/ 36 h 122"/>
                  <a:gd name="T40" fmla="*/ 39 w 111"/>
                  <a:gd name="T41" fmla="*/ 29 h 122"/>
                  <a:gd name="T42" fmla="*/ 37 w 111"/>
                  <a:gd name="T43" fmla="*/ 23 h 122"/>
                  <a:gd name="T44" fmla="*/ 33 w 111"/>
                  <a:gd name="T45" fmla="*/ 22 h 122"/>
                  <a:gd name="T46" fmla="*/ 26 w 111"/>
                  <a:gd name="T47" fmla="*/ 22 h 122"/>
                  <a:gd name="T48" fmla="*/ 23 w 111"/>
                  <a:gd name="T49" fmla="*/ 10 h 122"/>
                  <a:gd name="T50" fmla="*/ 23 w 111"/>
                  <a:gd name="T51" fmla="*/ 7 h 122"/>
                  <a:gd name="T52" fmla="*/ 23 w 111"/>
                  <a:gd name="T53" fmla="*/ 4 h 122"/>
                  <a:gd name="T54" fmla="*/ 17 w 111"/>
                  <a:gd name="T55" fmla="*/ 0 h 122"/>
                  <a:gd name="T56" fmla="*/ 11 w 111"/>
                  <a:gd name="T57" fmla="*/ 2 h 122"/>
                  <a:gd name="T58" fmla="*/ 4 w 111"/>
                  <a:gd name="T59" fmla="*/ 4 h 122"/>
                  <a:gd name="T60" fmla="*/ 3 w 111"/>
                  <a:gd name="T61" fmla="*/ 6 h 1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1"/>
                  <a:gd name="T94" fmla="*/ 0 h 122"/>
                  <a:gd name="T95" fmla="*/ 111 w 111"/>
                  <a:gd name="T96" fmla="*/ 122 h 1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1" h="122">
                    <a:moveTo>
                      <a:pt x="6" y="11"/>
                    </a:moveTo>
                    <a:lnTo>
                      <a:pt x="4" y="27"/>
                    </a:lnTo>
                    <a:lnTo>
                      <a:pt x="0" y="43"/>
                    </a:lnTo>
                    <a:lnTo>
                      <a:pt x="14" y="56"/>
                    </a:lnTo>
                    <a:lnTo>
                      <a:pt x="27" y="68"/>
                    </a:lnTo>
                    <a:lnTo>
                      <a:pt x="38" y="73"/>
                    </a:lnTo>
                    <a:lnTo>
                      <a:pt x="48" y="78"/>
                    </a:lnTo>
                    <a:lnTo>
                      <a:pt x="60" y="85"/>
                    </a:lnTo>
                    <a:lnTo>
                      <a:pt x="72" y="92"/>
                    </a:lnTo>
                    <a:lnTo>
                      <a:pt x="68" y="107"/>
                    </a:lnTo>
                    <a:lnTo>
                      <a:pt x="62" y="120"/>
                    </a:lnTo>
                    <a:lnTo>
                      <a:pt x="77" y="121"/>
                    </a:lnTo>
                    <a:lnTo>
                      <a:pt x="93" y="122"/>
                    </a:lnTo>
                    <a:lnTo>
                      <a:pt x="101" y="120"/>
                    </a:lnTo>
                    <a:lnTo>
                      <a:pt x="111" y="103"/>
                    </a:lnTo>
                    <a:lnTo>
                      <a:pt x="111" y="93"/>
                    </a:lnTo>
                    <a:lnTo>
                      <a:pt x="111" y="81"/>
                    </a:lnTo>
                    <a:lnTo>
                      <a:pt x="111" y="69"/>
                    </a:lnTo>
                    <a:lnTo>
                      <a:pt x="105" y="69"/>
                    </a:lnTo>
                    <a:lnTo>
                      <a:pt x="98" y="69"/>
                    </a:lnTo>
                    <a:lnTo>
                      <a:pt x="94" y="56"/>
                    </a:lnTo>
                    <a:lnTo>
                      <a:pt x="89" y="44"/>
                    </a:lnTo>
                    <a:lnTo>
                      <a:pt x="80" y="43"/>
                    </a:lnTo>
                    <a:lnTo>
                      <a:pt x="62" y="41"/>
                    </a:lnTo>
                    <a:lnTo>
                      <a:pt x="59" y="19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42" y="0"/>
                    </a:lnTo>
                    <a:lnTo>
                      <a:pt x="26" y="2"/>
                    </a:lnTo>
                    <a:lnTo>
                      <a:pt x="9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3" name="Freeform 225"/>
              <p:cNvSpPr>
                <a:spLocks/>
              </p:cNvSpPr>
              <p:nvPr/>
            </p:nvSpPr>
            <p:spPr bwMode="ltGray">
              <a:xfrm>
                <a:off x="1770" y="2489"/>
                <a:ext cx="3" cy="4"/>
              </a:xfrm>
              <a:custGeom>
                <a:avLst/>
                <a:gdLst>
                  <a:gd name="T0" fmla="*/ 2 w 4"/>
                  <a:gd name="T1" fmla="*/ 1 h 6"/>
                  <a:gd name="T2" fmla="*/ 2 w 4"/>
                  <a:gd name="T3" fmla="*/ 1 h 6"/>
                  <a:gd name="T4" fmla="*/ 0 w 4"/>
                  <a:gd name="T5" fmla="*/ 1 h 6"/>
                  <a:gd name="T6" fmla="*/ 2 w 4"/>
                  <a:gd name="T7" fmla="*/ 0 h 6"/>
                  <a:gd name="T8" fmla="*/ 2 w 4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1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4" name="Freeform 226"/>
              <p:cNvSpPr>
                <a:spLocks/>
              </p:cNvSpPr>
              <p:nvPr/>
            </p:nvSpPr>
            <p:spPr bwMode="ltGray">
              <a:xfrm>
                <a:off x="1780" y="2470"/>
                <a:ext cx="1" cy="2"/>
              </a:xfrm>
              <a:custGeom>
                <a:avLst/>
                <a:gdLst>
                  <a:gd name="T0" fmla="*/ 0 w 2"/>
                  <a:gd name="T1" fmla="*/ 32 h 1"/>
                  <a:gd name="T2" fmla="*/ 0 w 2"/>
                  <a:gd name="T3" fmla="*/ 0 h 1"/>
                  <a:gd name="T4" fmla="*/ 1 w 2"/>
                  <a:gd name="T5" fmla="*/ 0 h 1"/>
                  <a:gd name="T6" fmla="*/ 0 w 2"/>
                  <a:gd name="T7" fmla="*/ 32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5" name="Freeform 227"/>
              <p:cNvSpPr>
                <a:spLocks/>
              </p:cNvSpPr>
              <p:nvPr/>
            </p:nvSpPr>
            <p:spPr bwMode="ltGray">
              <a:xfrm>
                <a:off x="2030" y="2507"/>
                <a:ext cx="121" cy="140"/>
              </a:xfrm>
              <a:custGeom>
                <a:avLst/>
                <a:gdLst>
                  <a:gd name="T0" fmla="*/ 46 w 144"/>
                  <a:gd name="T1" fmla="*/ 18 h 160"/>
                  <a:gd name="T2" fmla="*/ 46 w 144"/>
                  <a:gd name="T3" fmla="*/ 16 h 160"/>
                  <a:gd name="T4" fmla="*/ 41 w 144"/>
                  <a:gd name="T5" fmla="*/ 11 h 160"/>
                  <a:gd name="T6" fmla="*/ 35 w 144"/>
                  <a:gd name="T7" fmla="*/ 7 h 160"/>
                  <a:gd name="T8" fmla="*/ 30 w 144"/>
                  <a:gd name="T9" fmla="*/ 4 h 160"/>
                  <a:gd name="T10" fmla="*/ 24 w 144"/>
                  <a:gd name="T11" fmla="*/ 0 h 160"/>
                  <a:gd name="T12" fmla="*/ 20 w 144"/>
                  <a:gd name="T13" fmla="*/ 0 h 160"/>
                  <a:gd name="T14" fmla="*/ 15 w 144"/>
                  <a:gd name="T15" fmla="*/ 0 h 160"/>
                  <a:gd name="T16" fmla="*/ 11 w 144"/>
                  <a:gd name="T17" fmla="*/ 0 h 160"/>
                  <a:gd name="T18" fmla="*/ 6 w 144"/>
                  <a:gd name="T19" fmla="*/ 0 h 160"/>
                  <a:gd name="T20" fmla="*/ 8 w 144"/>
                  <a:gd name="T21" fmla="*/ 10 h 160"/>
                  <a:gd name="T22" fmla="*/ 6 w 144"/>
                  <a:gd name="T23" fmla="*/ 10 h 160"/>
                  <a:gd name="T24" fmla="*/ 6 w 144"/>
                  <a:gd name="T25" fmla="*/ 14 h 160"/>
                  <a:gd name="T26" fmla="*/ 8 w 144"/>
                  <a:gd name="T27" fmla="*/ 17 h 160"/>
                  <a:gd name="T28" fmla="*/ 4 w 144"/>
                  <a:gd name="T29" fmla="*/ 21 h 160"/>
                  <a:gd name="T30" fmla="*/ 2 w 144"/>
                  <a:gd name="T31" fmla="*/ 26 h 160"/>
                  <a:gd name="T32" fmla="*/ 0 w 144"/>
                  <a:gd name="T33" fmla="*/ 26 h 160"/>
                  <a:gd name="T34" fmla="*/ 0 w 144"/>
                  <a:gd name="T35" fmla="*/ 32 h 160"/>
                  <a:gd name="T36" fmla="*/ 0 w 144"/>
                  <a:gd name="T37" fmla="*/ 38 h 160"/>
                  <a:gd name="T38" fmla="*/ 3 w 144"/>
                  <a:gd name="T39" fmla="*/ 45 h 160"/>
                  <a:gd name="T40" fmla="*/ 4 w 144"/>
                  <a:gd name="T41" fmla="*/ 50 h 160"/>
                  <a:gd name="T42" fmla="*/ 7 w 144"/>
                  <a:gd name="T43" fmla="*/ 55 h 160"/>
                  <a:gd name="T44" fmla="*/ 7 w 144"/>
                  <a:gd name="T45" fmla="*/ 56 h 160"/>
                  <a:gd name="T46" fmla="*/ 13 w 144"/>
                  <a:gd name="T47" fmla="*/ 60 h 160"/>
                  <a:gd name="T48" fmla="*/ 18 w 144"/>
                  <a:gd name="T49" fmla="*/ 65 h 160"/>
                  <a:gd name="T50" fmla="*/ 24 w 144"/>
                  <a:gd name="T51" fmla="*/ 66 h 160"/>
                  <a:gd name="T52" fmla="*/ 27 w 144"/>
                  <a:gd name="T53" fmla="*/ 67 h 160"/>
                  <a:gd name="T54" fmla="*/ 28 w 144"/>
                  <a:gd name="T55" fmla="*/ 76 h 160"/>
                  <a:gd name="T56" fmla="*/ 29 w 144"/>
                  <a:gd name="T57" fmla="*/ 82 h 160"/>
                  <a:gd name="T58" fmla="*/ 32 w 144"/>
                  <a:gd name="T59" fmla="*/ 82 h 160"/>
                  <a:gd name="T60" fmla="*/ 35 w 144"/>
                  <a:gd name="T61" fmla="*/ 81 h 160"/>
                  <a:gd name="T62" fmla="*/ 42 w 144"/>
                  <a:gd name="T63" fmla="*/ 82 h 160"/>
                  <a:gd name="T64" fmla="*/ 46 w 144"/>
                  <a:gd name="T65" fmla="*/ 80 h 160"/>
                  <a:gd name="T66" fmla="*/ 49 w 144"/>
                  <a:gd name="T67" fmla="*/ 80 h 160"/>
                  <a:gd name="T68" fmla="*/ 55 w 144"/>
                  <a:gd name="T69" fmla="*/ 77 h 160"/>
                  <a:gd name="T70" fmla="*/ 61 w 144"/>
                  <a:gd name="T71" fmla="*/ 72 h 160"/>
                  <a:gd name="T72" fmla="*/ 56 w 144"/>
                  <a:gd name="T73" fmla="*/ 68 h 160"/>
                  <a:gd name="T74" fmla="*/ 55 w 144"/>
                  <a:gd name="T75" fmla="*/ 60 h 160"/>
                  <a:gd name="T76" fmla="*/ 55 w 144"/>
                  <a:gd name="T77" fmla="*/ 55 h 160"/>
                  <a:gd name="T78" fmla="*/ 54 w 144"/>
                  <a:gd name="T79" fmla="*/ 52 h 160"/>
                  <a:gd name="T80" fmla="*/ 55 w 144"/>
                  <a:gd name="T81" fmla="*/ 45 h 160"/>
                  <a:gd name="T82" fmla="*/ 51 w 144"/>
                  <a:gd name="T83" fmla="*/ 39 h 160"/>
                  <a:gd name="T84" fmla="*/ 54 w 144"/>
                  <a:gd name="T85" fmla="*/ 28 h 160"/>
                  <a:gd name="T86" fmla="*/ 50 w 144"/>
                  <a:gd name="T87" fmla="*/ 23 h 160"/>
                  <a:gd name="T88" fmla="*/ 46 w 144"/>
                  <a:gd name="T89" fmla="*/ 18 h 1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160"/>
                  <a:gd name="T137" fmla="*/ 144 w 144"/>
                  <a:gd name="T138" fmla="*/ 160 h 1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160">
                    <a:moveTo>
                      <a:pt x="110" y="34"/>
                    </a:moveTo>
                    <a:lnTo>
                      <a:pt x="109" y="30"/>
                    </a:lnTo>
                    <a:lnTo>
                      <a:pt x="97" y="22"/>
                    </a:lnTo>
                    <a:lnTo>
                      <a:pt x="84" y="14"/>
                    </a:lnTo>
                    <a:lnTo>
                      <a:pt x="72" y="7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7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9" y="19"/>
                    </a:lnTo>
                    <a:lnTo>
                      <a:pt x="14" y="20"/>
                    </a:lnTo>
                    <a:lnTo>
                      <a:pt x="14" y="28"/>
                    </a:lnTo>
                    <a:lnTo>
                      <a:pt x="18" y="33"/>
                    </a:lnTo>
                    <a:lnTo>
                      <a:pt x="10" y="42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6"/>
                    </a:lnTo>
                    <a:lnTo>
                      <a:pt x="10" y="97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31" y="118"/>
                    </a:lnTo>
                    <a:lnTo>
                      <a:pt x="44" y="127"/>
                    </a:lnTo>
                    <a:lnTo>
                      <a:pt x="58" y="128"/>
                    </a:lnTo>
                    <a:lnTo>
                      <a:pt x="63" y="132"/>
                    </a:lnTo>
                    <a:lnTo>
                      <a:pt x="67" y="147"/>
                    </a:lnTo>
                    <a:lnTo>
                      <a:pt x="70" y="159"/>
                    </a:lnTo>
                    <a:lnTo>
                      <a:pt x="76" y="159"/>
                    </a:lnTo>
                    <a:lnTo>
                      <a:pt x="84" y="158"/>
                    </a:lnTo>
                    <a:lnTo>
                      <a:pt x="99" y="160"/>
                    </a:lnTo>
                    <a:lnTo>
                      <a:pt x="109" y="157"/>
                    </a:lnTo>
                    <a:lnTo>
                      <a:pt x="116" y="157"/>
                    </a:lnTo>
                    <a:lnTo>
                      <a:pt x="130" y="150"/>
                    </a:lnTo>
                    <a:lnTo>
                      <a:pt x="144" y="142"/>
                    </a:lnTo>
                    <a:lnTo>
                      <a:pt x="135" y="134"/>
                    </a:lnTo>
                    <a:lnTo>
                      <a:pt x="133" y="118"/>
                    </a:lnTo>
                    <a:lnTo>
                      <a:pt x="130" y="108"/>
                    </a:lnTo>
                    <a:lnTo>
                      <a:pt x="129" y="103"/>
                    </a:lnTo>
                    <a:lnTo>
                      <a:pt x="133" y="88"/>
                    </a:lnTo>
                    <a:lnTo>
                      <a:pt x="123" y="75"/>
                    </a:lnTo>
                    <a:lnTo>
                      <a:pt x="129" y="55"/>
                    </a:lnTo>
                    <a:lnTo>
                      <a:pt x="120" y="45"/>
                    </a:lnTo>
                    <a:lnTo>
                      <a:pt x="110" y="3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6" name="Freeform 228"/>
              <p:cNvSpPr>
                <a:spLocks/>
              </p:cNvSpPr>
              <p:nvPr/>
            </p:nvSpPr>
            <p:spPr bwMode="ltGray">
              <a:xfrm>
                <a:off x="2139" y="2571"/>
                <a:ext cx="4" cy="8"/>
              </a:xfrm>
              <a:custGeom>
                <a:avLst/>
                <a:gdLst>
                  <a:gd name="T0" fmla="*/ 2 w 5"/>
                  <a:gd name="T1" fmla="*/ 4 h 9"/>
                  <a:gd name="T2" fmla="*/ 2 w 5"/>
                  <a:gd name="T3" fmla="*/ 0 h 9"/>
                  <a:gd name="T4" fmla="*/ 0 w 5"/>
                  <a:gd name="T5" fmla="*/ 3 h 9"/>
                  <a:gd name="T6" fmla="*/ 2 w 5"/>
                  <a:gd name="T7" fmla="*/ 4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9"/>
                  <a:gd name="T14" fmla="*/ 5 w 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9">
                    <a:moveTo>
                      <a:pt x="5" y="9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7" name="Freeform 229"/>
              <p:cNvSpPr>
                <a:spLocks/>
              </p:cNvSpPr>
              <p:nvPr/>
            </p:nvSpPr>
            <p:spPr bwMode="ltGray">
              <a:xfrm>
                <a:off x="2032" y="2437"/>
                <a:ext cx="60" cy="74"/>
              </a:xfrm>
              <a:custGeom>
                <a:avLst/>
                <a:gdLst>
                  <a:gd name="T0" fmla="*/ 26 w 72"/>
                  <a:gd name="T1" fmla="*/ 7 h 84"/>
                  <a:gd name="T2" fmla="*/ 23 w 72"/>
                  <a:gd name="T3" fmla="*/ 0 h 84"/>
                  <a:gd name="T4" fmla="*/ 21 w 72"/>
                  <a:gd name="T5" fmla="*/ 4 h 84"/>
                  <a:gd name="T6" fmla="*/ 15 w 72"/>
                  <a:gd name="T7" fmla="*/ 4 h 84"/>
                  <a:gd name="T8" fmla="*/ 12 w 72"/>
                  <a:gd name="T9" fmla="*/ 5 h 84"/>
                  <a:gd name="T10" fmla="*/ 11 w 72"/>
                  <a:gd name="T11" fmla="*/ 4 h 84"/>
                  <a:gd name="T12" fmla="*/ 7 w 72"/>
                  <a:gd name="T13" fmla="*/ 4 h 84"/>
                  <a:gd name="T14" fmla="*/ 7 w 72"/>
                  <a:gd name="T15" fmla="*/ 6 h 84"/>
                  <a:gd name="T16" fmla="*/ 7 w 72"/>
                  <a:gd name="T17" fmla="*/ 13 h 84"/>
                  <a:gd name="T18" fmla="*/ 9 w 72"/>
                  <a:gd name="T19" fmla="*/ 17 h 84"/>
                  <a:gd name="T20" fmla="*/ 6 w 72"/>
                  <a:gd name="T21" fmla="*/ 22 h 84"/>
                  <a:gd name="T22" fmla="*/ 2 w 72"/>
                  <a:gd name="T23" fmla="*/ 27 h 84"/>
                  <a:gd name="T24" fmla="*/ 2 w 72"/>
                  <a:gd name="T25" fmla="*/ 36 h 84"/>
                  <a:gd name="T26" fmla="*/ 0 w 72"/>
                  <a:gd name="T27" fmla="*/ 44 h 84"/>
                  <a:gd name="T28" fmla="*/ 2 w 72"/>
                  <a:gd name="T29" fmla="*/ 44 h 84"/>
                  <a:gd name="T30" fmla="*/ 5 w 72"/>
                  <a:gd name="T31" fmla="*/ 42 h 84"/>
                  <a:gd name="T32" fmla="*/ 9 w 72"/>
                  <a:gd name="T33" fmla="*/ 42 h 84"/>
                  <a:gd name="T34" fmla="*/ 14 w 72"/>
                  <a:gd name="T35" fmla="*/ 42 h 84"/>
                  <a:gd name="T36" fmla="*/ 18 w 72"/>
                  <a:gd name="T37" fmla="*/ 42 h 84"/>
                  <a:gd name="T38" fmla="*/ 23 w 72"/>
                  <a:gd name="T39" fmla="*/ 42 h 84"/>
                  <a:gd name="T40" fmla="*/ 23 w 72"/>
                  <a:gd name="T41" fmla="*/ 33 h 84"/>
                  <a:gd name="T42" fmla="*/ 27 w 72"/>
                  <a:gd name="T43" fmla="*/ 25 h 84"/>
                  <a:gd name="T44" fmla="*/ 29 w 72"/>
                  <a:gd name="T45" fmla="*/ 19 h 84"/>
                  <a:gd name="T46" fmla="*/ 27 w 72"/>
                  <a:gd name="T47" fmla="*/ 12 h 84"/>
                  <a:gd name="T48" fmla="*/ 26 w 72"/>
                  <a:gd name="T49" fmla="*/ 7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84"/>
                  <a:gd name="T77" fmla="*/ 72 w 72"/>
                  <a:gd name="T78" fmla="*/ 84 h 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84">
                    <a:moveTo>
                      <a:pt x="64" y="12"/>
                    </a:moveTo>
                    <a:lnTo>
                      <a:pt x="58" y="0"/>
                    </a:lnTo>
                    <a:lnTo>
                      <a:pt x="52" y="8"/>
                    </a:lnTo>
                    <a:lnTo>
                      <a:pt x="37" y="8"/>
                    </a:lnTo>
                    <a:lnTo>
                      <a:pt x="31" y="10"/>
                    </a:lnTo>
                    <a:lnTo>
                      <a:pt x="28" y="8"/>
                    </a:lnTo>
                    <a:lnTo>
                      <a:pt x="18" y="9"/>
                    </a:lnTo>
                    <a:lnTo>
                      <a:pt x="17" y="11"/>
                    </a:lnTo>
                    <a:lnTo>
                      <a:pt x="16" y="24"/>
                    </a:lnTo>
                    <a:lnTo>
                      <a:pt x="23" y="32"/>
                    </a:lnTo>
                    <a:lnTo>
                      <a:pt x="14" y="41"/>
                    </a:lnTo>
                    <a:lnTo>
                      <a:pt x="5" y="51"/>
                    </a:lnTo>
                    <a:lnTo>
                      <a:pt x="2" y="68"/>
                    </a:lnTo>
                    <a:lnTo>
                      <a:pt x="0" y="84"/>
                    </a:lnTo>
                    <a:lnTo>
                      <a:pt x="4" y="84"/>
                    </a:lnTo>
                    <a:lnTo>
                      <a:pt x="12" y="80"/>
                    </a:lnTo>
                    <a:lnTo>
                      <a:pt x="23" y="80"/>
                    </a:lnTo>
                    <a:lnTo>
                      <a:pt x="35" y="80"/>
                    </a:lnTo>
                    <a:lnTo>
                      <a:pt x="46" y="80"/>
                    </a:lnTo>
                    <a:lnTo>
                      <a:pt x="58" y="80"/>
                    </a:lnTo>
                    <a:lnTo>
                      <a:pt x="58" y="63"/>
                    </a:lnTo>
                    <a:lnTo>
                      <a:pt x="66" y="47"/>
                    </a:lnTo>
                    <a:lnTo>
                      <a:pt x="72" y="35"/>
                    </a:lnTo>
                    <a:lnTo>
                      <a:pt x="68" y="23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8" name="Freeform 230"/>
              <p:cNvSpPr>
                <a:spLocks/>
              </p:cNvSpPr>
              <p:nvPr/>
            </p:nvSpPr>
            <p:spPr bwMode="ltGray">
              <a:xfrm>
                <a:off x="1836" y="2424"/>
                <a:ext cx="214" cy="246"/>
              </a:xfrm>
              <a:custGeom>
                <a:avLst/>
                <a:gdLst>
                  <a:gd name="T0" fmla="*/ 93 w 256"/>
                  <a:gd name="T1" fmla="*/ 55 h 283"/>
                  <a:gd name="T2" fmla="*/ 92 w 256"/>
                  <a:gd name="T3" fmla="*/ 60 h 283"/>
                  <a:gd name="T4" fmla="*/ 92 w 256"/>
                  <a:gd name="T5" fmla="*/ 61 h 283"/>
                  <a:gd name="T6" fmla="*/ 94 w 256"/>
                  <a:gd name="T7" fmla="*/ 72 h 283"/>
                  <a:gd name="T8" fmla="*/ 94 w 256"/>
                  <a:gd name="T9" fmla="*/ 78 h 283"/>
                  <a:gd name="T10" fmla="*/ 96 w 256"/>
                  <a:gd name="T11" fmla="*/ 90 h 283"/>
                  <a:gd name="T12" fmla="*/ 100 w 256"/>
                  <a:gd name="T13" fmla="*/ 101 h 283"/>
                  <a:gd name="T14" fmla="*/ 91 w 256"/>
                  <a:gd name="T15" fmla="*/ 104 h 283"/>
                  <a:gd name="T16" fmla="*/ 88 w 256"/>
                  <a:gd name="T17" fmla="*/ 116 h 283"/>
                  <a:gd name="T18" fmla="*/ 88 w 256"/>
                  <a:gd name="T19" fmla="*/ 129 h 283"/>
                  <a:gd name="T20" fmla="*/ 95 w 256"/>
                  <a:gd name="T21" fmla="*/ 130 h 283"/>
                  <a:gd name="T22" fmla="*/ 93 w 256"/>
                  <a:gd name="T23" fmla="*/ 140 h 283"/>
                  <a:gd name="T24" fmla="*/ 86 w 256"/>
                  <a:gd name="T25" fmla="*/ 133 h 283"/>
                  <a:gd name="T26" fmla="*/ 80 w 256"/>
                  <a:gd name="T27" fmla="*/ 127 h 283"/>
                  <a:gd name="T28" fmla="*/ 70 w 256"/>
                  <a:gd name="T29" fmla="*/ 127 h 283"/>
                  <a:gd name="T30" fmla="*/ 66 w 256"/>
                  <a:gd name="T31" fmla="*/ 124 h 283"/>
                  <a:gd name="T32" fmla="*/ 59 w 256"/>
                  <a:gd name="T33" fmla="*/ 123 h 283"/>
                  <a:gd name="T34" fmla="*/ 54 w 256"/>
                  <a:gd name="T35" fmla="*/ 120 h 283"/>
                  <a:gd name="T36" fmla="*/ 53 w 256"/>
                  <a:gd name="T37" fmla="*/ 104 h 283"/>
                  <a:gd name="T38" fmla="*/ 45 w 256"/>
                  <a:gd name="T39" fmla="*/ 94 h 283"/>
                  <a:gd name="T40" fmla="*/ 40 w 256"/>
                  <a:gd name="T41" fmla="*/ 93 h 283"/>
                  <a:gd name="T42" fmla="*/ 32 w 256"/>
                  <a:gd name="T43" fmla="*/ 101 h 283"/>
                  <a:gd name="T44" fmla="*/ 27 w 256"/>
                  <a:gd name="T45" fmla="*/ 91 h 283"/>
                  <a:gd name="T46" fmla="*/ 19 w 256"/>
                  <a:gd name="T47" fmla="*/ 84 h 283"/>
                  <a:gd name="T48" fmla="*/ 10 w 256"/>
                  <a:gd name="T49" fmla="*/ 83 h 283"/>
                  <a:gd name="T50" fmla="*/ 3 w 256"/>
                  <a:gd name="T51" fmla="*/ 84 h 283"/>
                  <a:gd name="T52" fmla="*/ 3 w 256"/>
                  <a:gd name="T53" fmla="*/ 83 h 283"/>
                  <a:gd name="T54" fmla="*/ 5 w 256"/>
                  <a:gd name="T55" fmla="*/ 74 h 283"/>
                  <a:gd name="T56" fmla="*/ 9 w 256"/>
                  <a:gd name="T57" fmla="*/ 73 h 283"/>
                  <a:gd name="T58" fmla="*/ 13 w 256"/>
                  <a:gd name="T59" fmla="*/ 76 h 283"/>
                  <a:gd name="T60" fmla="*/ 21 w 256"/>
                  <a:gd name="T61" fmla="*/ 66 h 283"/>
                  <a:gd name="T62" fmla="*/ 23 w 256"/>
                  <a:gd name="T63" fmla="*/ 55 h 283"/>
                  <a:gd name="T64" fmla="*/ 31 w 256"/>
                  <a:gd name="T65" fmla="*/ 43 h 283"/>
                  <a:gd name="T66" fmla="*/ 32 w 256"/>
                  <a:gd name="T67" fmla="*/ 32 h 283"/>
                  <a:gd name="T68" fmla="*/ 33 w 256"/>
                  <a:gd name="T69" fmla="*/ 20 h 283"/>
                  <a:gd name="T70" fmla="*/ 34 w 256"/>
                  <a:gd name="T71" fmla="*/ 8 h 283"/>
                  <a:gd name="T72" fmla="*/ 45 w 256"/>
                  <a:gd name="T73" fmla="*/ 5 h 283"/>
                  <a:gd name="T74" fmla="*/ 55 w 256"/>
                  <a:gd name="T75" fmla="*/ 9 h 283"/>
                  <a:gd name="T76" fmla="*/ 61 w 256"/>
                  <a:gd name="T77" fmla="*/ 4 h 283"/>
                  <a:gd name="T78" fmla="*/ 70 w 256"/>
                  <a:gd name="T79" fmla="*/ 3 h 283"/>
                  <a:gd name="T80" fmla="*/ 76 w 256"/>
                  <a:gd name="T81" fmla="*/ 1 h 283"/>
                  <a:gd name="T82" fmla="*/ 84 w 256"/>
                  <a:gd name="T83" fmla="*/ 3 h 283"/>
                  <a:gd name="T84" fmla="*/ 88 w 256"/>
                  <a:gd name="T85" fmla="*/ 7 h 283"/>
                  <a:gd name="T86" fmla="*/ 94 w 256"/>
                  <a:gd name="T87" fmla="*/ 4 h 283"/>
                  <a:gd name="T88" fmla="*/ 102 w 256"/>
                  <a:gd name="T89" fmla="*/ 13 h 283"/>
                  <a:gd name="T90" fmla="*/ 104 w 256"/>
                  <a:gd name="T91" fmla="*/ 24 h 283"/>
                  <a:gd name="T92" fmla="*/ 97 w 256"/>
                  <a:gd name="T93" fmla="*/ 32 h 283"/>
                  <a:gd name="T94" fmla="*/ 95 w 256"/>
                  <a:gd name="T95" fmla="*/ 50 h 2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283"/>
                  <a:gd name="T146" fmla="*/ 256 w 256"/>
                  <a:gd name="T147" fmla="*/ 283 h 28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283">
                    <a:moveTo>
                      <a:pt x="233" y="100"/>
                    </a:moveTo>
                    <a:lnTo>
                      <a:pt x="227" y="111"/>
                    </a:lnTo>
                    <a:lnTo>
                      <a:pt x="223" y="121"/>
                    </a:lnTo>
                    <a:lnTo>
                      <a:pt x="225" y="121"/>
                    </a:lnTo>
                    <a:lnTo>
                      <a:pt x="225" y="122"/>
                    </a:lnTo>
                    <a:lnTo>
                      <a:pt x="226" y="123"/>
                    </a:lnTo>
                    <a:lnTo>
                      <a:pt x="227" y="135"/>
                    </a:lnTo>
                    <a:lnTo>
                      <a:pt x="229" y="147"/>
                    </a:lnTo>
                    <a:lnTo>
                      <a:pt x="231" y="147"/>
                    </a:lnTo>
                    <a:lnTo>
                      <a:pt x="231" y="158"/>
                    </a:lnTo>
                    <a:lnTo>
                      <a:pt x="231" y="170"/>
                    </a:lnTo>
                    <a:lnTo>
                      <a:pt x="235" y="182"/>
                    </a:lnTo>
                    <a:lnTo>
                      <a:pt x="241" y="193"/>
                    </a:lnTo>
                    <a:lnTo>
                      <a:pt x="247" y="204"/>
                    </a:lnTo>
                    <a:lnTo>
                      <a:pt x="234" y="207"/>
                    </a:lnTo>
                    <a:lnTo>
                      <a:pt x="222" y="210"/>
                    </a:lnTo>
                    <a:lnTo>
                      <a:pt x="215" y="220"/>
                    </a:lnTo>
                    <a:lnTo>
                      <a:pt x="217" y="234"/>
                    </a:lnTo>
                    <a:lnTo>
                      <a:pt x="216" y="247"/>
                    </a:lnTo>
                    <a:lnTo>
                      <a:pt x="216" y="260"/>
                    </a:lnTo>
                    <a:lnTo>
                      <a:pt x="228" y="268"/>
                    </a:lnTo>
                    <a:lnTo>
                      <a:pt x="233" y="264"/>
                    </a:lnTo>
                    <a:lnTo>
                      <a:pt x="231" y="283"/>
                    </a:lnTo>
                    <a:lnTo>
                      <a:pt x="227" y="282"/>
                    </a:lnTo>
                    <a:lnTo>
                      <a:pt x="221" y="282"/>
                    </a:lnTo>
                    <a:lnTo>
                      <a:pt x="210" y="267"/>
                    </a:lnTo>
                    <a:lnTo>
                      <a:pt x="202" y="261"/>
                    </a:lnTo>
                    <a:lnTo>
                      <a:pt x="196" y="255"/>
                    </a:lnTo>
                    <a:lnTo>
                      <a:pt x="191" y="261"/>
                    </a:lnTo>
                    <a:lnTo>
                      <a:pt x="173" y="255"/>
                    </a:lnTo>
                    <a:lnTo>
                      <a:pt x="172" y="250"/>
                    </a:lnTo>
                    <a:lnTo>
                      <a:pt x="161" y="252"/>
                    </a:lnTo>
                    <a:lnTo>
                      <a:pt x="156" y="244"/>
                    </a:lnTo>
                    <a:lnTo>
                      <a:pt x="145" y="247"/>
                    </a:lnTo>
                    <a:lnTo>
                      <a:pt x="133" y="249"/>
                    </a:lnTo>
                    <a:lnTo>
                      <a:pt x="133" y="243"/>
                    </a:lnTo>
                    <a:lnTo>
                      <a:pt x="130" y="228"/>
                    </a:lnTo>
                    <a:lnTo>
                      <a:pt x="129" y="210"/>
                    </a:lnTo>
                    <a:lnTo>
                      <a:pt x="129" y="193"/>
                    </a:lnTo>
                    <a:lnTo>
                      <a:pt x="111" y="190"/>
                    </a:lnTo>
                    <a:lnTo>
                      <a:pt x="112" y="187"/>
                    </a:lnTo>
                    <a:lnTo>
                      <a:pt x="97" y="186"/>
                    </a:lnTo>
                    <a:lnTo>
                      <a:pt x="95" y="199"/>
                    </a:lnTo>
                    <a:lnTo>
                      <a:pt x="78" y="202"/>
                    </a:lnTo>
                    <a:lnTo>
                      <a:pt x="69" y="199"/>
                    </a:lnTo>
                    <a:lnTo>
                      <a:pt x="64" y="184"/>
                    </a:lnTo>
                    <a:lnTo>
                      <a:pt x="59" y="170"/>
                    </a:lnTo>
                    <a:lnTo>
                      <a:pt x="47" y="170"/>
                    </a:lnTo>
                    <a:lnTo>
                      <a:pt x="36" y="170"/>
                    </a:lnTo>
                    <a:lnTo>
                      <a:pt x="24" y="169"/>
                    </a:lnTo>
                    <a:lnTo>
                      <a:pt x="13" y="169"/>
                    </a:lnTo>
                    <a:lnTo>
                      <a:pt x="3" y="170"/>
                    </a:lnTo>
                    <a:lnTo>
                      <a:pt x="0" y="168"/>
                    </a:lnTo>
                    <a:lnTo>
                      <a:pt x="4" y="166"/>
                    </a:lnTo>
                    <a:lnTo>
                      <a:pt x="5" y="154"/>
                    </a:lnTo>
                    <a:lnTo>
                      <a:pt x="12" y="150"/>
                    </a:lnTo>
                    <a:lnTo>
                      <a:pt x="18" y="152"/>
                    </a:lnTo>
                    <a:lnTo>
                      <a:pt x="23" y="148"/>
                    </a:lnTo>
                    <a:lnTo>
                      <a:pt x="30" y="147"/>
                    </a:lnTo>
                    <a:lnTo>
                      <a:pt x="31" y="154"/>
                    </a:lnTo>
                    <a:lnTo>
                      <a:pt x="42" y="144"/>
                    </a:lnTo>
                    <a:lnTo>
                      <a:pt x="52" y="134"/>
                    </a:lnTo>
                    <a:lnTo>
                      <a:pt x="54" y="122"/>
                    </a:lnTo>
                    <a:lnTo>
                      <a:pt x="55" y="110"/>
                    </a:lnTo>
                    <a:lnTo>
                      <a:pt x="65" y="98"/>
                    </a:lnTo>
                    <a:lnTo>
                      <a:pt x="75" y="86"/>
                    </a:lnTo>
                    <a:lnTo>
                      <a:pt x="76" y="74"/>
                    </a:lnTo>
                    <a:lnTo>
                      <a:pt x="78" y="63"/>
                    </a:lnTo>
                    <a:lnTo>
                      <a:pt x="81" y="51"/>
                    </a:lnTo>
                    <a:lnTo>
                      <a:pt x="82" y="40"/>
                    </a:lnTo>
                    <a:lnTo>
                      <a:pt x="85" y="27"/>
                    </a:lnTo>
                    <a:lnTo>
                      <a:pt x="85" y="16"/>
                    </a:lnTo>
                    <a:lnTo>
                      <a:pt x="96" y="2"/>
                    </a:lnTo>
                    <a:lnTo>
                      <a:pt x="111" y="10"/>
                    </a:lnTo>
                    <a:lnTo>
                      <a:pt x="123" y="14"/>
                    </a:lnTo>
                    <a:lnTo>
                      <a:pt x="136" y="18"/>
                    </a:lnTo>
                    <a:lnTo>
                      <a:pt x="142" y="9"/>
                    </a:lnTo>
                    <a:lnTo>
                      <a:pt x="148" y="9"/>
                    </a:lnTo>
                    <a:lnTo>
                      <a:pt x="161" y="4"/>
                    </a:lnTo>
                    <a:lnTo>
                      <a:pt x="171" y="4"/>
                    </a:lnTo>
                    <a:lnTo>
                      <a:pt x="175" y="0"/>
                    </a:lnTo>
                    <a:lnTo>
                      <a:pt x="186" y="1"/>
                    </a:lnTo>
                    <a:lnTo>
                      <a:pt x="197" y="2"/>
                    </a:lnTo>
                    <a:lnTo>
                      <a:pt x="204" y="4"/>
                    </a:lnTo>
                    <a:lnTo>
                      <a:pt x="207" y="8"/>
                    </a:lnTo>
                    <a:lnTo>
                      <a:pt x="217" y="14"/>
                    </a:lnTo>
                    <a:lnTo>
                      <a:pt x="226" y="13"/>
                    </a:lnTo>
                    <a:lnTo>
                      <a:pt x="231" y="9"/>
                    </a:lnTo>
                    <a:lnTo>
                      <a:pt x="240" y="19"/>
                    </a:lnTo>
                    <a:lnTo>
                      <a:pt x="250" y="27"/>
                    </a:lnTo>
                    <a:lnTo>
                      <a:pt x="249" y="40"/>
                    </a:lnTo>
                    <a:lnTo>
                      <a:pt x="256" y="48"/>
                    </a:lnTo>
                    <a:lnTo>
                      <a:pt x="247" y="57"/>
                    </a:lnTo>
                    <a:lnTo>
                      <a:pt x="238" y="67"/>
                    </a:lnTo>
                    <a:lnTo>
                      <a:pt x="235" y="84"/>
                    </a:lnTo>
                    <a:lnTo>
                      <a:pt x="233" y="10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9" name="Freeform 231"/>
              <p:cNvSpPr>
                <a:spLocks/>
              </p:cNvSpPr>
              <p:nvPr/>
            </p:nvSpPr>
            <p:spPr bwMode="ltGray">
              <a:xfrm>
                <a:off x="1943" y="2601"/>
                <a:ext cx="133" cy="131"/>
              </a:xfrm>
              <a:custGeom>
                <a:avLst/>
                <a:gdLst>
                  <a:gd name="T0" fmla="*/ 12 w 158"/>
                  <a:gd name="T1" fmla="*/ 37 h 150"/>
                  <a:gd name="T2" fmla="*/ 7 w 158"/>
                  <a:gd name="T3" fmla="*/ 38 h 150"/>
                  <a:gd name="T4" fmla="*/ 2 w 158"/>
                  <a:gd name="T5" fmla="*/ 38 h 150"/>
                  <a:gd name="T6" fmla="*/ 2 w 158"/>
                  <a:gd name="T7" fmla="*/ 44 h 150"/>
                  <a:gd name="T8" fmla="*/ 2 w 158"/>
                  <a:gd name="T9" fmla="*/ 50 h 150"/>
                  <a:gd name="T10" fmla="*/ 2 w 158"/>
                  <a:gd name="T11" fmla="*/ 55 h 150"/>
                  <a:gd name="T12" fmla="*/ 0 w 158"/>
                  <a:gd name="T13" fmla="*/ 62 h 150"/>
                  <a:gd name="T14" fmla="*/ 4 w 158"/>
                  <a:gd name="T15" fmla="*/ 66 h 150"/>
                  <a:gd name="T16" fmla="*/ 8 w 158"/>
                  <a:gd name="T17" fmla="*/ 72 h 150"/>
                  <a:gd name="T18" fmla="*/ 12 w 158"/>
                  <a:gd name="T19" fmla="*/ 71 h 150"/>
                  <a:gd name="T20" fmla="*/ 19 w 158"/>
                  <a:gd name="T21" fmla="*/ 74 h 150"/>
                  <a:gd name="T22" fmla="*/ 26 w 158"/>
                  <a:gd name="T23" fmla="*/ 76 h 150"/>
                  <a:gd name="T24" fmla="*/ 32 w 158"/>
                  <a:gd name="T25" fmla="*/ 71 h 150"/>
                  <a:gd name="T26" fmla="*/ 37 w 158"/>
                  <a:gd name="T27" fmla="*/ 65 h 150"/>
                  <a:gd name="T28" fmla="*/ 40 w 158"/>
                  <a:gd name="T29" fmla="*/ 59 h 150"/>
                  <a:gd name="T30" fmla="*/ 43 w 158"/>
                  <a:gd name="T31" fmla="*/ 58 h 150"/>
                  <a:gd name="T32" fmla="*/ 47 w 158"/>
                  <a:gd name="T33" fmla="*/ 58 h 150"/>
                  <a:gd name="T34" fmla="*/ 47 w 158"/>
                  <a:gd name="T35" fmla="*/ 52 h 150"/>
                  <a:gd name="T36" fmla="*/ 51 w 158"/>
                  <a:gd name="T37" fmla="*/ 51 h 150"/>
                  <a:gd name="T38" fmla="*/ 55 w 158"/>
                  <a:gd name="T39" fmla="*/ 50 h 150"/>
                  <a:gd name="T40" fmla="*/ 60 w 158"/>
                  <a:gd name="T41" fmla="*/ 46 h 150"/>
                  <a:gd name="T42" fmla="*/ 63 w 158"/>
                  <a:gd name="T43" fmla="*/ 45 h 150"/>
                  <a:gd name="T44" fmla="*/ 61 w 158"/>
                  <a:gd name="T45" fmla="*/ 41 h 150"/>
                  <a:gd name="T46" fmla="*/ 65 w 158"/>
                  <a:gd name="T47" fmla="*/ 34 h 150"/>
                  <a:gd name="T48" fmla="*/ 65 w 158"/>
                  <a:gd name="T49" fmla="*/ 32 h 150"/>
                  <a:gd name="T50" fmla="*/ 65 w 158"/>
                  <a:gd name="T51" fmla="*/ 26 h 150"/>
                  <a:gd name="T52" fmla="*/ 65 w 158"/>
                  <a:gd name="T53" fmla="*/ 20 h 150"/>
                  <a:gd name="T54" fmla="*/ 67 w 158"/>
                  <a:gd name="T55" fmla="*/ 17 h 150"/>
                  <a:gd name="T56" fmla="*/ 62 w 158"/>
                  <a:gd name="T57" fmla="*/ 10 h 150"/>
                  <a:gd name="T58" fmla="*/ 62 w 158"/>
                  <a:gd name="T59" fmla="*/ 10 h 150"/>
                  <a:gd name="T60" fmla="*/ 57 w 158"/>
                  <a:gd name="T61" fmla="*/ 5 h 150"/>
                  <a:gd name="T62" fmla="*/ 51 w 158"/>
                  <a:gd name="T63" fmla="*/ 2 h 150"/>
                  <a:gd name="T64" fmla="*/ 51 w 158"/>
                  <a:gd name="T65" fmla="*/ 0 h 150"/>
                  <a:gd name="T66" fmla="*/ 45 w 158"/>
                  <a:gd name="T67" fmla="*/ 3 h 150"/>
                  <a:gd name="T68" fmla="*/ 40 w 158"/>
                  <a:gd name="T69" fmla="*/ 3 h 150"/>
                  <a:gd name="T70" fmla="*/ 37 w 158"/>
                  <a:gd name="T71" fmla="*/ 8 h 150"/>
                  <a:gd name="T72" fmla="*/ 38 w 158"/>
                  <a:gd name="T73" fmla="*/ 15 h 150"/>
                  <a:gd name="T74" fmla="*/ 38 w 158"/>
                  <a:gd name="T75" fmla="*/ 22 h 150"/>
                  <a:gd name="T76" fmla="*/ 38 w 158"/>
                  <a:gd name="T77" fmla="*/ 29 h 150"/>
                  <a:gd name="T78" fmla="*/ 43 w 158"/>
                  <a:gd name="T79" fmla="*/ 33 h 150"/>
                  <a:gd name="T80" fmla="*/ 45 w 158"/>
                  <a:gd name="T81" fmla="*/ 30 h 150"/>
                  <a:gd name="T82" fmla="*/ 44 w 158"/>
                  <a:gd name="T83" fmla="*/ 39 h 150"/>
                  <a:gd name="T84" fmla="*/ 43 w 158"/>
                  <a:gd name="T85" fmla="*/ 39 h 150"/>
                  <a:gd name="T86" fmla="*/ 40 w 158"/>
                  <a:gd name="T87" fmla="*/ 39 h 150"/>
                  <a:gd name="T88" fmla="*/ 35 w 158"/>
                  <a:gd name="T89" fmla="*/ 32 h 150"/>
                  <a:gd name="T90" fmla="*/ 32 w 158"/>
                  <a:gd name="T91" fmla="*/ 29 h 150"/>
                  <a:gd name="T92" fmla="*/ 29 w 158"/>
                  <a:gd name="T93" fmla="*/ 26 h 150"/>
                  <a:gd name="T94" fmla="*/ 27 w 158"/>
                  <a:gd name="T95" fmla="*/ 29 h 150"/>
                  <a:gd name="T96" fmla="*/ 20 w 158"/>
                  <a:gd name="T97" fmla="*/ 26 h 150"/>
                  <a:gd name="T98" fmla="*/ 19 w 158"/>
                  <a:gd name="T99" fmla="*/ 24 h 150"/>
                  <a:gd name="T100" fmla="*/ 14 w 158"/>
                  <a:gd name="T101" fmla="*/ 24 h 150"/>
                  <a:gd name="T102" fmla="*/ 12 w 158"/>
                  <a:gd name="T103" fmla="*/ 21 h 150"/>
                  <a:gd name="T104" fmla="*/ 12 w 158"/>
                  <a:gd name="T105" fmla="*/ 29 h 150"/>
                  <a:gd name="T106" fmla="*/ 12 w 158"/>
                  <a:gd name="T107" fmla="*/ 37 h 1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58"/>
                  <a:gd name="T163" fmla="*/ 0 h 150"/>
                  <a:gd name="T164" fmla="*/ 158 w 158"/>
                  <a:gd name="T165" fmla="*/ 150 h 1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58" h="150">
                    <a:moveTo>
                      <a:pt x="28" y="72"/>
                    </a:moveTo>
                    <a:lnTo>
                      <a:pt x="15" y="73"/>
                    </a:lnTo>
                    <a:lnTo>
                      <a:pt x="2" y="73"/>
                    </a:lnTo>
                    <a:lnTo>
                      <a:pt x="2" y="85"/>
                    </a:lnTo>
                    <a:lnTo>
                      <a:pt x="2" y="97"/>
                    </a:lnTo>
                    <a:lnTo>
                      <a:pt x="2" y="109"/>
                    </a:lnTo>
                    <a:lnTo>
                      <a:pt x="0" y="121"/>
                    </a:lnTo>
                    <a:lnTo>
                      <a:pt x="10" y="132"/>
                    </a:lnTo>
                    <a:lnTo>
                      <a:pt x="20" y="142"/>
                    </a:lnTo>
                    <a:lnTo>
                      <a:pt x="29" y="141"/>
                    </a:lnTo>
                    <a:lnTo>
                      <a:pt x="44" y="145"/>
                    </a:lnTo>
                    <a:lnTo>
                      <a:pt x="62" y="150"/>
                    </a:lnTo>
                    <a:lnTo>
                      <a:pt x="75" y="139"/>
                    </a:lnTo>
                    <a:lnTo>
                      <a:pt x="88" y="127"/>
                    </a:lnTo>
                    <a:lnTo>
                      <a:pt x="93" y="117"/>
                    </a:lnTo>
                    <a:lnTo>
                      <a:pt x="102" y="115"/>
                    </a:lnTo>
                    <a:lnTo>
                      <a:pt x="112" y="112"/>
                    </a:lnTo>
                    <a:lnTo>
                      <a:pt x="110" y="104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2"/>
                    </a:lnTo>
                    <a:lnTo>
                      <a:pt x="150" y="88"/>
                    </a:lnTo>
                    <a:lnTo>
                      <a:pt x="144" y="81"/>
                    </a:lnTo>
                    <a:lnTo>
                      <a:pt x="152" y="67"/>
                    </a:lnTo>
                    <a:lnTo>
                      <a:pt x="153" y="63"/>
                    </a:lnTo>
                    <a:lnTo>
                      <a:pt x="154" y="51"/>
                    </a:lnTo>
                    <a:lnTo>
                      <a:pt x="154" y="39"/>
                    </a:lnTo>
                    <a:lnTo>
                      <a:pt x="158" y="34"/>
                    </a:lnTo>
                    <a:lnTo>
                      <a:pt x="149" y="21"/>
                    </a:lnTo>
                    <a:lnTo>
                      <a:pt x="148" y="19"/>
                    </a:lnTo>
                    <a:lnTo>
                      <a:pt x="135" y="10"/>
                    </a:lnTo>
                    <a:lnTo>
                      <a:pt x="120" y="2"/>
                    </a:lnTo>
                    <a:lnTo>
                      <a:pt x="120" y="0"/>
                    </a:lnTo>
                    <a:lnTo>
                      <a:pt x="107" y="3"/>
                    </a:lnTo>
                    <a:lnTo>
                      <a:pt x="95" y="6"/>
                    </a:lnTo>
                    <a:lnTo>
                      <a:pt x="88" y="16"/>
                    </a:lnTo>
                    <a:lnTo>
                      <a:pt x="90" y="30"/>
                    </a:lnTo>
                    <a:lnTo>
                      <a:pt x="89" y="43"/>
                    </a:lnTo>
                    <a:lnTo>
                      <a:pt x="89" y="56"/>
                    </a:lnTo>
                    <a:lnTo>
                      <a:pt x="101" y="64"/>
                    </a:lnTo>
                    <a:lnTo>
                      <a:pt x="106" y="60"/>
                    </a:lnTo>
                    <a:lnTo>
                      <a:pt x="104" y="79"/>
                    </a:lnTo>
                    <a:lnTo>
                      <a:pt x="100" y="78"/>
                    </a:lnTo>
                    <a:lnTo>
                      <a:pt x="94" y="78"/>
                    </a:lnTo>
                    <a:lnTo>
                      <a:pt x="83" y="63"/>
                    </a:lnTo>
                    <a:lnTo>
                      <a:pt x="75" y="57"/>
                    </a:lnTo>
                    <a:lnTo>
                      <a:pt x="69" y="51"/>
                    </a:lnTo>
                    <a:lnTo>
                      <a:pt x="64" y="57"/>
                    </a:lnTo>
                    <a:lnTo>
                      <a:pt x="46" y="51"/>
                    </a:lnTo>
                    <a:lnTo>
                      <a:pt x="45" y="46"/>
                    </a:lnTo>
                    <a:lnTo>
                      <a:pt x="34" y="48"/>
                    </a:lnTo>
                    <a:lnTo>
                      <a:pt x="29" y="40"/>
                    </a:lnTo>
                    <a:lnTo>
                      <a:pt x="29" y="56"/>
                    </a:lnTo>
                    <a:lnTo>
                      <a:pt x="28" y="7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0" name="Freeform 232"/>
              <p:cNvSpPr>
                <a:spLocks/>
              </p:cNvSpPr>
              <p:nvPr/>
            </p:nvSpPr>
            <p:spPr bwMode="ltGray">
              <a:xfrm>
                <a:off x="1980" y="2699"/>
                <a:ext cx="84" cy="92"/>
              </a:xfrm>
              <a:custGeom>
                <a:avLst/>
                <a:gdLst>
                  <a:gd name="T0" fmla="*/ 20 w 100"/>
                  <a:gd name="T1" fmla="*/ 54 h 104"/>
                  <a:gd name="T2" fmla="*/ 20 w 100"/>
                  <a:gd name="T3" fmla="*/ 51 h 104"/>
                  <a:gd name="T4" fmla="*/ 14 w 100"/>
                  <a:gd name="T5" fmla="*/ 50 h 104"/>
                  <a:gd name="T6" fmla="*/ 13 w 100"/>
                  <a:gd name="T7" fmla="*/ 42 h 104"/>
                  <a:gd name="T8" fmla="*/ 11 w 100"/>
                  <a:gd name="T9" fmla="*/ 40 h 104"/>
                  <a:gd name="T10" fmla="*/ 11 w 100"/>
                  <a:gd name="T11" fmla="*/ 38 h 104"/>
                  <a:gd name="T12" fmla="*/ 6 w 100"/>
                  <a:gd name="T13" fmla="*/ 35 h 104"/>
                  <a:gd name="T14" fmla="*/ 3 w 100"/>
                  <a:gd name="T15" fmla="*/ 26 h 104"/>
                  <a:gd name="T16" fmla="*/ 0 w 100"/>
                  <a:gd name="T17" fmla="*/ 18 h 104"/>
                  <a:gd name="T18" fmla="*/ 8 w 100"/>
                  <a:gd name="T19" fmla="*/ 21 h 104"/>
                  <a:gd name="T20" fmla="*/ 13 w 100"/>
                  <a:gd name="T21" fmla="*/ 15 h 104"/>
                  <a:gd name="T22" fmla="*/ 18 w 100"/>
                  <a:gd name="T23" fmla="*/ 9 h 104"/>
                  <a:gd name="T24" fmla="*/ 20 w 100"/>
                  <a:gd name="T25" fmla="*/ 4 h 104"/>
                  <a:gd name="T26" fmla="*/ 24 w 100"/>
                  <a:gd name="T27" fmla="*/ 3 h 104"/>
                  <a:gd name="T28" fmla="*/ 29 w 100"/>
                  <a:gd name="T29" fmla="*/ 0 h 104"/>
                  <a:gd name="T30" fmla="*/ 29 w 100"/>
                  <a:gd name="T31" fmla="*/ 4 h 104"/>
                  <a:gd name="T32" fmla="*/ 32 w 100"/>
                  <a:gd name="T33" fmla="*/ 4 h 104"/>
                  <a:gd name="T34" fmla="*/ 36 w 100"/>
                  <a:gd name="T35" fmla="*/ 6 h 104"/>
                  <a:gd name="T36" fmla="*/ 42 w 100"/>
                  <a:gd name="T37" fmla="*/ 10 h 104"/>
                  <a:gd name="T38" fmla="*/ 42 w 100"/>
                  <a:gd name="T39" fmla="*/ 19 h 104"/>
                  <a:gd name="T40" fmla="*/ 41 w 100"/>
                  <a:gd name="T41" fmla="*/ 26 h 104"/>
                  <a:gd name="T42" fmla="*/ 42 w 100"/>
                  <a:gd name="T43" fmla="*/ 34 h 104"/>
                  <a:gd name="T44" fmla="*/ 39 w 100"/>
                  <a:gd name="T45" fmla="*/ 40 h 104"/>
                  <a:gd name="T46" fmla="*/ 39 w 100"/>
                  <a:gd name="T47" fmla="*/ 47 h 104"/>
                  <a:gd name="T48" fmla="*/ 35 w 100"/>
                  <a:gd name="T49" fmla="*/ 51 h 104"/>
                  <a:gd name="T50" fmla="*/ 32 w 100"/>
                  <a:gd name="T51" fmla="*/ 57 h 104"/>
                  <a:gd name="T52" fmla="*/ 27 w 100"/>
                  <a:gd name="T53" fmla="*/ 55 h 104"/>
                  <a:gd name="T54" fmla="*/ 20 w 100"/>
                  <a:gd name="T55" fmla="*/ 54 h 104"/>
                  <a:gd name="T56" fmla="*/ 20 w 100"/>
                  <a:gd name="T57" fmla="*/ 54 h 1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0"/>
                  <a:gd name="T88" fmla="*/ 0 h 104"/>
                  <a:gd name="T89" fmla="*/ 100 w 100"/>
                  <a:gd name="T90" fmla="*/ 104 h 1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0" h="104">
                    <a:moveTo>
                      <a:pt x="49" y="99"/>
                    </a:moveTo>
                    <a:lnTo>
                      <a:pt x="46" y="96"/>
                    </a:lnTo>
                    <a:lnTo>
                      <a:pt x="34" y="90"/>
                    </a:lnTo>
                    <a:lnTo>
                      <a:pt x="30" y="78"/>
                    </a:lnTo>
                    <a:lnTo>
                      <a:pt x="26" y="74"/>
                    </a:lnTo>
                    <a:lnTo>
                      <a:pt x="25" y="70"/>
                    </a:lnTo>
                    <a:lnTo>
                      <a:pt x="14" y="63"/>
                    </a:lnTo>
                    <a:lnTo>
                      <a:pt x="7" y="48"/>
                    </a:lnTo>
                    <a:lnTo>
                      <a:pt x="0" y="33"/>
                    </a:lnTo>
                    <a:lnTo>
                      <a:pt x="18" y="38"/>
                    </a:lnTo>
                    <a:lnTo>
                      <a:pt x="31" y="27"/>
                    </a:lnTo>
                    <a:lnTo>
                      <a:pt x="44" y="15"/>
                    </a:lnTo>
                    <a:lnTo>
                      <a:pt x="49" y="5"/>
                    </a:lnTo>
                    <a:lnTo>
                      <a:pt x="58" y="3"/>
                    </a:lnTo>
                    <a:lnTo>
                      <a:pt x="68" y="0"/>
                    </a:lnTo>
                    <a:lnTo>
                      <a:pt x="68" y="6"/>
                    </a:lnTo>
                    <a:lnTo>
                      <a:pt x="75" y="6"/>
                    </a:lnTo>
                    <a:lnTo>
                      <a:pt x="87" y="11"/>
                    </a:lnTo>
                    <a:lnTo>
                      <a:pt x="100" y="17"/>
                    </a:lnTo>
                    <a:lnTo>
                      <a:pt x="100" y="35"/>
                    </a:lnTo>
                    <a:lnTo>
                      <a:pt x="98" y="48"/>
                    </a:lnTo>
                    <a:lnTo>
                      <a:pt x="99" y="62"/>
                    </a:lnTo>
                    <a:lnTo>
                      <a:pt x="94" y="75"/>
                    </a:lnTo>
                    <a:lnTo>
                      <a:pt x="92" y="87"/>
                    </a:lnTo>
                    <a:lnTo>
                      <a:pt x="84" y="95"/>
                    </a:lnTo>
                    <a:lnTo>
                      <a:pt x="75" y="104"/>
                    </a:lnTo>
                    <a:lnTo>
                      <a:pt x="63" y="101"/>
                    </a:lnTo>
                    <a:lnTo>
                      <a:pt x="50" y="100"/>
                    </a:lnTo>
                    <a:lnTo>
                      <a:pt x="49" y="9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1" name="Freeform 233"/>
              <p:cNvSpPr>
                <a:spLocks/>
              </p:cNvSpPr>
              <p:nvPr/>
            </p:nvSpPr>
            <p:spPr bwMode="ltGray">
              <a:xfrm>
                <a:off x="1073" y="2891"/>
                <a:ext cx="54" cy="63"/>
              </a:xfrm>
              <a:custGeom>
                <a:avLst/>
                <a:gdLst>
                  <a:gd name="T0" fmla="*/ 26 w 64"/>
                  <a:gd name="T1" fmla="*/ 18 h 72"/>
                  <a:gd name="T2" fmla="*/ 21 w 64"/>
                  <a:gd name="T3" fmla="*/ 14 h 72"/>
                  <a:gd name="T4" fmla="*/ 15 w 64"/>
                  <a:gd name="T5" fmla="*/ 9 h 72"/>
                  <a:gd name="T6" fmla="*/ 12 w 64"/>
                  <a:gd name="T7" fmla="*/ 6 h 72"/>
                  <a:gd name="T8" fmla="*/ 10 w 64"/>
                  <a:gd name="T9" fmla="*/ 6 h 72"/>
                  <a:gd name="T10" fmla="*/ 3 w 64"/>
                  <a:gd name="T11" fmla="*/ 0 h 72"/>
                  <a:gd name="T12" fmla="*/ 1 w 64"/>
                  <a:gd name="T13" fmla="*/ 1 h 72"/>
                  <a:gd name="T14" fmla="*/ 1 w 64"/>
                  <a:gd name="T15" fmla="*/ 2 h 72"/>
                  <a:gd name="T16" fmla="*/ 0 w 64"/>
                  <a:gd name="T17" fmla="*/ 10 h 72"/>
                  <a:gd name="T18" fmla="*/ 0 w 64"/>
                  <a:gd name="T19" fmla="*/ 18 h 72"/>
                  <a:gd name="T20" fmla="*/ 1 w 64"/>
                  <a:gd name="T21" fmla="*/ 18 h 72"/>
                  <a:gd name="T22" fmla="*/ 0 w 64"/>
                  <a:gd name="T23" fmla="*/ 25 h 72"/>
                  <a:gd name="T24" fmla="*/ 3 w 64"/>
                  <a:gd name="T25" fmla="*/ 32 h 72"/>
                  <a:gd name="T26" fmla="*/ 10 w 64"/>
                  <a:gd name="T27" fmla="*/ 34 h 72"/>
                  <a:gd name="T28" fmla="*/ 18 w 64"/>
                  <a:gd name="T29" fmla="*/ 37 h 72"/>
                  <a:gd name="T30" fmla="*/ 24 w 64"/>
                  <a:gd name="T31" fmla="*/ 34 h 72"/>
                  <a:gd name="T32" fmla="*/ 28 w 64"/>
                  <a:gd name="T33" fmla="*/ 28 h 72"/>
                  <a:gd name="T34" fmla="*/ 25 w 64"/>
                  <a:gd name="T35" fmla="*/ 22 h 72"/>
                  <a:gd name="T36" fmla="*/ 26 w 64"/>
                  <a:gd name="T37" fmla="*/ 18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72"/>
                  <a:gd name="T59" fmla="*/ 64 w 64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72">
                    <a:moveTo>
                      <a:pt x="62" y="37"/>
                    </a:moveTo>
                    <a:lnTo>
                      <a:pt x="49" y="28"/>
                    </a:lnTo>
                    <a:lnTo>
                      <a:pt x="36" y="17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9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0" y="49"/>
                    </a:lnTo>
                    <a:lnTo>
                      <a:pt x="6" y="62"/>
                    </a:lnTo>
                    <a:lnTo>
                      <a:pt x="22" y="68"/>
                    </a:lnTo>
                    <a:lnTo>
                      <a:pt x="43" y="72"/>
                    </a:lnTo>
                    <a:lnTo>
                      <a:pt x="55" y="67"/>
                    </a:lnTo>
                    <a:lnTo>
                      <a:pt x="64" y="55"/>
                    </a:lnTo>
                    <a:lnTo>
                      <a:pt x="61" y="44"/>
                    </a:lnTo>
                    <a:lnTo>
                      <a:pt x="62" y="3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2" name="Freeform 234"/>
              <p:cNvSpPr>
                <a:spLocks/>
              </p:cNvSpPr>
              <p:nvPr/>
            </p:nvSpPr>
            <p:spPr bwMode="ltGray">
              <a:xfrm>
                <a:off x="938" y="2781"/>
                <a:ext cx="174" cy="400"/>
              </a:xfrm>
              <a:custGeom>
                <a:avLst/>
                <a:gdLst>
                  <a:gd name="T0" fmla="*/ 50 w 205"/>
                  <a:gd name="T1" fmla="*/ 148 h 458"/>
                  <a:gd name="T2" fmla="*/ 48 w 205"/>
                  <a:gd name="T3" fmla="*/ 156 h 458"/>
                  <a:gd name="T4" fmla="*/ 53 w 205"/>
                  <a:gd name="T5" fmla="*/ 156 h 458"/>
                  <a:gd name="T6" fmla="*/ 56 w 205"/>
                  <a:gd name="T7" fmla="*/ 161 h 458"/>
                  <a:gd name="T8" fmla="*/ 50 w 205"/>
                  <a:gd name="T9" fmla="*/ 160 h 458"/>
                  <a:gd name="T10" fmla="*/ 50 w 205"/>
                  <a:gd name="T11" fmla="*/ 168 h 458"/>
                  <a:gd name="T12" fmla="*/ 50 w 205"/>
                  <a:gd name="T13" fmla="*/ 177 h 458"/>
                  <a:gd name="T14" fmla="*/ 42 w 205"/>
                  <a:gd name="T15" fmla="*/ 189 h 458"/>
                  <a:gd name="T16" fmla="*/ 55 w 205"/>
                  <a:gd name="T17" fmla="*/ 196 h 458"/>
                  <a:gd name="T18" fmla="*/ 55 w 205"/>
                  <a:gd name="T19" fmla="*/ 200 h 458"/>
                  <a:gd name="T20" fmla="*/ 50 w 205"/>
                  <a:gd name="T21" fmla="*/ 210 h 458"/>
                  <a:gd name="T22" fmla="*/ 45 w 205"/>
                  <a:gd name="T23" fmla="*/ 214 h 458"/>
                  <a:gd name="T24" fmla="*/ 47 w 205"/>
                  <a:gd name="T25" fmla="*/ 217 h 458"/>
                  <a:gd name="T26" fmla="*/ 45 w 205"/>
                  <a:gd name="T27" fmla="*/ 223 h 458"/>
                  <a:gd name="T28" fmla="*/ 46 w 205"/>
                  <a:gd name="T29" fmla="*/ 227 h 458"/>
                  <a:gd name="T30" fmla="*/ 53 w 205"/>
                  <a:gd name="T31" fmla="*/ 232 h 458"/>
                  <a:gd name="T32" fmla="*/ 34 w 205"/>
                  <a:gd name="T33" fmla="*/ 229 h 458"/>
                  <a:gd name="T34" fmla="*/ 27 w 205"/>
                  <a:gd name="T35" fmla="*/ 220 h 458"/>
                  <a:gd name="T36" fmla="*/ 19 w 205"/>
                  <a:gd name="T37" fmla="*/ 210 h 458"/>
                  <a:gd name="T38" fmla="*/ 22 w 205"/>
                  <a:gd name="T39" fmla="*/ 196 h 458"/>
                  <a:gd name="T40" fmla="*/ 20 w 205"/>
                  <a:gd name="T41" fmla="*/ 182 h 458"/>
                  <a:gd name="T42" fmla="*/ 16 w 205"/>
                  <a:gd name="T43" fmla="*/ 176 h 458"/>
                  <a:gd name="T44" fmla="*/ 16 w 205"/>
                  <a:gd name="T45" fmla="*/ 172 h 458"/>
                  <a:gd name="T46" fmla="*/ 10 w 205"/>
                  <a:gd name="T47" fmla="*/ 159 h 458"/>
                  <a:gd name="T48" fmla="*/ 8 w 205"/>
                  <a:gd name="T49" fmla="*/ 143 h 458"/>
                  <a:gd name="T50" fmla="*/ 8 w 205"/>
                  <a:gd name="T51" fmla="*/ 130 h 458"/>
                  <a:gd name="T52" fmla="*/ 6 w 205"/>
                  <a:gd name="T53" fmla="*/ 119 h 458"/>
                  <a:gd name="T54" fmla="*/ 7 w 205"/>
                  <a:gd name="T55" fmla="*/ 107 h 458"/>
                  <a:gd name="T56" fmla="*/ 7 w 205"/>
                  <a:gd name="T57" fmla="*/ 93 h 458"/>
                  <a:gd name="T58" fmla="*/ 3 w 205"/>
                  <a:gd name="T59" fmla="*/ 81 h 458"/>
                  <a:gd name="T60" fmla="*/ 0 w 205"/>
                  <a:gd name="T61" fmla="*/ 71 h 458"/>
                  <a:gd name="T62" fmla="*/ 1 w 205"/>
                  <a:gd name="T63" fmla="*/ 60 h 458"/>
                  <a:gd name="T64" fmla="*/ 3 w 205"/>
                  <a:gd name="T65" fmla="*/ 48 h 458"/>
                  <a:gd name="T66" fmla="*/ 7 w 205"/>
                  <a:gd name="T67" fmla="*/ 39 h 458"/>
                  <a:gd name="T68" fmla="*/ 3 w 205"/>
                  <a:gd name="T69" fmla="*/ 24 h 458"/>
                  <a:gd name="T70" fmla="*/ 10 w 205"/>
                  <a:gd name="T71" fmla="*/ 17 h 458"/>
                  <a:gd name="T72" fmla="*/ 10 w 205"/>
                  <a:gd name="T73" fmla="*/ 8 h 458"/>
                  <a:gd name="T74" fmla="*/ 16 w 205"/>
                  <a:gd name="T75" fmla="*/ 1 h 458"/>
                  <a:gd name="T76" fmla="*/ 26 w 205"/>
                  <a:gd name="T77" fmla="*/ 7 h 458"/>
                  <a:gd name="T78" fmla="*/ 35 w 205"/>
                  <a:gd name="T79" fmla="*/ 2 h 458"/>
                  <a:gd name="T80" fmla="*/ 42 w 205"/>
                  <a:gd name="T81" fmla="*/ 10 h 458"/>
                  <a:gd name="T82" fmla="*/ 52 w 205"/>
                  <a:gd name="T83" fmla="*/ 18 h 458"/>
                  <a:gd name="T84" fmla="*/ 62 w 205"/>
                  <a:gd name="T85" fmla="*/ 24 h 458"/>
                  <a:gd name="T86" fmla="*/ 65 w 205"/>
                  <a:gd name="T87" fmla="*/ 35 h 458"/>
                  <a:gd name="T88" fmla="*/ 69 w 205"/>
                  <a:gd name="T89" fmla="*/ 43 h 458"/>
                  <a:gd name="T90" fmla="*/ 80 w 205"/>
                  <a:gd name="T91" fmla="*/ 42 h 458"/>
                  <a:gd name="T92" fmla="*/ 84 w 205"/>
                  <a:gd name="T93" fmla="*/ 29 h 458"/>
                  <a:gd name="T94" fmla="*/ 91 w 205"/>
                  <a:gd name="T95" fmla="*/ 39 h 458"/>
                  <a:gd name="T96" fmla="*/ 83 w 205"/>
                  <a:gd name="T97" fmla="*/ 45 h 458"/>
                  <a:gd name="T98" fmla="*/ 77 w 205"/>
                  <a:gd name="T99" fmla="*/ 55 h 458"/>
                  <a:gd name="T100" fmla="*/ 70 w 205"/>
                  <a:gd name="T101" fmla="*/ 65 h 458"/>
                  <a:gd name="T102" fmla="*/ 70 w 205"/>
                  <a:gd name="T103" fmla="*/ 74 h 458"/>
                  <a:gd name="T104" fmla="*/ 70 w 205"/>
                  <a:gd name="T105" fmla="*/ 86 h 458"/>
                  <a:gd name="T106" fmla="*/ 72 w 205"/>
                  <a:gd name="T107" fmla="*/ 99 h 458"/>
                  <a:gd name="T108" fmla="*/ 80 w 205"/>
                  <a:gd name="T109" fmla="*/ 111 h 458"/>
                  <a:gd name="T110" fmla="*/ 82 w 205"/>
                  <a:gd name="T111" fmla="*/ 120 h 458"/>
                  <a:gd name="T112" fmla="*/ 74 w 205"/>
                  <a:gd name="T113" fmla="*/ 128 h 458"/>
                  <a:gd name="T114" fmla="*/ 65 w 205"/>
                  <a:gd name="T115" fmla="*/ 131 h 458"/>
                  <a:gd name="T116" fmla="*/ 57 w 205"/>
                  <a:gd name="T117" fmla="*/ 131 h 458"/>
                  <a:gd name="T118" fmla="*/ 59 w 205"/>
                  <a:gd name="T119" fmla="*/ 144 h 4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5"/>
                  <a:gd name="T181" fmla="*/ 0 h 458"/>
                  <a:gd name="T182" fmla="*/ 205 w 205"/>
                  <a:gd name="T183" fmla="*/ 458 h 4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5" h="458">
                    <a:moveTo>
                      <a:pt x="132" y="290"/>
                    </a:moveTo>
                    <a:lnTo>
                      <a:pt x="114" y="290"/>
                    </a:lnTo>
                    <a:lnTo>
                      <a:pt x="101" y="288"/>
                    </a:lnTo>
                    <a:lnTo>
                      <a:pt x="110" y="308"/>
                    </a:lnTo>
                    <a:lnTo>
                      <a:pt x="115" y="310"/>
                    </a:lnTo>
                    <a:lnTo>
                      <a:pt x="120" y="308"/>
                    </a:lnTo>
                    <a:lnTo>
                      <a:pt x="124" y="306"/>
                    </a:lnTo>
                    <a:lnTo>
                      <a:pt x="127" y="317"/>
                    </a:lnTo>
                    <a:lnTo>
                      <a:pt x="120" y="314"/>
                    </a:lnTo>
                    <a:lnTo>
                      <a:pt x="112" y="314"/>
                    </a:lnTo>
                    <a:lnTo>
                      <a:pt x="120" y="320"/>
                    </a:lnTo>
                    <a:lnTo>
                      <a:pt x="112" y="331"/>
                    </a:lnTo>
                    <a:lnTo>
                      <a:pt x="113" y="343"/>
                    </a:lnTo>
                    <a:lnTo>
                      <a:pt x="112" y="350"/>
                    </a:lnTo>
                    <a:lnTo>
                      <a:pt x="97" y="358"/>
                    </a:lnTo>
                    <a:lnTo>
                      <a:pt x="98" y="371"/>
                    </a:lnTo>
                    <a:lnTo>
                      <a:pt x="116" y="380"/>
                    </a:lnTo>
                    <a:lnTo>
                      <a:pt x="124" y="385"/>
                    </a:lnTo>
                    <a:lnTo>
                      <a:pt x="120" y="392"/>
                    </a:lnTo>
                    <a:lnTo>
                      <a:pt x="124" y="394"/>
                    </a:lnTo>
                    <a:lnTo>
                      <a:pt x="118" y="403"/>
                    </a:lnTo>
                    <a:lnTo>
                      <a:pt x="112" y="413"/>
                    </a:lnTo>
                    <a:lnTo>
                      <a:pt x="110" y="425"/>
                    </a:lnTo>
                    <a:lnTo>
                      <a:pt x="103" y="422"/>
                    </a:lnTo>
                    <a:lnTo>
                      <a:pt x="101" y="424"/>
                    </a:lnTo>
                    <a:lnTo>
                      <a:pt x="107" y="427"/>
                    </a:lnTo>
                    <a:lnTo>
                      <a:pt x="102" y="434"/>
                    </a:lnTo>
                    <a:lnTo>
                      <a:pt x="102" y="438"/>
                    </a:lnTo>
                    <a:lnTo>
                      <a:pt x="107" y="448"/>
                    </a:lnTo>
                    <a:lnTo>
                      <a:pt x="104" y="446"/>
                    </a:lnTo>
                    <a:lnTo>
                      <a:pt x="113" y="451"/>
                    </a:lnTo>
                    <a:lnTo>
                      <a:pt x="120" y="458"/>
                    </a:lnTo>
                    <a:lnTo>
                      <a:pt x="100" y="452"/>
                    </a:lnTo>
                    <a:lnTo>
                      <a:pt x="77" y="450"/>
                    </a:lnTo>
                    <a:lnTo>
                      <a:pt x="70" y="444"/>
                    </a:lnTo>
                    <a:lnTo>
                      <a:pt x="62" y="433"/>
                    </a:lnTo>
                    <a:lnTo>
                      <a:pt x="55" y="433"/>
                    </a:lnTo>
                    <a:lnTo>
                      <a:pt x="43" y="414"/>
                    </a:lnTo>
                    <a:lnTo>
                      <a:pt x="50" y="404"/>
                    </a:lnTo>
                    <a:lnTo>
                      <a:pt x="49" y="384"/>
                    </a:lnTo>
                    <a:lnTo>
                      <a:pt x="47" y="368"/>
                    </a:lnTo>
                    <a:lnTo>
                      <a:pt x="46" y="356"/>
                    </a:lnTo>
                    <a:lnTo>
                      <a:pt x="42" y="349"/>
                    </a:lnTo>
                    <a:lnTo>
                      <a:pt x="37" y="347"/>
                    </a:lnTo>
                    <a:lnTo>
                      <a:pt x="46" y="343"/>
                    </a:lnTo>
                    <a:lnTo>
                      <a:pt x="36" y="338"/>
                    </a:lnTo>
                    <a:lnTo>
                      <a:pt x="30" y="322"/>
                    </a:lnTo>
                    <a:lnTo>
                      <a:pt x="24" y="313"/>
                    </a:lnTo>
                    <a:lnTo>
                      <a:pt x="23" y="301"/>
                    </a:lnTo>
                    <a:lnTo>
                      <a:pt x="18" y="282"/>
                    </a:lnTo>
                    <a:lnTo>
                      <a:pt x="17" y="265"/>
                    </a:lnTo>
                    <a:lnTo>
                      <a:pt x="19" y="257"/>
                    </a:lnTo>
                    <a:lnTo>
                      <a:pt x="18" y="247"/>
                    </a:lnTo>
                    <a:lnTo>
                      <a:pt x="14" y="235"/>
                    </a:lnTo>
                    <a:lnTo>
                      <a:pt x="11" y="222"/>
                    </a:lnTo>
                    <a:lnTo>
                      <a:pt x="17" y="212"/>
                    </a:lnTo>
                    <a:lnTo>
                      <a:pt x="13" y="202"/>
                    </a:lnTo>
                    <a:lnTo>
                      <a:pt x="16" y="182"/>
                    </a:lnTo>
                    <a:lnTo>
                      <a:pt x="12" y="174"/>
                    </a:lnTo>
                    <a:lnTo>
                      <a:pt x="6" y="162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2" y="130"/>
                    </a:lnTo>
                    <a:lnTo>
                      <a:pt x="1" y="119"/>
                    </a:lnTo>
                    <a:lnTo>
                      <a:pt x="1" y="108"/>
                    </a:lnTo>
                    <a:lnTo>
                      <a:pt x="7" y="95"/>
                    </a:lnTo>
                    <a:lnTo>
                      <a:pt x="12" y="80"/>
                    </a:lnTo>
                    <a:lnTo>
                      <a:pt x="16" y="77"/>
                    </a:lnTo>
                    <a:lnTo>
                      <a:pt x="11" y="68"/>
                    </a:lnTo>
                    <a:lnTo>
                      <a:pt x="8" y="47"/>
                    </a:lnTo>
                    <a:lnTo>
                      <a:pt x="11" y="40"/>
                    </a:lnTo>
                    <a:lnTo>
                      <a:pt x="22" y="34"/>
                    </a:lnTo>
                    <a:lnTo>
                      <a:pt x="25" y="18"/>
                    </a:lnTo>
                    <a:lnTo>
                      <a:pt x="22" y="16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52" y="5"/>
                    </a:lnTo>
                    <a:lnTo>
                      <a:pt x="59" y="13"/>
                    </a:lnTo>
                    <a:lnTo>
                      <a:pt x="62" y="6"/>
                    </a:lnTo>
                    <a:lnTo>
                      <a:pt x="78" y="2"/>
                    </a:lnTo>
                    <a:lnTo>
                      <a:pt x="80" y="6"/>
                    </a:lnTo>
                    <a:lnTo>
                      <a:pt x="94" y="19"/>
                    </a:lnTo>
                    <a:lnTo>
                      <a:pt x="107" y="31"/>
                    </a:lnTo>
                    <a:lnTo>
                      <a:pt x="118" y="36"/>
                    </a:lnTo>
                    <a:lnTo>
                      <a:pt x="128" y="41"/>
                    </a:lnTo>
                    <a:lnTo>
                      <a:pt x="140" y="48"/>
                    </a:lnTo>
                    <a:lnTo>
                      <a:pt x="152" y="55"/>
                    </a:lnTo>
                    <a:lnTo>
                      <a:pt x="148" y="70"/>
                    </a:lnTo>
                    <a:lnTo>
                      <a:pt x="142" y="83"/>
                    </a:lnTo>
                    <a:lnTo>
                      <a:pt x="157" y="84"/>
                    </a:lnTo>
                    <a:lnTo>
                      <a:pt x="173" y="85"/>
                    </a:lnTo>
                    <a:lnTo>
                      <a:pt x="181" y="83"/>
                    </a:lnTo>
                    <a:lnTo>
                      <a:pt x="191" y="66"/>
                    </a:lnTo>
                    <a:lnTo>
                      <a:pt x="191" y="56"/>
                    </a:lnTo>
                    <a:lnTo>
                      <a:pt x="199" y="58"/>
                    </a:lnTo>
                    <a:lnTo>
                      <a:pt x="205" y="77"/>
                    </a:lnTo>
                    <a:lnTo>
                      <a:pt x="197" y="84"/>
                    </a:lnTo>
                    <a:lnTo>
                      <a:pt x="188" y="91"/>
                    </a:lnTo>
                    <a:lnTo>
                      <a:pt x="181" y="101"/>
                    </a:lnTo>
                    <a:lnTo>
                      <a:pt x="174" y="109"/>
                    </a:lnTo>
                    <a:lnTo>
                      <a:pt x="167" y="118"/>
                    </a:lnTo>
                    <a:lnTo>
                      <a:pt x="161" y="127"/>
                    </a:lnTo>
                    <a:lnTo>
                      <a:pt x="161" y="128"/>
                    </a:lnTo>
                    <a:lnTo>
                      <a:pt x="160" y="145"/>
                    </a:lnTo>
                    <a:lnTo>
                      <a:pt x="160" y="161"/>
                    </a:lnTo>
                    <a:lnTo>
                      <a:pt x="161" y="170"/>
                    </a:lnTo>
                    <a:lnTo>
                      <a:pt x="158" y="178"/>
                    </a:lnTo>
                    <a:lnTo>
                      <a:pt x="164" y="194"/>
                    </a:lnTo>
                    <a:lnTo>
                      <a:pt x="181" y="206"/>
                    </a:lnTo>
                    <a:lnTo>
                      <a:pt x="182" y="217"/>
                    </a:lnTo>
                    <a:lnTo>
                      <a:pt x="191" y="223"/>
                    </a:lnTo>
                    <a:lnTo>
                      <a:pt x="186" y="236"/>
                    </a:lnTo>
                    <a:lnTo>
                      <a:pt x="180" y="250"/>
                    </a:lnTo>
                    <a:lnTo>
                      <a:pt x="169" y="252"/>
                    </a:lnTo>
                    <a:lnTo>
                      <a:pt x="160" y="254"/>
                    </a:lnTo>
                    <a:lnTo>
                      <a:pt x="149" y="258"/>
                    </a:lnTo>
                    <a:lnTo>
                      <a:pt x="138" y="260"/>
                    </a:lnTo>
                    <a:lnTo>
                      <a:pt x="128" y="259"/>
                    </a:lnTo>
                    <a:lnTo>
                      <a:pt x="131" y="265"/>
                    </a:lnTo>
                    <a:lnTo>
                      <a:pt x="134" y="283"/>
                    </a:lnTo>
                    <a:lnTo>
                      <a:pt x="132" y="29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3" name="Freeform 235"/>
              <p:cNvSpPr>
                <a:spLocks/>
              </p:cNvSpPr>
              <p:nvPr/>
            </p:nvSpPr>
            <p:spPr bwMode="ltGray">
              <a:xfrm>
                <a:off x="914" y="2725"/>
                <a:ext cx="125" cy="476"/>
              </a:xfrm>
              <a:custGeom>
                <a:avLst/>
                <a:gdLst>
                  <a:gd name="T0" fmla="*/ 7 w 148"/>
                  <a:gd name="T1" fmla="*/ 110 h 545"/>
                  <a:gd name="T2" fmla="*/ 7 w 148"/>
                  <a:gd name="T3" fmla="*/ 128 h 545"/>
                  <a:gd name="T4" fmla="*/ 6 w 148"/>
                  <a:gd name="T5" fmla="*/ 149 h 545"/>
                  <a:gd name="T6" fmla="*/ 8 w 148"/>
                  <a:gd name="T7" fmla="*/ 164 h 545"/>
                  <a:gd name="T8" fmla="*/ 12 w 148"/>
                  <a:gd name="T9" fmla="*/ 185 h 545"/>
                  <a:gd name="T10" fmla="*/ 17 w 148"/>
                  <a:gd name="T11" fmla="*/ 185 h 545"/>
                  <a:gd name="T12" fmla="*/ 20 w 148"/>
                  <a:gd name="T13" fmla="*/ 190 h 545"/>
                  <a:gd name="T14" fmla="*/ 20 w 148"/>
                  <a:gd name="T15" fmla="*/ 196 h 545"/>
                  <a:gd name="T16" fmla="*/ 24 w 148"/>
                  <a:gd name="T17" fmla="*/ 207 h 545"/>
                  <a:gd name="T18" fmla="*/ 22 w 148"/>
                  <a:gd name="T19" fmla="*/ 214 h 545"/>
                  <a:gd name="T20" fmla="*/ 23 w 148"/>
                  <a:gd name="T21" fmla="*/ 219 h 545"/>
                  <a:gd name="T22" fmla="*/ 19 w 148"/>
                  <a:gd name="T23" fmla="*/ 220 h 545"/>
                  <a:gd name="T24" fmla="*/ 16 w 148"/>
                  <a:gd name="T25" fmla="*/ 218 h 545"/>
                  <a:gd name="T26" fmla="*/ 16 w 148"/>
                  <a:gd name="T27" fmla="*/ 224 h 545"/>
                  <a:gd name="T28" fmla="*/ 21 w 148"/>
                  <a:gd name="T29" fmla="*/ 229 h 545"/>
                  <a:gd name="T30" fmla="*/ 25 w 148"/>
                  <a:gd name="T31" fmla="*/ 231 h 545"/>
                  <a:gd name="T32" fmla="*/ 28 w 148"/>
                  <a:gd name="T33" fmla="*/ 235 h 545"/>
                  <a:gd name="T34" fmla="*/ 25 w 148"/>
                  <a:gd name="T35" fmla="*/ 238 h 545"/>
                  <a:gd name="T36" fmla="*/ 29 w 148"/>
                  <a:gd name="T37" fmla="*/ 250 h 545"/>
                  <a:gd name="T38" fmla="*/ 33 w 148"/>
                  <a:gd name="T39" fmla="*/ 256 h 545"/>
                  <a:gd name="T40" fmla="*/ 35 w 148"/>
                  <a:gd name="T41" fmla="*/ 260 h 545"/>
                  <a:gd name="T42" fmla="*/ 37 w 148"/>
                  <a:gd name="T43" fmla="*/ 265 h 545"/>
                  <a:gd name="T44" fmla="*/ 43 w 148"/>
                  <a:gd name="T45" fmla="*/ 271 h 545"/>
                  <a:gd name="T46" fmla="*/ 46 w 148"/>
                  <a:gd name="T47" fmla="*/ 273 h 545"/>
                  <a:gd name="T48" fmla="*/ 58 w 148"/>
                  <a:gd name="T49" fmla="*/ 266 h 545"/>
                  <a:gd name="T50" fmla="*/ 45 w 148"/>
                  <a:gd name="T51" fmla="*/ 262 h 545"/>
                  <a:gd name="T52" fmla="*/ 35 w 148"/>
                  <a:gd name="T53" fmla="*/ 253 h 545"/>
                  <a:gd name="T54" fmla="*/ 33 w 148"/>
                  <a:gd name="T55" fmla="*/ 228 h 545"/>
                  <a:gd name="T56" fmla="*/ 30 w 148"/>
                  <a:gd name="T57" fmla="*/ 210 h 545"/>
                  <a:gd name="T58" fmla="*/ 28 w 148"/>
                  <a:gd name="T59" fmla="*/ 204 h 545"/>
                  <a:gd name="T60" fmla="*/ 21 w 148"/>
                  <a:gd name="T61" fmla="*/ 186 h 545"/>
                  <a:gd name="T62" fmla="*/ 20 w 148"/>
                  <a:gd name="T63" fmla="*/ 163 h 545"/>
                  <a:gd name="T64" fmla="*/ 17 w 148"/>
                  <a:gd name="T65" fmla="*/ 146 h 545"/>
                  <a:gd name="T66" fmla="*/ 19 w 148"/>
                  <a:gd name="T67" fmla="*/ 126 h 545"/>
                  <a:gd name="T68" fmla="*/ 12 w 148"/>
                  <a:gd name="T69" fmla="*/ 108 h 545"/>
                  <a:gd name="T70" fmla="*/ 12 w 148"/>
                  <a:gd name="T71" fmla="*/ 93 h 545"/>
                  <a:gd name="T72" fmla="*/ 17 w 148"/>
                  <a:gd name="T73" fmla="*/ 74 h 545"/>
                  <a:gd name="T74" fmla="*/ 15 w 148"/>
                  <a:gd name="T75" fmla="*/ 58 h 545"/>
                  <a:gd name="T76" fmla="*/ 23 w 148"/>
                  <a:gd name="T77" fmla="*/ 42 h 545"/>
                  <a:gd name="T78" fmla="*/ 15 w 148"/>
                  <a:gd name="T79" fmla="*/ 33 h 545"/>
                  <a:gd name="T80" fmla="*/ 12 w 148"/>
                  <a:gd name="T81" fmla="*/ 14 h 545"/>
                  <a:gd name="T82" fmla="*/ 5 w 148"/>
                  <a:gd name="T83" fmla="*/ 0 h 545"/>
                  <a:gd name="T84" fmla="*/ 0 w 148"/>
                  <a:gd name="T85" fmla="*/ 6 h 545"/>
                  <a:gd name="T86" fmla="*/ 3 w 148"/>
                  <a:gd name="T87" fmla="*/ 34 h 545"/>
                  <a:gd name="T88" fmla="*/ 4 w 148"/>
                  <a:gd name="T89" fmla="*/ 55 h 545"/>
                  <a:gd name="T90" fmla="*/ 4 w 148"/>
                  <a:gd name="T91" fmla="*/ 86 h 5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8"/>
                  <a:gd name="T139" fmla="*/ 0 h 545"/>
                  <a:gd name="T140" fmla="*/ 148 w 148"/>
                  <a:gd name="T141" fmla="*/ 545 h 54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8" h="545">
                    <a:moveTo>
                      <a:pt x="10" y="193"/>
                    </a:moveTo>
                    <a:lnTo>
                      <a:pt x="14" y="204"/>
                    </a:lnTo>
                    <a:lnTo>
                      <a:pt x="16" y="216"/>
                    </a:lnTo>
                    <a:lnTo>
                      <a:pt x="17" y="227"/>
                    </a:lnTo>
                    <a:lnTo>
                      <a:pt x="18" y="239"/>
                    </a:lnTo>
                    <a:lnTo>
                      <a:pt x="17" y="252"/>
                    </a:lnTo>
                    <a:lnTo>
                      <a:pt x="16" y="265"/>
                    </a:lnTo>
                    <a:lnTo>
                      <a:pt x="15" y="280"/>
                    </a:lnTo>
                    <a:lnTo>
                      <a:pt x="14" y="293"/>
                    </a:lnTo>
                    <a:lnTo>
                      <a:pt x="10" y="298"/>
                    </a:lnTo>
                    <a:lnTo>
                      <a:pt x="15" y="311"/>
                    </a:lnTo>
                    <a:lnTo>
                      <a:pt x="20" y="323"/>
                    </a:lnTo>
                    <a:lnTo>
                      <a:pt x="22" y="337"/>
                    </a:lnTo>
                    <a:lnTo>
                      <a:pt x="21" y="352"/>
                    </a:lnTo>
                    <a:lnTo>
                      <a:pt x="29" y="364"/>
                    </a:lnTo>
                    <a:lnTo>
                      <a:pt x="30" y="366"/>
                    </a:lnTo>
                    <a:lnTo>
                      <a:pt x="35" y="364"/>
                    </a:lnTo>
                    <a:lnTo>
                      <a:pt x="40" y="364"/>
                    </a:lnTo>
                    <a:lnTo>
                      <a:pt x="44" y="361"/>
                    </a:lnTo>
                    <a:lnTo>
                      <a:pt x="42" y="370"/>
                    </a:lnTo>
                    <a:lnTo>
                      <a:pt x="46" y="375"/>
                    </a:lnTo>
                    <a:lnTo>
                      <a:pt x="44" y="372"/>
                    </a:lnTo>
                    <a:lnTo>
                      <a:pt x="45" y="377"/>
                    </a:lnTo>
                    <a:lnTo>
                      <a:pt x="46" y="385"/>
                    </a:lnTo>
                    <a:lnTo>
                      <a:pt x="47" y="396"/>
                    </a:lnTo>
                    <a:lnTo>
                      <a:pt x="47" y="401"/>
                    </a:lnTo>
                    <a:lnTo>
                      <a:pt x="54" y="407"/>
                    </a:lnTo>
                    <a:lnTo>
                      <a:pt x="51" y="417"/>
                    </a:lnTo>
                    <a:lnTo>
                      <a:pt x="54" y="420"/>
                    </a:lnTo>
                    <a:lnTo>
                      <a:pt x="52" y="420"/>
                    </a:lnTo>
                    <a:lnTo>
                      <a:pt x="52" y="425"/>
                    </a:lnTo>
                    <a:lnTo>
                      <a:pt x="52" y="433"/>
                    </a:lnTo>
                    <a:lnTo>
                      <a:pt x="53" y="432"/>
                    </a:lnTo>
                    <a:lnTo>
                      <a:pt x="50" y="438"/>
                    </a:lnTo>
                    <a:lnTo>
                      <a:pt x="48" y="433"/>
                    </a:lnTo>
                    <a:lnTo>
                      <a:pt x="44" y="433"/>
                    </a:lnTo>
                    <a:lnTo>
                      <a:pt x="45" y="429"/>
                    </a:lnTo>
                    <a:lnTo>
                      <a:pt x="41" y="429"/>
                    </a:lnTo>
                    <a:lnTo>
                      <a:pt x="38" y="430"/>
                    </a:lnTo>
                    <a:lnTo>
                      <a:pt x="32" y="442"/>
                    </a:lnTo>
                    <a:lnTo>
                      <a:pt x="34" y="441"/>
                    </a:lnTo>
                    <a:lnTo>
                      <a:pt x="38" y="438"/>
                    </a:lnTo>
                    <a:lnTo>
                      <a:pt x="45" y="442"/>
                    </a:lnTo>
                    <a:lnTo>
                      <a:pt x="54" y="448"/>
                    </a:lnTo>
                    <a:lnTo>
                      <a:pt x="51" y="451"/>
                    </a:lnTo>
                    <a:lnTo>
                      <a:pt x="53" y="454"/>
                    </a:lnTo>
                    <a:lnTo>
                      <a:pt x="48" y="455"/>
                    </a:lnTo>
                    <a:lnTo>
                      <a:pt x="59" y="455"/>
                    </a:lnTo>
                    <a:lnTo>
                      <a:pt x="60" y="454"/>
                    </a:lnTo>
                    <a:lnTo>
                      <a:pt x="64" y="459"/>
                    </a:lnTo>
                    <a:lnTo>
                      <a:pt x="64" y="463"/>
                    </a:lnTo>
                    <a:lnTo>
                      <a:pt x="56" y="461"/>
                    </a:lnTo>
                    <a:lnTo>
                      <a:pt x="52" y="461"/>
                    </a:lnTo>
                    <a:lnTo>
                      <a:pt x="58" y="469"/>
                    </a:lnTo>
                    <a:lnTo>
                      <a:pt x="64" y="480"/>
                    </a:lnTo>
                    <a:lnTo>
                      <a:pt x="64" y="485"/>
                    </a:lnTo>
                    <a:lnTo>
                      <a:pt x="66" y="490"/>
                    </a:lnTo>
                    <a:lnTo>
                      <a:pt x="64" y="492"/>
                    </a:lnTo>
                    <a:lnTo>
                      <a:pt x="71" y="496"/>
                    </a:lnTo>
                    <a:lnTo>
                      <a:pt x="76" y="502"/>
                    </a:lnTo>
                    <a:lnTo>
                      <a:pt x="75" y="504"/>
                    </a:lnTo>
                    <a:lnTo>
                      <a:pt x="81" y="508"/>
                    </a:lnTo>
                    <a:lnTo>
                      <a:pt x="83" y="513"/>
                    </a:lnTo>
                    <a:lnTo>
                      <a:pt x="81" y="511"/>
                    </a:lnTo>
                    <a:lnTo>
                      <a:pt x="87" y="516"/>
                    </a:lnTo>
                    <a:lnTo>
                      <a:pt x="87" y="520"/>
                    </a:lnTo>
                    <a:lnTo>
                      <a:pt x="93" y="527"/>
                    </a:lnTo>
                    <a:lnTo>
                      <a:pt x="94" y="529"/>
                    </a:lnTo>
                    <a:lnTo>
                      <a:pt x="100" y="533"/>
                    </a:lnTo>
                    <a:lnTo>
                      <a:pt x="102" y="535"/>
                    </a:lnTo>
                    <a:lnTo>
                      <a:pt x="100" y="537"/>
                    </a:lnTo>
                    <a:lnTo>
                      <a:pt x="107" y="538"/>
                    </a:lnTo>
                    <a:lnTo>
                      <a:pt x="125" y="545"/>
                    </a:lnTo>
                    <a:lnTo>
                      <a:pt x="125" y="527"/>
                    </a:lnTo>
                    <a:lnTo>
                      <a:pt x="136" y="522"/>
                    </a:lnTo>
                    <a:lnTo>
                      <a:pt x="148" y="523"/>
                    </a:lnTo>
                    <a:lnTo>
                      <a:pt x="128" y="517"/>
                    </a:lnTo>
                    <a:lnTo>
                      <a:pt x="105" y="515"/>
                    </a:lnTo>
                    <a:lnTo>
                      <a:pt x="98" y="509"/>
                    </a:lnTo>
                    <a:lnTo>
                      <a:pt x="90" y="498"/>
                    </a:lnTo>
                    <a:lnTo>
                      <a:pt x="83" y="498"/>
                    </a:lnTo>
                    <a:lnTo>
                      <a:pt x="71" y="479"/>
                    </a:lnTo>
                    <a:lnTo>
                      <a:pt x="78" y="469"/>
                    </a:lnTo>
                    <a:lnTo>
                      <a:pt x="77" y="449"/>
                    </a:lnTo>
                    <a:lnTo>
                      <a:pt x="75" y="433"/>
                    </a:lnTo>
                    <a:lnTo>
                      <a:pt x="74" y="421"/>
                    </a:lnTo>
                    <a:lnTo>
                      <a:pt x="70" y="414"/>
                    </a:lnTo>
                    <a:lnTo>
                      <a:pt x="65" y="412"/>
                    </a:lnTo>
                    <a:lnTo>
                      <a:pt x="74" y="408"/>
                    </a:lnTo>
                    <a:lnTo>
                      <a:pt x="64" y="403"/>
                    </a:lnTo>
                    <a:lnTo>
                      <a:pt x="58" y="387"/>
                    </a:lnTo>
                    <a:lnTo>
                      <a:pt x="52" y="378"/>
                    </a:lnTo>
                    <a:lnTo>
                      <a:pt x="51" y="366"/>
                    </a:lnTo>
                    <a:lnTo>
                      <a:pt x="46" y="347"/>
                    </a:lnTo>
                    <a:lnTo>
                      <a:pt x="45" y="330"/>
                    </a:lnTo>
                    <a:lnTo>
                      <a:pt x="47" y="322"/>
                    </a:lnTo>
                    <a:lnTo>
                      <a:pt x="46" y="312"/>
                    </a:lnTo>
                    <a:lnTo>
                      <a:pt x="42" y="300"/>
                    </a:lnTo>
                    <a:lnTo>
                      <a:pt x="39" y="287"/>
                    </a:lnTo>
                    <a:lnTo>
                      <a:pt x="45" y="277"/>
                    </a:lnTo>
                    <a:lnTo>
                      <a:pt x="41" y="267"/>
                    </a:lnTo>
                    <a:lnTo>
                      <a:pt x="44" y="247"/>
                    </a:lnTo>
                    <a:lnTo>
                      <a:pt x="40" y="239"/>
                    </a:lnTo>
                    <a:lnTo>
                      <a:pt x="34" y="227"/>
                    </a:lnTo>
                    <a:lnTo>
                      <a:pt x="28" y="214"/>
                    </a:lnTo>
                    <a:lnTo>
                      <a:pt x="28" y="204"/>
                    </a:lnTo>
                    <a:lnTo>
                      <a:pt x="30" y="195"/>
                    </a:lnTo>
                    <a:lnTo>
                      <a:pt x="29" y="184"/>
                    </a:lnTo>
                    <a:lnTo>
                      <a:pt x="29" y="173"/>
                    </a:lnTo>
                    <a:lnTo>
                      <a:pt x="35" y="160"/>
                    </a:lnTo>
                    <a:lnTo>
                      <a:pt x="40" y="145"/>
                    </a:lnTo>
                    <a:lnTo>
                      <a:pt x="44" y="142"/>
                    </a:lnTo>
                    <a:lnTo>
                      <a:pt x="39" y="133"/>
                    </a:lnTo>
                    <a:lnTo>
                      <a:pt x="36" y="112"/>
                    </a:lnTo>
                    <a:lnTo>
                      <a:pt x="39" y="105"/>
                    </a:lnTo>
                    <a:lnTo>
                      <a:pt x="50" y="99"/>
                    </a:lnTo>
                    <a:lnTo>
                      <a:pt x="53" y="83"/>
                    </a:lnTo>
                    <a:lnTo>
                      <a:pt x="50" y="81"/>
                    </a:lnTo>
                    <a:lnTo>
                      <a:pt x="41" y="78"/>
                    </a:lnTo>
                    <a:lnTo>
                      <a:pt x="35" y="65"/>
                    </a:lnTo>
                    <a:lnTo>
                      <a:pt x="29" y="52"/>
                    </a:lnTo>
                    <a:lnTo>
                      <a:pt x="26" y="39"/>
                    </a:lnTo>
                    <a:lnTo>
                      <a:pt x="27" y="28"/>
                    </a:lnTo>
                    <a:lnTo>
                      <a:pt x="20" y="17"/>
                    </a:lnTo>
                    <a:lnTo>
                      <a:pt x="15" y="7"/>
                    </a:lnTo>
                    <a:lnTo>
                      <a:pt x="11" y="0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31"/>
                    </a:lnTo>
                    <a:lnTo>
                      <a:pt x="9" y="51"/>
                    </a:lnTo>
                    <a:lnTo>
                      <a:pt x="8" y="67"/>
                    </a:lnTo>
                    <a:lnTo>
                      <a:pt x="8" y="84"/>
                    </a:lnTo>
                    <a:lnTo>
                      <a:pt x="8" y="91"/>
                    </a:lnTo>
                    <a:lnTo>
                      <a:pt x="10" y="109"/>
                    </a:lnTo>
                    <a:lnTo>
                      <a:pt x="10" y="126"/>
                    </a:lnTo>
                    <a:lnTo>
                      <a:pt x="10" y="148"/>
                    </a:lnTo>
                    <a:lnTo>
                      <a:pt x="9" y="169"/>
                    </a:lnTo>
                    <a:lnTo>
                      <a:pt x="10" y="178"/>
                    </a:lnTo>
                    <a:lnTo>
                      <a:pt x="10" y="19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4" name="Freeform 236"/>
              <p:cNvSpPr>
                <a:spLocks/>
              </p:cNvSpPr>
              <p:nvPr/>
            </p:nvSpPr>
            <p:spPr bwMode="ltGray">
              <a:xfrm>
                <a:off x="1018" y="3184"/>
                <a:ext cx="33" cy="29"/>
              </a:xfrm>
              <a:custGeom>
                <a:avLst/>
                <a:gdLst>
                  <a:gd name="T0" fmla="*/ 12 w 39"/>
                  <a:gd name="T1" fmla="*/ 1 h 33"/>
                  <a:gd name="T2" fmla="*/ 14 w 39"/>
                  <a:gd name="T3" fmla="*/ 10 h 33"/>
                  <a:gd name="T4" fmla="*/ 17 w 39"/>
                  <a:gd name="T5" fmla="*/ 17 h 33"/>
                  <a:gd name="T6" fmla="*/ 15 w 39"/>
                  <a:gd name="T7" fmla="*/ 17 h 33"/>
                  <a:gd name="T8" fmla="*/ 13 w 39"/>
                  <a:gd name="T9" fmla="*/ 17 h 33"/>
                  <a:gd name="T10" fmla="*/ 7 w 39"/>
                  <a:gd name="T11" fmla="*/ 16 h 33"/>
                  <a:gd name="T12" fmla="*/ 5 w 39"/>
                  <a:gd name="T13" fmla="*/ 16 h 33"/>
                  <a:gd name="T14" fmla="*/ 0 w 39"/>
                  <a:gd name="T15" fmla="*/ 16 h 33"/>
                  <a:gd name="T16" fmla="*/ 3 w 39"/>
                  <a:gd name="T17" fmla="*/ 15 h 33"/>
                  <a:gd name="T18" fmla="*/ 4 w 39"/>
                  <a:gd name="T19" fmla="*/ 14 h 33"/>
                  <a:gd name="T20" fmla="*/ 6 w 39"/>
                  <a:gd name="T21" fmla="*/ 15 h 33"/>
                  <a:gd name="T22" fmla="*/ 8 w 39"/>
                  <a:gd name="T23" fmla="*/ 15 h 33"/>
                  <a:gd name="T24" fmla="*/ 4 w 39"/>
                  <a:gd name="T25" fmla="*/ 13 h 33"/>
                  <a:gd name="T26" fmla="*/ 8 w 39"/>
                  <a:gd name="T27" fmla="*/ 14 h 33"/>
                  <a:gd name="T28" fmla="*/ 10 w 39"/>
                  <a:gd name="T29" fmla="*/ 14 h 33"/>
                  <a:gd name="T30" fmla="*/ 13 w 39"/>
                  <a:gd name="T31" fmla="*/ 15 h 33"/>
                  <a:gd name="T32" fmla="*/ 14 w 39"/>
                  <a:gd name="T33" fmla="*/ 15 h 33"/>
                  <a:gd name="T34" fmla="*/ 7 w 39"/>
                  <a:gd name="T35" fmla="*/ 11 h 33"/>
                  <a:gd name="T36" fmla="*/ 10 w 39"/>
                  <a:gd name="T37" fmla="*/ 7 h 33"/>
                  <a:gd name="T38" fmla="*/ 6 w 39"/>
                  <a:gd name="T39" fmla="*/ 7 h 33"/>
                  <a:gd name="T40" fmla="*/ 3 w 39"/>
                  <a:gd name="T41" fmla="*/ 2 h 33"/>
                  <a:gd name="T42" fmla="*/ 6 w 39"/>
                  <a:gd name="T43" fmla="*/ 0 h 33"/>
                  <a:gd name="T44" fmla="*/ 12 w 39"/>
                  <a:gd name="T45" fmla="*/ 1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33"/>
                  <a:gd name="T71" fmla="*/ 39 w 39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33">
                    <a:moveTo>
                      <a:pt x="26" y="1"/>
                    </a:moveTo>
                    <a:lnTo>
                      <a:pt x="32" y="18"/>
                    </a:lnTo>
                    <a:lnTo>
                      <a:pt x="39" y="33"/>
                    </a:lnTo>
                    <a:lnTo>
                      <a:pt x="34" y="32"/>
                    </a:lnTo>
                    <a:lnTo>
                      <a:pt x="30" y="33"/>
                    </a:lnTo>
                    <a:lnTo>
                      <a:pt x="15" y="31"/>
                    </a:lnTo>
                    <a:lnTo>
                      <a:pt x="12" y="31"/>
                    </a:lnTo>
                    <a:lnTo>
                      <a:pt x="0" y="30"/>
                    </a:lnTo>
                    <a:lnTo>
                      <a:pt x="3" y="29"/>
                    </a:lnTo>
                    <a:lnTo>
                      <a:pt x="9" y="26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10" y="25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16" y="20"/>
                    </a:lnTo>
                    <a:lnTo>
                      <a:pt x="22" y="13"/>
                    </a:lnTo>
                    <a:lnTo>
                      <a:pt x="13" y="13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5" name="Freeform 237"/>
              <p:cNvSpPr>
                <a:spLocks/>
              </p:cNvSpPr>
              <p:nvPr/>
            </p:nvSpPr>
            <p:spPr bwMode="ltGray">
              <a:xfrm>
                <a:off x="935" y="3046"/>
                <a:ext cx="9" cy="20"/>
              </a:xfrm>
              <a:custGeom>
                <a:avLst/>
                <a:gdLst>
                  <a:gd name="T0" fmla="*/ 2 w 11"/>
                  <a:gd name="T1" fmla="*/ 0 h 23"/>
                  <a:gd name="T2" fmla="*/ 0 w 11"/>
                  <a:gd name="T3" fmla="*/ 3 h 23"/>
                  <a:gd name="T4" fmla="*/ 2 w 11"/>
                  <a:gd name="T5" fmla="*/ 11 h 23"/>
                  <a:gd name="T6" fmla="*/ 4 w 11"/>
                  <a:gd name="T7" fmla="*/ 10 h 23"/>
                  <a:gd name="T8" fmla="*/ 4 w 11"/>
                  <a:gd name="T9" fmla="*/ 9 h 23"/>
                  <a:gd name="T10" fmla="*/ 3 w 11"/>
                  <a:gd name="T11" fmla="*/ 3 h 23"/>
                  <a:gd name="T12" fmla="*/ 4 w 11"/>
                  <a:gd name="T13" fmla="*/ 3 h 23"/>
                  <a:gd name="T14" fmla="*/ 2 w 11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23"/>
                  <a:gd name="T26" fmla="*/ 11 w 11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23">
                    <a:moveTo>
                      <a:pt x="5" y="0"/>
                    </a:moveTo>
                    <a:lnTo>
                      <a:pt x="0" y="3"/>
                    </a:lnTo>
                    <a:lnTo>
                      <a:pt x="6" y="23"/>
                    </a:lnTo>
                    <a:lnTo>
                      <a:pt x="11" y="21"/>
                    </a:lnTo>
                    <a:lnTo>
                      <a:pt x="11" y="17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6" name="Freeform 238"/>
              <p:cNvSpPr>
                <a:spLocks/>
              </p:cNvSpPr>
              <p:nvPr/>
            </p:nvSpPr>
            <p:spPr bwMode="ltGray">
              <a:xfrm>
                <a:off x="954" y="3137"/>
                <a:ext cx="11" cy="14"/>
              </a:xfrm>
              <a:custGeom>
                <a:avLst/>
                <a:gdLst>
                  <a:gd name="T0" fmla="*/ 6 w 12"/>
                  <a:gd name="T1" fmla="*/ 0 h 19"/>
                  <a:gd name="T2" fmla="*/ 0 w 12"/>
                  <a:gd name="T3" fmla="*/ 1 h 19"/>
                  <a:gd name="T4" fmla="*/ 6 w 12"/>
                  <a:gd name="T5" fmla="*/ 3 h 19"/>
                  <a:gd name="T6" fmla="*/ 7 w 12"/>
                  <a:gd name="T7" fmla="*/ 4 h 19"/>
                  <a:gd name="T8" fmla="*/ 7 w 12"/>
                  <a:gd name="T9" fmla="*/ 3 h 19"/>
                  <a:gd name="T10" fmla="*/ 6 w 12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9"/>
                  <a:gd name="T20" fmla="*/ 12 w 12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9">
                    <a:moveTo>
                      <a:pt x="8" y="0"/>
                    </a:moveTo>
                    <a:lnTo>
                      <a:pt x="0" y="7"/>
                    </a:lnTo>
                    <a:lnTo>
                      <a:pt x="8" y="15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7" name="Freeform 239"/>
              <p:cNvSpPr>
                <a:spLocks/>
              </p:cNvSpPr>
              <p:nvPr/>
            </p:nvSpPr>
            <p:spPr bwMode="ltGray">
              <a:xfrm>
                <a:off x="785" y="2475"/>
                <a:ext cx="63" cy="85"/>
              </a:xfrm>
              <a:custGeom>
                <a:avLst/>
                <a:gdLst>
                  <a:gd name="T0" fmla="*/ 0 w 75"/>
                  <a:gd name="T1" fmla="*/ 19 h 98"/>
                  <a:gd name="T2" fmla="*/ 1 w 75"/>
                  <a:gd name="T3" fmla="*/ 27 h 98"/>
                  <a:gd name="T4" fmla="*/ 0 w 75"/>
                  <a:gd name="T5" fmla="*/ 28 h 98"/>
                  <a:gd name="T6" fmla="*/ 4 w 75"/>
                  <a:gd name="T7" fmla="*/ 31 h 98"/>
                  <a:gd name="T8" fmla="*/ 5 w 75"/>
                  <a:gd name="T9" fmla="*/ 28 h 98"/>
                  <a:gd name="T10" fmla="*/ 6 w 75"/>
                  <a:gd name="T11" fmla="*/ 29 h 98"/>
                  <a:gd name="T12" fmla="*/ 6 w 75"/>
                  <a:gd name="T13" fmla="*/ 35 h 98"/>
                  <a:gd name="T14" fmla="*/ 3 w 75"/>
                  <a:gd name="T15" fmla="*/ 36 h 98"/>
                  <a:gd name="T16" fmla="*/ 3 w 75"/>
                  <a:gd name="T17" fmla="*/ 41 h 98"/>
                  <a:gd name="T18" fmla="*/ 3 w 75"/>
                  <a:gd name="T19" fmla="*/ 43 h 98"/>
                  <a:gd name="T20" fmla="*/ 5 w 75"/>
                  <a:gd name="T21" fmla="*/ 43 h 98"/>
                  <a:gd name="T22" fmla="*/ 11 w 75"/>
                  <a:gd name="T23" fmla="*/ 49 h 98"/>
                  <a:gd name="T24" fmla="*/ 12 w 75"/>
                  <a:gd name="T25" fmla="*/ 45 h 98"/>
                  <a:gd name="T26" fmla="*/ 13 w 75"/>
                  <a:gd name="T27" fmla="*/ 43 h 98"/>
                  <a:gd name="T28" fmla="*/ 14 w 75"/>
                  <a:gd name="T29" fmla="*/ 39 h 98"/>
                  <a:gd name="T30" fmla="*/ 15 w 75"/>
                  <a:gd name="T31" fmla="*/ 36 h 98"/>
                  <a:gd name="T32" fmla="*/ 15 w 75"/>
                  <a:gd name="T33" fmla="*/ 36 h 98"/>
                  <a:gd name="T34" fmla="*/ 15 w 75"/>
                  <a:gd name="T35" fmla="*/ 37 h 98"/>
                  <a:gd name="T36" fmla="*/ 17 w 75"/>
                  <a:gd name="T37" fmla="*/ 37 h 98"/>
                  <a:gd name="T38" fmla="*/ 16 w 75"/>
                  <a:gd name="T39" fmla="*/ 36 h 98"/>
                  <a:gd name="T40" fmla="*/ 17 w 75"/>
                  <a:gd name="T41" fmla="*/ 33 h 98"/>
                  <a:gd name="T42" fmla="*/ 20 w 75"/>
                  <a:gd name="T43" fmla="*/ 32 h 98"/>
                  <a:gd name="T44" fmla="*/ 28 w 75"/>
                  <a:gd name="T45" fmla="*/ 27 h 98"/>
                  <a:gd name="T46" fmla="*/ 30 w 75"/>
                  <a:gd name="T47" fmla="*/ 17 h 98"/>
                  <a:gd name="T48" fmla="*/ 32 w 75"/>
                  <a:gd name="T49" fmla="*/ 17 h 98"/>
                  <a:gd name="T50" fmla="*/ 29 w 75"/>
                  <a:gd name="T51" fmla="*/ 12 h 98"/>
                  <a:gd name="T52" fmla="*/ 31 w 75"/>
                  <a:gd name="T53" fmla="*/ 11 h 98"/>
                  <a:gd name="T54" fmla="*/ 24 w 75"/>
                  <a:gd name="T55" fmla="*/ 8 h 98"/>
                  <a:gd name="T56" fmla="*/ 20 w 75"/>
                  <a:gd name="T57" fmla="*/ 8 h 98"/>
                  <a:gd name="T58" fmla="*/ 16 w 75"/>
                  <a:gd name="T59" fmla="*/ 4 h 98"/>
                  <a:gd name="T60" fmla="*/ 11 w 75"/>
                  <a:gd name="T61" fmla="*/ 0 h 98"/>
                  <a:gd name="T62" fmla="*/ 9 w 75"/>
                  <a:gd name="T63" fmla="*/ 3 h 98"/>
                  <a:gd name="T64" fmla="*/ 5 w 75"/>
                  <a:gd name="T65" fmla="*/ 6 h 98"/>
                  <a:gd name="T66" fmla="*/ 3 w 75"/>
                  <a:gd name="T67" fmla="*/ 12 h 98"/>
                  <a:gd name="T68" fmla="*/ 3 w 75"/>
                  <a:gd name="T69" fmla="*/ 16 h 98"/>
                  <a:gd name="T70" fmla="*/ 0 w 75"/>
                  <a:gd name="T71" fmla="*/ 19 h 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5"/>
                  <a:gd name="T109" fmla="*/ 0 h 98"/>
                  <a:gd name="T110" fmla="*/ 75 w 75"/>
                  <a:gd name="T111" fmla="*/ 98 h 9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5" h="98">
                    <a:moveTo>
                      <a:pt x="0" y="39"/>
                    </a:moveTo>
                    <a:lnTo>
                      <a:pt x="1" y="54"/>
                    </a:lnTo>
                    <a:lnTo>
                      <a:pt x="0" y="57"/>
                    </a:lnTo>
                    <a:lnTo>
                      <a:pt x="9" y="62"/>
                    </a:lnTo>
                    <a:lnTo>
                      <a:pt x="12" y="58"/>
                    </a:lnTo>
                    <a:lnTo>
                      <a:pt x="13" y="60"/>
                    </a:lnTo>
                    <a:lnTo>
                      <a:pt x="13" y="70"/>
                    </a:lnTo>
                    <a:lnTo>
                      <a:pt x="8" y="72"/>
                    </a:lnTo>
                    <a:lnTo>
                      <a:pt x="8" y="82"/>
                    </a:lnTo>
                    <a:lnTo>
                      <a:pt x="6" y="88"/>
                    </a:lnTo>
                    <a:lnTo>
                      <a:pt x="11" y="87"/>
                    </a:lnTo>
                    <a:lnTo>
                      <a:pt x="25" y="98"/>
                    </a:lnTo>
                    <a:lnTo>
                      <a:pt x="29" y="92"/>
                    </a:lnTo>
                    <a:lnTo>
                      <a:pt x="31" y="86"/>
                    </a:lnTo>
                    <a:lnTo>
                      <a:pt x="33" y="80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7" y="74"/>
                    </a:lnTo>
                    <a:lnTo>
                      <a:pt x="39" y="74"/>
                    </a:lnTo>
                    <a:lnTo>
                      <a:pt x="38" y="71"/>
                    </a:lnTo>
                    <a:lnTo>
                      <a:pt x="42" y="68"/>
                    </a:lnTo>
                    <a:lnTo>
                      <a:pt x="50" y="64"/>
                    </a:lnTo>
                    <a:lnTo>
                      <a:pt x="65" y="54"/>
                    </a:lnTo>
                    <a:lnTo>
                      <a:pt x="73" y="36"/>
                    </a:lnTo>
                    <a:lnTo>
                      <a:pt x="75" y="36"/>
                    </a:lnTo>
                    <a:lnTo>
                      <a:pt x="71" y="24"/>
                    </a:lnTo>
                    <a:lnTo>
                      <a:pt x="74" y="23"/>
                    </a:lnTo>
                    <a:lnTo>
                      <a:pt x="60" y="16"/>
                    </a:lnTo>
                    <a:lnTo>
                      <a:pt x="47" y="16"/>
                    </a:lnTo>
                    <a:lnTo>
                      <a:pt x="38" y="9"/>
                    </a:lnTo>
                    <a:lnTo>
                      <a:pt x="27" y="0"/>
                    </a:lnTo>
                    <a:lnTo>
                      <a:pt x="23" y="5"/>
                    </a:lnTo>
                    <a:lnTo>
                      <a:pt x="11" y="12"/>
                    </a:lnTo>
                    <a:lnTo>
                      <a:pt x="7" y="24"/>
                    </a:lnTo>
                    <a:lnTo>
                      <a:pt x="6" y="3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8" name="Freeform 240"/>
              <p:cNvSpPr>
                <a:spLocks/>
              </p:cNvSpPr>
              <p:nvPr/>
            </p:nvSpPr>
            <p:spPr bwMode="ltGray">
              <a:xfrm>
                <a:off x="664" y="2493"/>
                <a:ext cx="7" cy="13"/>
              </a:xfrm>
              <a:custGeom>
                <a:avLst/>
                <a:gdLst>
                  <a:gd name="T0" fmla="*/ 0 w 8"/>
                  <a:gd name="T1" fmla="*/ 0 h 14"/>
                  <a:gd name="T2" fmla="*/ 4 w 8"/>
                  <a:gd name="T3" fmla="*/ 7 h 14"/>
                  <a:gd name="T4" fmla="*/ 0 w 8"/>
                  <a:gd name="T5" fmla="*/ 8 h 14"/>
                  <a:gd name="T6" fmla="*/ 4 w 8"/>
                  <a:gd name="T7" fmla="*/ 9 h 14"/>
                  <a:gd name="T8" fmla="*/ 4 w 8"/>
                  <a:gd name="T9" fmla="*/ 0 h 14"/>
                  <a:gd name="T10" fmla="*/ 0 w 8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4"/>
                  <a:gd name="T20" fmla="*/ 8 w 8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4">
                    <a:moveTo>
                      <a:pt x="0" y="0"/>
                    </a:moveTo>
                    <a:lnTo>
                      <a:pt x="5" y="8"/>
                    </a:lnTo>
                    <a:lnTo>
                      <a:pt x="0" y="13"/>
                    </a:lnTo>
                    <a:lnTo>
                      <a:pt x="8" y="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9" name="Freeform 241"/>
              <p:cNvSpPr>
                <a:spLocks/>
              </p:cNvSpPr>
              <p:nvPr/>
            </p:nvSpPr>
            <p:spPr bwMode="ltGray">
              <a:xfrm>
                <a:off x="793" y="2529"/>
                <a:ext cx="3" cy="3"/>
              </a:xfrm>
              <a:custGeom>
                <a:avLst/>
                <a:gdLst>
                  <a:gd name="T0" fmla="*/ 2 w 4"/>
                  <a:gd name="T1" fmla="*/ 1 h 3"/>
                  <a:gd name="T2" fmla="*/ 2 w 4"/>
                  <a:gd name="T3" fmla="*/ 3 h 3"/>
                  <a:gd name="T4" fmla="*/ 0 w 4"/>
                  <a:gd name="T5" fmla="*/ 0 h 3"/>
                  <a:gd name="T6" fmla="*/ 2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4" y="1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0" name="Freeform 242"/>
              <p:cNvSpPr>
                <a:spLocks/>
              </p:cNvSpPr>
              <p:nvPr/>
            </p:nvSpPr>
            <p:spPr bwMode="ltGray">
              <a:xfrm>
                <a:off x="676" y="2503"/>
                <a:ext cx="4" cy="1"/>
              </a:xfrm>
              <a:custGeom>
                <a:avLst/>
                <a:gdLst>
                  <a:gd name="T0" fmla="*/ 2 w 5"/>
                  <a:gd name="T1" fmla="*/ 1 h 1"/>
                  <a:gd name="T2" fmla="*/ 0 w 5"/>
                  <a:gd name="T3" fmla="*/ 0 h 1"/>
                  <a:gd name="T4" fmla="*/ 2 w 5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1"/>
                    </a:moveTo>
                    <a:lnTo>
                      <a:pt x="0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1" name="Freeform 243"/>
              <p:cNvSpPr>
                <a:spLocks/>
              </p:cNvSpPr>
              <p:nvPr/>
            </p:nvSpPr>
            <p:spPr bwMode="ltGray">
              <a:xfrm>
                <a:off x="781" y="2493"/>
                <a:ext cx="149" cy="244"/>
              </a:xfrm>
              <a:custGeom>
                <a:avLst/>
                <a:gdLst>
                  <a:gd name="T0" fmla="*/ 76 w 175"/>
                  <a:gd name="T1" fmla="*/ 117 h 277"/>
                  <a:gd name="T2" fmla="*/ 77 w 175"/>
                  <a:gd name="T3" fmla="*/ 129 h 277"/>
                  <a:gd name="T4" fmla="*/ 76 w 175"/>
                  <a:gd name="T5" fmla="*/ 137 h 277"/>
                  <a:gd name="T6" fmla="*/ 74 w 175"/>
                  <a:gd name="T7" fmla="*/ 144 h 277"/>
                  <a:gd name="T8" fmla="*/ 71 w 175"/>
                  <a:gd name="T9" fmla="*/ 146 h 277"/>
                  <a:gd name="T10" fmla="*/ 65 w 175"/>
                  <a:gd name="T11" fmla="*/ 140 h 277"/>
                  <a:gd name="T12" fmla="*/ 54 w 175"/>
                  <a:gd name="T13" fmla="*/ 133 h 277"/>
                  <a:gd name="T14" fmla="*/ 43 w 175"/>
                  <a:gd name="T15" fmla="*/ 125 h 277"/>
                  <a:gd name="T16" fmla="*/ 34 w 175"/>
                  <a:gd name="T17" fmla="*/ 114 h 277"/>
                  <a:gd name="T18" fmla="*/ 31 w 175"/>
                  <a:gd name="T19" fmla="*/ 100 h 277"/>
                  <a:gd name="T20" fmla="*/ 23 w 175"/>
                  <a:gd name="T21" fmla="*/ 87 h 277"/>
                  <a:gd name="T22" fmla="*/ 18 w 175"/>
                  <a:gd name="T23" fmla="*/ 75 h 277"/>
                  <a:gd name="T24" fmla="*/ 13 w 175"/>
                  <a:gd name="T25" fmla="*/ 63 h 277"/>
                  <a:gd name="T26" fmla="*/ 6 w 175"/>
                  <a:gd name="T27" fmla="*/ 54 h 277"/>
                  <a:gd name="T28" fmla="*/ 3 w 175"/>
                  <a:gd name="T29" fmla="*/ 48 h 277"/>
                  <a:gd name="T30" fmla="*/ 3 w 175"/>
                  <a:gd name="T31" fmla="*/ 32 h 277"/>
                  <a:gd name="T32" fmla="*/ 6 w 175"/>
                  <a:gd name="T33" fmla="*/ 32 h 277"/>
                  <a:gd name="T34" fmla="*/ 8 w 175"/>
                  <a:gd name="T35" fmla="*/ 34 h 277"/>
                  <a:gd name="T36" fmla="*/ 15 w 175"/>
                  <a:gd name="T37" fmla="*/ 37 h 277"/>
                  <a:gd name="T38" fmla="*/ 17 w 175"/>
                  <a:gd name="T39" fmla="*/ 31 h 277"/>
                  <a:gd name="T40" fmla="*/ 19 w 175"/>
                  <a:gd name="T41" fmla="*/ 26 h 277"/>
                  <a:gd name="T42" fmla="*/ 20 w 175"/>
                  <a:gd name="T43" fmla="*/ 28 h 277"/>
                  <a:gd name="T44" fmla="*/ 21 w 175"/>
                  <a:gd name="T45" fmla="*/ 25 h 277"/>
                  <a:gd name="T46" fmla="*/ 32 w 175"/>
                  <a:gd name="T47" fmla="*/ 17 h 277"/>
                  <a:gd name="T48" fmla="*/ 36 w 175"/>
                  <a:gd name="T49" fmla="*/ 8 h 277"/>
                  <a:gd name="T50" fmla="*/ 36 w 175"/>
                  <a:gd name="T51" fmla="*/ 1 h 277"/>
                  <a:gd name="T52" fmla="*/ 39 w 175"/>
                  <a:gd name="T53" fmla="*/ 4 h 277"/>
                  <a:gd name="T54" fmla="*/ 48 w 175"/>
                  <a:gd name="T55" fmla="*/ 15 h 277"/>
                  <a:gd name="T56" fmla="*/ 56 w 175"/>
                  <a:gd name="T57" fmla="*/ 18 h 277"/>
                  <a:gd name="T58" fmla="*/ 66 w 175"/>
                  <a:gd name="T59" fmla="*/ 21 h 277"/>
                  <a:gd name="T60" fmla="*/ 68 w 175"/>
                  <a:gd name="T61" fmla="*/ 33 h 277"/>
                  <a:gd name="T62" fmla="*/ 61 w 175"/>
                  <a:gd name="T63" fmla="*/ 35 h 277"/>
                  <a:gd name="T64" fmla="*/ 51 w 175"/>
                  <a:gd name="T65" fmla="*/ 41 h 277"/>
                  <a:gd name="T66" fmla="*/ 48 w 175"/>
                  <a:gd name="T67" fmla="*/ 54 h 277"/>
                  <a:gd name="T68" fmla="*/ 48 w 175"/>
                  <a:gd name="T69" fmla="*/ 66 h 277"/>
                  <a:gd name="T70" fmla="*/ 50 w 175"/>
                  <a:gd name="T71" fmla="*/ 75 h 277"/>
                  <a:gd name="T72" fmla="*/ 56 w 175"/>
                  <a:gd name="T73" fmla="*/ 78 h 277"/>
                  <a:gd name="T74" fmla="*/ 65 w 175"/>
                  <a:gd name="T75" fmla="*/ 77 h 277"/>
                  <a:gd name="T76" fmla="*/ 66 w 175"/>
                  <a:gd name="T77" fmla="*/ 88 h 277"/>
                  <a:gd name="T78" fmla="*/ 76 w 175"/>
                  <a:gd name="T79" fmla="*/ 94 h 277"/>
                  <a:gd name="T80" fmla="*/ 77 w 175"/>
                  <a:gd name="T81" fmla="*/ 102 h 2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5"/>
                  <a:gd name="T124" fmla="*/ 0 h 277"/>
                  <a:gd name="T125" fmla="*/ 175 w 175"/>
                  <a:gd name="T126" fmla="*/ 277 h 2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5" h="277">
                    <a:moveTo>
                      <a:pt x="172" y="211"/>
                    </a:moveTo>
                    <a:lnTo>
                      <a:pt x="170" y="220"/>
                    </a:lnTo>
                    <a:lnTo>
                      <a:pt x="169" y="232"/>
                    </a:lnTo>
                    <a:lnTo>
                      <a:pt x="172" y="245"/>
                    </a:lnTo>
                    <a:lnTo>
                      <a:pt x="175" y="246"/>
                    </a:lnTo>
                    <a:lnTo>
                      <a:pt x="169" y="259"/>
                    </a:lnTo>
                    <a:lnTo>
                      <a:pt x="169" y="265"/>
                    </a:lnTo>
                    <a:lnTo>
                      <a:pt x="166" y="271"/>
                    </a:lnTo>
                    <a:lnTo>
                      <a:pt x="162" y="277"/>
                    </a:lnTo>
                    <a:lnTo>
                      <a:pt x="158" y="277"/>
                    </a:lnTo>
                    <a:lnTo>
                      <a:pt x="150" y="271"/>
                    </a:lnTo>
                    <a:lnTo>
                      <a:pt x="144" y="263"/>
                    </a:lnTo>
                    <a:lnTo>
                      <a:pt x="133" y="257"/>
                    </a:lnTo>
                    <a:lnTo>
                      <a:pt x="121" y="250"/>
                    </a:lnTo>
                    <a:lnTo>
                      <a:pt x="110" y="244"/>
                    </a:lnTo>
                    <a:lnTo>
                      <a:pt x="98" y="236"/>
                    </a:lnTo>
                    <a:lnTo>
                      <a:pt x="86" y="226"/>
                    </a:lnTo>
                    <a:lnTo>
                      <a:pt x="76" y="214"/>
                    </a:lnTo>
                    <a:lnTo>
                      <a:pt x="76" y="206"/>
                    </a:lnTo>
                    <a:lnTo>
                      <a:pt x="67" y="190"/>
                    </a:lnTo>
                    <a:lnTo>
                      <a:pt x="58" y="173"/>
                    </a:lnTo>
                    <a:lnTo>
                      <a:pt x="52" y="163"/>
                    </a:lnTo>
                    <a:lnTo>
                      <a:pt x="46" y="152"/>
                    </a:lnTo>
                    <a:lnTo>
                      <a:pt x="40" y="142"/>
                    </a:lnTo>
                    <a:lnTo>
                      <a:pt x="34" y="130"/>
                    </a:lnTo>
                    <a:lnTo>
                      <a:pt x="29" y="119"/>
                    </a:lnTo>
                    <a:lnTo>
                      <a:pt x="23" y="108"/>
                    </a:lnTo>
                    <a:lnTo>
                      <a:pt x="13" y="100"/>
                    </a:lnTo>
                    <a:lnTo>
                      <a:pt x="4" y="92"/>
                    </a:lnTo>
                    <a:lnTo>
                      <a:pt x="5" y="89"/>
                    </a:lnTo>
                    <a:lnTo>
                      <a:pt x="0" y="68"/>
                    </a:lnTo>
                    <a:lnTo>
                      <a:pt x="6" y="60"/>
                    </a:lnTo>
                    <a:lnTo>
                      <a:pt x="13" y="50"/>
                    </a:lnTo>
                    <a:lnTo>
                      <a:pt x="13" y="60"/>
                    </a:lnTo>
                    <a:lnTo>
                      <a:pt x="11" y="66"/>
                    </a:lnTo>
                    <a:lnTo>
                      <a:pt x="16" y="65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6" y="64"/>
                    </a:lnTo>
                    <a:lnTo>
                      <a:pt x="38" y="58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2" y="52"/>
                    </a:lnTo>
                    <a:lnTo>
                      <a:pt x="44" y="52"/>
                    </a:lnTo>
                    <a:lnTo>
                      <a:pt x="43" y="49"/>
                    </a:lnTo>
                    <a:lnTo>
                      <a:pt x="47" y="46"/>
                    </a:lnTo>
                    <a:lnTo>
                      <a:pt x="55" y="42"/>
                    </a:lnTo>
                    <a:lnTo>
                      <a:pt x="70" y="3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76" y="2"/>
                    </a:lnTo>
                    <a:lnTo>
                      <a:pt x="79" y="1"/>
                    </a:lnTo>
                    <a:lnTo>
                      <a:pt x="80" y="0"/>
                    </a:lnTo>
                    <a:lnTo>
                      <a:pt x="88" y="8"/>
                    </a:lnTo>
                    <a:lnTo>
                      <a:pt x="95" y="16"/>
                    </a:lnTo>
                    <a:lnTo>
                      <a:pt x="106" y="28"/>
                    </a:lnTo>
                    <a:lnTo>
                      <a:pt x="108" y="35"/>
                    </a:lnTo>
                    <a:lnTo>
                      <a:pt x="125" y="35"/>
                    </a:lnTo>
                    <a:lnTo>
                      <a:pt x="134" y="35"/>
                    </a:lnTo>
                    <a:lnTo>
                      <a:pt x="149" y="40"/>
                    </a:lnTo>
                    <a:lnTo>
                      <a:pt x="143" y="58"/>
                    </a:lnTo>
                    <a:lnTo>
                      <a:pt x="151" y="64"/>
                    </a:lnTo>
                    <a:lnTo>
                      <a:pt x="146" y="64"/>
                    </a:lnTo>
                    <a:lnTo>
                      <a:pt x="136" y="66"/>
                    </a:lnTo>
                    <a:lnTo>
                      <a:pt x="125" y="71"/>
                    </a:lnTo>
                    <a:lnTo>
                      <a:pt x="114" y="77"/>
                    </a:lnTo>
                    <a:lnTo>
                      <a:pt x="110" y="88"/>
                    </a:lnTo>
                    <a:lnTo>
                      <a:pt x="107" y="100"/>
                    </a:lnTo>
                    <a:lnTo>
                      <a:pt x="101" y="112"/>
                    </a:lnTo>
                    <a:lnTo>
                      <a:pt x="107" y="124"/>
                    </a:lnTo>
                    <a:lnTo>
                      <a:pt x="113" y="134"/>
                    </a:lnTo>
                    <a:lnTo>
                      <a:pt x="112" y="142"/>
                    </a:lnTo>
                    <a:lnTo>
                      <a:pt x="118" y="143"/>
                    </a:lnTo>
                    <a:lnTo>
                      <a:pt x="125" y="149"/>
                    </a:lnTo>
                    <a:lnTo>
                      <a:pt x="136" y="151"/>
                    </a:lnTo>
                    <a:lnTo>
                      <a:pt x="145" y="144"/>
                    </a:lnTo>
                    <a:lnTo>
                      <a:pt x="145" y="155"/>
                    </a:lnTo>
                    <a:lnTo>
                      <a:pt x="146" y="167"/>
                    </a:lnTo>
                    <a:lnTo>
                      <a:pt x="161" y="166"/>
                    </a:lnTo>
                    <a:lnTo>
                      <a:pt x="168" y="178"/>
                    </a:lnTo>
                    <a:lnTo>
                      <a:pt x="174" y="190"/>
                    </a:lnTo>
                    <a:lnTo>
                      <a:pt x="172" y="193"/>
                    </a:lnTo>
                    <a:lnTo>
                      <a:pt x="172" y="21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2" name="Freeform 244"/>
              <p:cNvSpPr>
                <a:spLocks/>
              </p:cNvSpPr>
              <p:nvPr/>
            </p:nvSpPr>
            <p:spPr bwMode="ltGray">
              <a:xfrm>
                <a:off x="2465" y="1794"/>
                <a:ext cx="576" cy="430"/>
              </a:xfrm>
              <a:custGeom>
                <a:avLst/>
                <a:gdLst>
                  <a:gd name="T0" fmla="*/ 116 w 680"/>
                  <a:gd name="T1" fmla="*/ 185 h 496"/>
                  <a:gd name="T2" fmla="*/ 92 w 680"/>
                  <a:gd name="T3" fmla="*/ 186 h 496"/>
                  <a:gd name="T4" fmla="*/ 73 w 680"/>
                  <a:gd name="T5" fmla="*/ 176 h 496"/>
                  <a:gd name="T6" fmla="*/ 55 w 680"/>
                  <a:gd name="T7" fmla="*/ 169 h 496"/>
                  <a:gd name="T8" fmla="*/ 42 w 680"/>
                  <a:gd name="T9" fmla="*/ 153 h 496"/>
                  <a:gd name="T10" fmla="*/ 38 w 680"/>
                  <a:gd name="T11" fmla="*/ 139 h 496"/>
                  <a:gd name="T12" fmla="*/ 31 w 680"/>
                  <a:gd name="T13" fmla="*/ 131 h 496"/>
                  <a:gd name="T14" fmla="*/ 8 w 680"/>
                  <a:gd name="T15" fmla="*/ 120 h 496"/>
                  <a:gd name="T16" fmla="*/ 3 w 680"/>
                  <a:gd name="T17" fmla="*/ 108 h 496"/>
                  <a:gd name="T18" fmla="*/ 12 w 680"/>
                  <a:gd name="T19" fmla="*/ 94 h 496"/>
                  <a:gd name="T20" fmla="*/ 27 w 680"/>
                  <a:gd name="T21" fmla="*/ 76 h 496"/>
                  <a:gd name="T22" fmla="*/ 21 w 680"/>
                  <a:gd name="T23" fmla="*/ 61 h 496"/>
                  <a:gd name="T24" fmla="*/ 30 w 680"/>
                  <a:gd name="T25" fmla="*/ 44 h 496"/>
                  <a:gd name="T26" fmla="*/ 46 w 680"/>
                  <a:gd name="T27" fmla="*/ 31 h 496"/>
                  <a:gd name="T28" fmla="*/ 64 w 680"/>
                  <a:gd name="T29" fmla="*/ 41 h 496"/>
                  <a:gd name="T30" fmla="*/ 89 w 680"/>
                  <a:gd name="T31" fmla="*/ 61 h 496"/>
                  <a:gd name="T32" fmla="*/ 120 w 680"/>
                  <a:gd name="T33" fmla="*/ 78 h 496"/>
                  <a:gd name="T34" fmla="*/ 152 w 680"/>
                  <a:gd name="T35" fmla="*/ 82 h 496"/>
                  <a:gd name="T36" fmla="*/ 176 w 680"/>
                  <a:gd name="T37" fmla="*/ 79 h 496"/>
                  <a:gd name="T38" fmla="*/ 188 w 680"/>
                  <a:gd name="T39" fmla="*/ 59 h 496"/>
                  <a:gd name="T40" fmla="*/ 213 w 680"/>
                  <a:gd name="T41" fmla="*/ 49 h 496"/>
                  <a:gd name="T42" fmla="*/ 204 w 680"/>
                  <a:gd name="T43" fmla="*/ 41 h 496"/>
                  <a:gd name="T44" fmla="*/ 194 w 680"/>
                  <a:gd name="T45" fmla="*/ 25 h 496"/>
                  <a:gd name="T46" fmla="*/ 200 w 680"/>
                  <a:gd name="T47" fmla="*/ 6 h 496"/>
                  <a:gd name="T48" fmla="*/ 228 w 680"/>
                  <a:gd name="T49" fmla="*/ 5 h 496"/>
                  <a:gd name="T50" fmla="*/ 254 w 680"/>
                  <a:gd name="T51" fmla="*/ 27 h 496"/>
                  <a:gd name="T52" fmla="*/ 292 w 680"/>
                  <a:gd name="T53" fmla="*/ 36 h 496"/>
                  <a:gd name="T54" fmla="*/ 289 w 680"/>
                  <a:gd name="T55" fmla="*/ 62 h 496"/>
                  <a:gd name="T56" fmla="*/ 289 w 680"/>
                  <a:gd name="T57" fmla="*/ 76 h 496"/>
                  <a:gd name="T58" fmla="*/ 280 w 680"/>
                  <a:gd name="T59" fmla="*/ 85 h 496"/>
                  <a:gd name="T60" fmla="*/ 264 w 680"/>
                  <a:gd name="T61" fmla="*/ 101 h 496"/>
                  <a:gd name="T62" fmla="*/ 257 w 680"/>
                  <a:gd name="T63" fmla="*/ 93 h 496"/>
                  <a:gd name="T64" fmla="*/ 241 w 680"/>
                  <a:gd name="T65" fmla="*/ 105 h 496"/>
                  <a:gd name="T66" fmla="*/ 255 w 680"/>
                  <a:gd name="T67" fmla="*/ 116 h 496"/>
                  <a:gd name="T68" fmla="*/ 267 w 680"/>
                  <a:gd name="T69" fmla="*/ 121 h 496"/>
                  <a:gd name="T70" fmla="*/ 267 w 680"/>
                  <a:gd name="T71" fmla="*/ 141 h 496"/>
                  <a:gd name="T72" fmla="*/ 272 w 680"/>
                  <a:gd name="T73" fmla="*/ 156 h 496"/>
                  <a:gd name="T74" fmla="*/ 279 w 680"/>
                  <a:gd name="T75" fmla="*/ 170 h 496"/>
                  <a:gd name="T76" fmla="*/ 286 w 680"/>
                  <a:gd name="T77" fmla="*/ 176 h 496"/>
                  <a:gd name="T78" fmla="*/ 286 w 680"/>
                  <a:gd name="T79" fmla="*/ 184 h 496"/>
                  <a:gd name="T80" fmla="*/ 280 w 680"/>
                  <a:gd name="T81" fmla="*/ 197 h 496"/>
                  <a:gd name="T82" fmla="*/ 280 w 680"/>
                  <a:gd name="T83" fmla="*/ 201 h 496"/>
                  <a:gd name="T84" fmla="*/ 277 w 680"/>
                  <a:gd name="T85" fmla="*/ 208 h 496"/>
                  <a:gd name="T86" fmla="*/ 272 w 680"/>
                  <a:gd name="T87" fmla="*/ 217 h 496"/>
                  <a:gd name="T88" fmla="*/ 260 w 680"/>
                  <a:gd name="T89" fmla="*/ 223 h 496"/>
                  <a:gd name="T90" fmla="*/ 255 w 680"/>
                  <a:gd name="T91" fmla="*/ 227 h 496"/>
                  <a:gd name="T92" fmla="*/ 248 w 680"/>
                  <a:gd name="T93" fmla="*/ 227 h 496"/>
                  <a:gd name="T94" fmla="*/ 244 w 680"/>
                  <a:gd name="T95" fmla="*/ 231 h 496"/>
                  <a:gd name="T96" fmla="*/ 233 w 680"/>
                  <a:gd name="T97" fmla="*/ 238 h 496"/>
                  <a:gd name="T98" fmla="*/ 226 w 680"/>
                  <a:gd name="T99" fmla="*/ 234 h 496"/>
                  <a:gd name="T100" fmla="*/ 213 w 680"/>
                  <a:gd name="T101" fmla="*/ 231 h 496"/>
                  <a:gd name="T102" fmla="*/ 197 w 680"/>
                  <a:gd name="T103" fmla="*/ 225 h 496"/>
                  <a:gd name="T104" fmla="*/ 190 w 680"/>
                  <a:gd name="T105" fmla="*/ 227 h 496"/>
                  <a:gd name="T106" fmla="*/ 180 w 680"/>
                  <a:gd name="T107" fmla="*/ 234 h 496"/>
                  <a:gd name="T108" fmla="*/ 169 w 680"/>
                  <a:gd name="T109" fmla="*/ 228 h 496"/>
                  <a:gd name="T110" fmla="*/ 158 w 680"/>
                  <a:gd name="T111" fmla="*/ 215 h 496"/>
                  <a:gd name="T112" fmla="*/ 160 w 680"/>
                  <a:gd name="T113" fmla="*/ 194 h 496"/>
                  <a:gd name="T114" fmla="*/ 144 w 680"/>
                  <a:gd name="T115" fmla="*/ 182 h 496"/>
                  <a:gd name="T116" fmla="*/ 137 w 680"/>
                  <a:gd name="T117" fmla="*/ 178 h 4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0"/>
                  <a:gd name="T178" fmla="*/ 0 h 496"/>
                  <a:gd name="T179" fmla="*/ 680 w 680"/>
                  <a:gd name="T180" fmla="*/ 496 h 4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0" h="496">
                    <a:moveTo>
                      <a:pt x="303" y="361"/>
                    </a:moveTo>
                    <a:lnTo>
                      <a:pt x="294" y="370"/>
                    </a:lnTo>
                    <a:lnTo>
                      <a:pt x="285" y="378"/>
                    </a:lnTo>
                    <a:lnTo>
                      <a:pt x="273" y="383"/>
                    </a:lnTo>
                    <a:lnTo>
                      <a:pt x="266" y="378"/>
                    </a:lnTo>
                    <a:lnTo>
                      <a:pt x="247" y="376"/>
                    </a:lnTo>
                    <a:lnTo>
                      <a:pt x="239" y="390"/>
                    </a:lnTo>
                    <a:lnTo>
                      <a:pt x="233" y="377"/>
                    </a:lnTo>
                    <a:lnTo>
                      <a:pt x="228" y="382"/>
                    </a:lnTo>
                    <a:lnTo>
                      <a:pt x="211" y="379"/>
                    </a:lnTo>
                    <a:lnTo>
                      <a:pt x="200" y="378"/>
                    </a:lnTo>
                    <a:lnTo>
                      <a:pt x="186" y="372"/>
                    </a:lnTo>
                    <a:lnTo>
                      <a:pt x="185" y="370"/>
                    </a:lnTo>
                    <a:lnTo>
                      <a:pt x="173" y="364"/>
                    </a:lnTo>
                    <a:lnTo>
                      <a:pt x="168" y="360"/>
                    </a:lnTo>
                    <a:lnTo>
                      <a:pt x="163" y="361"/>
                    </a:lnTo>
                    <a:lnTo>
                      <a:pt x="146" y="348"/>
                    </a:lnTo>
                    <a:lnTo>
                      <a:pt x="135" y="342"/>
                    </a:lnTo>
                    <a:lnTo>
                      <a:pt x="129" y="347"/>
                    </a:lnTo>
                    <a:lnTo>
                      <a:pt x="128" y="346"/>
                    </a:lnTo>
                    <a:lnTo>
                      <a:pt x="116" y="337"/>
                    </a:lnTo>
                    <a:lnTo>
                      <a:pt x="101" y="329"/>
                    </a:lnTo>
                    <a:lnTo>
                      <a:pt x="95" y="327"/>
                    </a:lnTo>
                    <a:lnTo>
                      <a:pt x="89" y="310"/>
                    </a:lnTo>
                    <a:lnTo>
                      <a:pt x="96" y="311"/>
                    </a:lnTo>
                    <a:lnTo>
                      <a:pt x="98" y="305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9" y="285"/>
                    </a:lnTo>
                    <a:lnTo>
                      <a:pt x="86" y="282"/>
                    </a:lnTo>
                    <a:lnTo>
                      <a:pt x="84" y="279"/>
                    </a:lnTo>
                    <a:lnTo>
                      <a:pt x="84" y="275"/>
                    </a:lnTo>
                    <a:lnTo>
                      <a:pt x="83" y="271"/>
                    </a:lnTo>
                    <a:lnTo>
                      <a:pt x="78" y="270"/>
                    </a:lnTo>
                    <a:lnTo>
                      <a:pt x="72" y="268"/>
                    </a:lnTo>
                    <a:lnTo>
                      <a:pt x="68" y="265"/>
                    </a:lnTo>
                    <a:lnTo>
                      <a:pt x="50" y="261"/>
                    </a:lnTo>
                    <a:lnTo>
                      <a:pt x="42" y="257"/>
                    </a:lnTo>
                    <a:lnTo>
                      <a:pt x="36" y="246"/>
                    </a:lnTo>
                    <a:lnTo>
                      <a:pt x="20" y="243"/>
                    </a:lnTo>
                    <a:lnTo>
                      <a:pt x="20" y="239"/>
                    </a:lnTo>
                    <a:lnTo>
                      <a:pt x="24" y="240"/>
                    </a:lnTo>
                    <a:lnTo>
                      <a:pt x="26" y="239"/>
                    </a:lnTo>
                    <a:lnTo>
                      <a:pt x="18" y="221"/>
                    </a:lnTo>
                    <a:lnTo>
                      <a:pt x="7" y="220"/>
                    </a:lnTo>
                    <a:lnTo>
                      <a:pt x="0" y="208"/>
                    </a:lnTo>
                    <a:lnTo>
                      <a:pt x="5" y="197"/>
                    </a:lnTo>
                    <a:lnTo>
                      <a:pt x="13" y="191"/>
                    </a:lnTo>
                    <a:lnTo>
                      <a:pt x="19" y="191"/>
                    </a:lnTo>
                    <a:lnTo>
                      <a:pt x="26" y="192"/>
                    </a:lnTo>
                    <a:lnTo>
                      <a:pt x="35" y="183"/>
                    </a:lnTo>
                    <a:lnTo>
                      <a:pt x="48" y="179"/>
                    </a:lnTo>
                    <a:lnTo>
                      <a:pt x="57" y="172"/>
                    </a:lnTo>
                    <a:lnTo>
                      <a:pt x="67" y="165"/>
                    </a:lnTo>
                    <a:lnTo>
                      <a:pt x="63" y="157"/>
                    </a:lnTo>
                    <a:lnTo>
                      <a:pt x="66" y="154"/>
                    </a:lnTo>
                    <a:lnTo>
                      <a:pt x="66" y="151"/>
                    </a:lnTo>
                    <a:lnTo>
                      <a:pt x="60" y="141"/>
                    </a:lnTo>
                    <a:lnTo>
                      <a:pt x="55" y="129"/>
                    </a:lnTo>
                    <a:lnTo>
                      <a:pt x="47" y="125"/>
                    </a:lnTo>
                    <a:lnTo>
                      <a:pt x="61" y="120"/>
                    </a:lnTo>
                    <a:lnTo>
                      <a:pt x="78" y="121"/>
                    </a:lnTo>
                    <a:lnTo>
                      <a:pt x="73" y="115"/>
                    </a:lnTo>
                    <a:lnTo>
                      <a:pt x="72" y="103"/>
                    </a:lnTo>
                    <a:lnTo>
                      <a:pt x="71" y="90"/>
                    </a:lnTo>
                    <a:lnTo>
                      <a:pt x="90" y="94"/>
                    </a:lnTo>
                    <a:lnTo>
                      <a:pt x="101" y="93"/>
                    </a:lnTo>
                    <a:lnTo>
                      <a:pt x="95" y="77"/>
                    </a:lnTo>
                    <a:lnTo>
                      <a:pt x="101" y="72"/>
                    </a:lnTo>
                    <a:lnTo>
                      <a:pt x="105" y="63"/>
                    </a:lnTo>
                    <a:lnTo>
                      <a:pt x="114" y="61"/>
                    </a:lnTo>
                    <a:lnTo>
                      <a:pt x="115" y="64"/>
                    </a:lnTo>
                    <a:lnTo>
                      <a:pt x="121" y="70"/>
                    </a:lnTo>
                    <a:lnTo>
                      <a:pt x="138" y="79"/>
                    </a:lnTo>
                    <a:lnTo>
                      <a:pt x="147" y="82"/>
                    </a:lnTo>
                    <a:lnTo>
                      <a:pt x="165" y="94"/>
                    </a:lnTo>
                    <a:lnTo>
                      <a:pt x="169" y="106"/>
                    </a:lnTo>
                    <a:lnTo>
                      <a:pt x="174" y="119"/>
                    </a:lnTo>
                    <a:lnTo>
                      <a:pt x="188" y="120"/>
                    </a:lnTo>
                    <a:lnTo>
                      <a:pt x="203" y="123"/>
                    </a:lnTo>
                    <a:lnTo>
                      <a:pt x="219" y="129"/>
                    </a:lnTo>
                    <a:lnTo>
                      <a:pt x="237" y="135"/>
                    </a:lnTo>
                    <a:lnTo>
                      <a:pt x="248" y="145"/>
                    </a:lnTo>
                    <a:lnTo>
                      <a:pt x="259" y="157"/>
                    </a:lnTo>
                    <a:lnTo>
                      <a:pt x="276" y="159"/>
                    </a:lnTo>
                    <a:lnTo>
                      <a:pt x="293" y="159"/>
                    </a:lnTo>
                    <a:lnTo>
                      <a:pt x="311" y="160"/>
                    </a:lnTo>
                    <a:lnTo>
                      <a:pt x="327" y="161"/>
                    </a:lnTo>
                    <a:lnTo>
                      <a:pt x="332" y="165"/>
                    </a:lnTo>
                    <a:lnTo>
                      <a:pt x="347" y="168"/>
                    </a:lnTo>
                    <a:lnTo>
                      <a:pt x="362" y="171"/>
                    </a:lnTo>
                    <a:lnTo>
                      <a:pt x="372" y="175"/>
                    </a:lnTo>
                    <a:lnTo>
                      <a:pt x="380" y="169"/>
                    </a:lnTo>
                    <a:lnTo>
                      <a:pt x="390" y="163"/>
                    </a:lnTo>
                    <a:lnTo>
                      <a:pt x="404" y="162"/>
                    </a:lnTo>
                    <a:lnTo>
                      <a:pt x="419" y="161"/>
                    </a:lnTo>
                    <a:lnTo>
                      <a:pt x="429" y="153"/>
                    </a:lnTo>
                    <a:lnTo>
                      <a:pt x="440" y="143"/>
                    </a:lnTo>
                    <a:lnTo>
                      <a:pt x="432" y="136"/>
                    </a:lnTo>
                    <a:lnTo>
                      <a:pt x="431" y="121"/>
                    </a:lnTo>
                    <a:lnTo>
                      <a:pt x="447" y="126"/>
                    </a:lnTo>
                    <a:lnTo>
                      <a:pt x="459" y="120"/>
                    </a:lnTo>
                    <a:lnTo>
                      <a:pt x="471" y="117"/>
                    </a:lnTo>
                    <a:lnTo>
                      <a:pt x="474" y="106"/>
                    </a:lnTo>
                    <a:lnTo>
                      <a:pt x="488" y="100"/>
                    </a:lnTo>
                    <a:lnTo>
                      <a:pt x="509" y="100"/>
                    </a:lnTo>
                    <a:lnTo>
                      <a:pt x="505" y="91"/>
                    </a:lnTo>
                    <a:lnTo>
                      <a:pt x="479" y="78"/>
                    </a:lnTo>
                    <a:lnTo>
                      <a:pt x="473" y="84"/>
                    </a:lnTo>
                    <a:lnTo>
                      <a:pt x="468" y="82"/>
                    </a:lnTo>
                    <a:lnTo>
                      <a:pt x="456" y="82"/>
                    </a:lnTo>
                    <a:lnTo>
                      <a:pt x="445" y="76"/>
                    </a:lnTo>
                    <a:lnTo>
                      <a:pt x="449" y="75"/>
                    </a:lnTo>
                    <a:lnTo>
                      <a:pt x="447" y="64"/>
                    </a:lnTo>
                    <a:lnTo>
                      <a:pt x="445" y="52"/>
                    </a:lnTo>
                    <a:lnTo>
                      <a:pt x="463" y="55"/>
                    </a:lnTo>
                    <a:lnTo>
                      <a:pt x="471" y="46"/>
                    </a:lnTo>
                    <a:lnTo>
                      <a:pt x="468" y="35"/>
                    </a:lnTo>
                    <a:lnTo>
                      <a:pt x="467" y="17"/>
                    </a:lnTo>
                    <a:lnTo>
                      <a:pt x="458" y="11"/>
                    </a:lnTo>
                    <a:lnTo>
                      <a:pt x="453" y="10"/>
                    </a:lnTo>
                    <a:lnTo>
                      <a:pt x="462" y="1"/>
                    </a:lnTo>
                    <a:lnTo>
                      <a:pt x="476" y="0"/>
                    </a:lnTo>
                    <a:lnTo>
                      <a:pt x="492" y="0"/>
                    </a:lnTo>
                    <a:lnTo>
                      <a:pt x="522" y="10"/>
                    </a:lnTo>
                    <a:lnTo>
                      <a:pt x="534" y="19"/>
                    </a:lnTo>
                    <a:lnTo>
                      <a:pt x="546" y="30"/>
                    </a:lnTo>
                    <a:lnTo>
                      <a:pt x="558" y="40"/>
                    </a:lnTo>
                    <a:lnTo>
                      <a:pt x="570" y="51"/>
                    </a:lnTo>
                    <a:lnTo>
                      <a:pt x="583" y="57"/>
                    </a:lnTo>
                    <a:lnTo>
                      <a:pt x="605" y="61"/>
                    </a:lnTo>
                    <a:lnTo>
                      <a:pt x="617" y="67"/>
                    </a:lnTo>
                    <a:lnTo>
                      <a:pt x="632" y="83"/>
                    </a:lnTo>
                    <a:lnTo>
                      <a:pt x="650" y="81"/>
                    </a:lnTo>
                    <a:lnTo>
                      <a:pt x="669" y="75"/>
                    </a:lnTo>
                    <a:lnTo>
                      <a:pt x="677" y="87"/>
                    </a:lnTo>
                    <a:lnTo>
                      <a:pt x="679" y="105"/>
                    </a:lnTo>
                    <a:lnTo>
                      <a:pt x="680" y="123"/>
                    </a:lnTo>
                    <a:lnTo>
                      <a:pt x="665" y="120"/>
                    </a:lnTo>
                    <a:lnTo>
                      <a:pt x="662" y="127"/>
                    </a:lnTo>
                    <a:lnTo>
                      <a:pt x="671" y="141"/>
                    </a:lnTo>
                    <a:lnTo>
                      <a:pt x="679" y="154"/>
                    </a:lnTo>
                    <a:lnTo>
                      <a:pt x="674" y="157"/>
                    </a:lnTo>
                    <a:lnTo>
                      <a:pt x="678" y="162"/>
                    </a:lnTo>
                    <a:lnTo>
                      <a:pt x="663" y="154"/>
                    </a:lnTo>
                    <a:lnTo>
                      <a:pt x="663" y="161"/>
                    </a:lnTo>
                    <a:lnTo>
                      <a:pt x="655" y="168"/>
                    </a:lnTo>
                    <a:lnTo>
                      <a:pt x="651" y="169"/>
                    </a:lnTo>
                    <a:lnTo>
                      <a:pt x="656" y="178"/>
                    </a:lnTo>
                    <a:lnTo>
                      <a:pt x="641" y="173"/>
                    </a:lnTo>
                    <a:lnTo>
                      <a:pt x="636" y="175"/>
                    </a:lnTo>
                    <a:lnTo>
                      <a:pt x="629" y="189"/>
                    </a:lnTo>
                    <a:lnTo>
                      <a:pt x="621" y="197"/>
                    </a:lnTo>
                    <a:lnTo>
                      <a:pt x="615" y="201"/>
                    </a:lnTo>
                    <a:lnTo>
                      <a:pt x="607" y="205"/>
                    </a:lnTo>
                    <a:lnTo>
                      <a:pt x="600" y="211"/>
                    </a:lnTo>
                    <a:lnTo>
                      <a:pt x="590" y="215"/>
                    </a:lnTo>
                    <a:lnTo>
                      <a:pt x="595" y="208"/>
                    </a:lnTo>
                    <a:lnTo>
                      <a:pt x="587" y="204"/>
                    </a:lnTo>
                    <a:lnTo>
                      <a:pt x="589" y="189"/>
                    </a:lnTo>
                    <a:lnTo>
                      <a:pt x="583" y="185"/>
                    </a:lnTo>
                    <a:lnTo>
                      <a:pt x="575" y="187"/>
                    </a:lnTo>
                    <a:lnTo>
                      <a:pt x="569" y="197"/>
                    </a:lnTo>
                    <a:lnTo>
                      <a:pt x="563" y="207"/>
                    </a:lnTo>
                    <a:lnTo>
                      <a:pt x="553" y="213"/>
                    </a:lnTo>
                    <a:lnTo>
                      <a:pt x="547" y="213"/>
                    </a:lnTo>
                    <a:lnTo>
                      <a:pt x="551" y="223"/>
                    </a:lnTo>
                    <a:lnTo>
                      <a:pt x="569" y="227"/>
                    </a:lnTo>
                    <a:lnTo>
                      <a:pt x="575" y="240"/>
                    </a:lnTo>
                    <a:lnTo>
                      <a:pt x="584" y="238"/>
                    </a:lnTo>
                    <a:lnTo>
                      <a:pt x="595" y="231"/>
                    </a:lnTo>
                    <a:lnTo>
                      <a:pt x="611" y="237"/>
                    </a:lnTo>
                    <a:lnTo>
                      <a:pt x="618" y="239"/>
                    </a:lnTo>
                    <a:lnTo>
                      <a:pt x="619" y="246"/>
                    </a:lnTo>
                    <a:lnTo>
                      <a:pt x="612" y="245"/>
                    </a:lnTo>
                    <a:lnTo>
                      <a:pt x="603" y="250"/>
                    </a:lnTo>
                    <a:lnTo>
                      <a:pt x="599" y="257"/>
                    </a:lnTo>
                    <a:lnTo>
                      <a:pt x="596" y="262"/>
                    </a:lnTo>
                    <a:lnTo>
                      <a:pt x="594" y="277"/>
                    </a:lnTo>
                    <a:lnTo>
                      <a:pt x="612" y="288"/>
                    </a:lnTo>
                    <a:lnTo>
                      <a:pt x="621" y="299"/>
                    </a:lnTo>
                    <a:lnTo>
                      <a:pt x="630" y="311"/>
                    </a:lnTo>
                    <a:lnTo>
                      <a:pt x="644" y="323"/>
                    </a:lnTo>
                    <a:lnTo>
                      <a:pt x="624" y="317"/>
                    </a:lnTo>
                    <a:lnTo>
                      <a:pt x="625" y="319"/>
                    </a:lnTo>
                    <a:lnTo>
                      <a:pt x="636" y="327"/>
                    </a:lnTo>
                    <a:lnTo>
                      <a:pt x="649" y="334"/>
                    </a:lnTo>
                    <a:lnTo>
                      <a:pt x="636" y="343"/>
                    </a:lnTo>
                    <a:lnTo>
                      <a:pt x="632" y="346"/>
                    </a:lnTo>
                    <a:lnTo>
                      <a:pt x="639" y="347"/>
                    </a:lnTo>
                    <a:lnTo>
                      <a:pt x="648" y="346"/>
                    </a:lnTo>
                    <a:lnTo>
                      <a:pt x="657" y="352"/>
                    </a:lnTo>
                    <a:lnTo>
                      <a:pt x="651" y="357"/>
                    </a:lnTo>
                    <a:lnTo>
                      <a:pt x="656" y="357"/>
                    </a:lnTo>
                    <a:lnTo>
                      <a:pt x="656" y="359"/>
                    </a:lnTo>
                    <a:lnTo>
                      <a:pt x="653" y="363"/>
                    </a:lnTo>
                    <a:lnTo>
                      <a:pt x="654" y="365"/>
                    </a:lnTo>
                    <a:lnTo>
                      <a:pt x="655" y="369"/>
                    </a:lnTo>
                    <a:lnTo>
                      <a:pt x="653" y="369"/>
                    </a:lnTo>
                    <a:lnTo>
                      <a:pt x="656" y="375"/>
                    </a:lnTo>
                    <a:lnTo>
                      <a:pt x="653" y="375"/>
                    </a:lnTo>
                    <a:lnTo>
                      <a:pt x="645" y="378"/>
                    </a:lnTo>
                    <a:lnTo>
                      <a:pt x="649" y="383"/>
                    </a:lnTo>
                    <a:lnTo>
                      <a:pt x="647" y="391"/>
                    </a:lnTo>
                    <a:lnTo>
                      <a:pt x="642" y="401"/>
                    </a:lnTo>
                    <a:lnTo>
                      <a:pt x="639" y="402"/>
                    </a:lnTo>
                    <a:lnTo>
                      <a:pt x="643" y="406"/>
                    </a:lnTo>
                    <a:lnTo>
                      <a:pt x="637" y="408"/>
                    </a:lnTo>
                    <a:lnTo>
                      <a:pt x="636" y="408"/>
                    </a:lnTo>
                    <a:lnTo>
                      <a:pt x="642" y="411"/>
                    </a:lnTo>
                    <a:lnTo>
                      <a:pt x="642" y="418"/>
                    </a:lnTo>
                    <a:lnTo>
                      <a:pt x="638" y="418"/>
                    </a:lnTo>
                    <a:lnTo>
                      <a:pt x="638" y="421"/>
                    </a:lnTo>
                    <a:lnTo>
                      <a:pt x="636" y="424"/>
                    </a:lnTo>
                    <a:lnTo>
                      <a:pt x="635" y="426"/>
                    </a:lnTo>
                    <a:lnTo>
                      <a:pt x="633" y="431"/>
                    </a:lnTo>
                    <a:lnTo>
                      <a:pt x="626" y="432"/>
                    </a:lnTo>
                    <a:lnTo>
                      <a:pt x="625" y="435"/>
                    </a:lnTo>
                    <a:lnTo>
                      <a:pt x="626" y="437"/>
                    </a:lnTo>
                    <a:lnTo>
                      <a:pt x="623" y="442"/>
                    </a:lnTo>
                    <a:lnTo>
                      <a:pt x="612" y="450"/>
                    </a:lnTo>
                    <a:lnTo>
                      <a:pt x="612" y="451"/>
                    </a:lnTo>
                    <a:lnTo>
                      <a:pt x="607" y="455"/>
                    </a:lnTo>
                    <a:lnTo>
                      <a:pt x="600" y="456"/>
                    </a:lnTo>
                    <a:lnTo>
                      <a:pt x="599" y="457"/>
                    </a:lnTo>
                    <a:lnTo>
                      <a:pt x="597" y="459"/>
                    </a:lnTo>
                    <a:lnTo>
                      <a:pt x="591" y="460"/>
                    </a:lnTo>
                    <a:lnTo>
                      <a:pt x="589" y="459"/>
                    </a:lnTo>
                    <a:lnTo>
                      <a:pt x="585" y="462"/>
                    </a:lnTo>
                    <a:lnTo>
                      <a:pt x="584" y="463"/>
                    </a:lnTo>
                    <a:lnTo>
                      <a:pt x="579" y="463"/>
                    </a:lnTo>
                    <a:lnTo>
                      <a:pt x="573" y="453"/>
                    </a:lnTo>
                    <a:lnTo>
                      <a:pt x="570" y="456"/>
                    </a:lnTo>
                    <a:lnTo>
                      <a:pt x="573" y="467"/>
                    </a:lnTo>
                    <a:lnTo>
                      <a:pt x="570" y="463"/>
                    </a:lnTo>
                    <a:lnTo>
                      <a:pt x="570" y="469"/>
                    </a:lnTo>
                    <a:lnTo>
                      <a:pt x="567" y="468"/>
                    </a:lnTo>
                    <a:lnTo>
                      <a:pt x="563" y="474"/>
                    </a:lnTo>
                    <a:lnTo>
                      <a:pt x="559" y="471"/>
                    </a:lnTo>
                    <a:lnTo>
                      <a:pt x="558" y="473"/>
                    </a:lnTo>
                    <a:lnTo>
                      <a:pt x="554" y="473"/>
                    </a:lnTo>
                    <a:lnTo>
                      <a:pt x="546" y="478"/>
                    </a:lnTo>
                    <a:lnTo>
                      <a:pt x="539" y="480"/>
                    </a:lnTo>
                    <a:lnTo>
                      <a:pt x="536" y="480"/>
                    </a:lnTo>
                    <a:lnTo>
                      <a:pt x="535" y="487"/>
                    </a:lnTo>
                    <a:lnTo>
                      <a:pt x="539" y="496"/>
                    </a:lnTo>
                    <a:lnTo>
                      <a:pt x="531" y="495"/>
                    </a:lnTo>
                    <a:lnTo>
                      <a:pt x="528" y="480"/>
                    </a:lnTo>
                    <a:lnTo>
                      <a:pt x="524" y="477"/>
                    </a:lnTo>
                    <a:lnTo>
                      <a:pt x="518" y="477"/>
                    </a:lnTo>
                    <a:lnTo>
                      <a:pt x="515" y="475"/>
                    </a:lnTo>
                    <a:lnTo>
                      <a:pt x="509" y="473"/>
                    </a:lnTo>
                    <a:lnTo>
                      <a:pt x="507" y="475"/>
                    </a:lnTo>
                    <a:lnTo>
                      <a:pt x="504" y="477"/>
                    </a:lnTo>
                    <a:lnTo>
                      <a:pt x="491" y="472"/>
                    </a:lnTo>
                    <a:lnTo>
                      <a:pt x="485" y="467"/>
                    </a:lnTo>
                    <a:lnTo>
                      <a:pt x="482" y="457"/>
                    </a:lnTo>
                    <a:lnTo>
                      <a:pt x="467" y="451"/>
                    </a:lnTo>
                    <a:lnTo>
                      <a:pt x="461" y="451"/>
                    </a:lnTo>
                    <a:lnTo>
                      <a:pt x="453" y="460"/>
                    </a:lnTo>
                    <a:lnTo>
                      <a:pt x="449" y="460"/>
                    </a:lnTo>
                    <a:lnTo>
                      <a:pt x="446" y="461"/>
                    </a:lnTo>
                    <a:lnTo>
                      <a:pt x="443" y="460"/>
                    </a:lnTo>
                    <a:lnTo>
                      <a:pt x="438" y="461"/>
                    </a:lnTo>
                    <a:lnTo>
                      <a:pt x="435" y="462"/>
                    </a:lnTo>
                    <a:lnTo>
                      <a:pt x="428" y="461"/>
                    </a:lnTo>
                    <a:lnTo>
                      <a:pt x="425" y="465"/>
                    </a:lnTo>
                    <a:lnTo>
                      <a:pt x="419" y="465"/>
                    </a:lnTo>
                    <a:lnTo>
                      <a:pt x="421" y="483"/>
                    </a:lnTo>
                    <a:lnTo>
                      <a:pt x="416" y="479"/>
                    </a:lnTo>
                    <a:lnTo>
                      <a:pt x="414" y="477"/>
                    </a:lnTo>
                    <a:lnTo>
                      <a:pt x="410" y="475"/>
                    </a:lnTo>
                    <a:lnTo>
                      <a:pt x="401" y="478"/>
                    </a:lnTo>
                    <a:lnTo>
                      <a:pt x="395" y="469"/>
                    </a:lnTo>
                    <a:lnTo>
                      <a:pt x="387" y="466"/>
                    </a:lnTo>
                    <a:lnTo>
                      <a:pt x="389" y="454"/>
                    </a:lnTo>
                    <a:lnTo>
                      <a:pt x="380" y="450"/>
                    </a:lnTo>
                    <a:lnTo>
                      <a:pt x="377" y="439"/>
                    </a:lnTo>
                    <a:lnTo>
                      <a:pt x="375" y="438"/>
                    </a:lnTo>
                    <a:lnTo>
                      <a:pt x="362" y="439"/>
                    </a:lnTo>
                    <a:lnTo>
                      <a:pt x="361" y="433"/>
                    </a:lnTo>
                    <a:lnTo>
                      <a:pt x="361" y="427"/>
                    </a:lnTo>
                    <a:lnTo>
                      <a:pt x="367" y="417"/>
                    </a:lnTo>
                    <a:lnTo>
                      <a:pt x="368" y="409"/>
                    </a:lnTo>
                    <a:lnTo>
                      <a:pt x="366" y="397"/>
                    </a:lnTo>
                    <a:lnTo>
                      <a:pt x="363" y="385"/>
                    </a:lnTo>
                    <a:lnTo>
                      <a:pt x="357" y="382"/>
                    </a:lnTo>
                    <a:lnTo>
                      <a:pt x="347" y="371"/>
                    </a:lnTo>
                    <a:lnTo>
                      <a:pt x="345" y="376"/>
                    </a:lnTo>
                    <a:lnTo>
                      <a:pt x="331" y="371"/>
                    </a:lnTo>
                    <a:lnTo>
                      <a:pt x="331" y="365"/>
                    </a:lnTo>
                    <a:lnTo>
                      <a:pt x="326" y="363"/>
                    </a:lnTo>
                    <a:lnTo>
                      <a:pt x="327" y="360"/>
                    </a:lnTo>
                    <a:lnTo>
                      <a:pt x="321" y="359"/>
                    </a:lnTo>
                    <a:lnTo>
                      <a:pt x="314" y="363"/>
                    </a:lnTo>
                    <a:lnTo>
                      <a:pt x="303" y="36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3" name="Freeform 245"/>
              <p:cNvSpPr>
                <a:spLocks/>
              </p:cNvSpPr>
              <p:nvPr/>
            </p:nvSpPr>
            <p:spPr bwMode="ltGray">
              <a:xfrm>
                <a:off x="2904" y="2230"/>
                <a:ext cx="25" cy="21"/>
              </a:xfrm>
              <a:custGeom>
                <a:avLst/>
                <a:gdLst>
                  <a:gd name="T0" fmla="*/ 10 w 29"/>
                  <a:gd name="T1" fmla="*/ 0 h 25"/>
                  <a:gd name="T2" fmla="*/ 4 w 29"/>
                  <a:gd name="T3" fmla="*/ 1 h 25"/>
                  <a:gd name="T4" fmla="*/ 0 w 29"/>
                  <a:gd name="T5" fmla="*/ 3 h 25"/>
                  <a:gd name="T6" fmla="*/ 2 w 29"/>
                  <a:gd name="T7" fmla="*/ 8 h 25"/>
                  <a:gd name="T8" fmla="*/ 5 w 29"/>
                  <a:gd name="T9" fmla="*/ 11 h 25"/>
                  <a:gd name="T10" fmla="*/ 8 w 29"/>
                  <a:gd name="T11" fmla="*/ 10 h 25"/>
                  <a:gd name="T12" fmla="*/ 12 w 29"/>
                  <a:gd name="T13" fmla="*/ 7 h 25"/>
                  <a:gd name="T14" fmla="*/ 14 w 29"/>
                  <a:gd name="T15" fmla="*/ 3 h 25"/>
                  <a:gd name="T16" fmla="*/ 14 w 29"/>
                  <a:gd name="T17" fmla="*/ 0 h 25"/>
                  <a:gd name="T18" fmla="*/ 10 w 29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25"/>
                  <a:gd name="T32" fmla="*/ 29 w 29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25">
                    <a:moveTo>
                      <a:pt x="22" y="0"/>
                    </a:moveTo>
                    <a:lnTo>
                      <a:pt x="9" y="1"/>
                    </a:lnTo>
                    <a:lnTo>
                      <a:pt x="0" y="8"/>
                    </a:lnTo>
                    <a:lnTo>
                      <a:pt x="2" y="20"/>
                    </a:lnTo>
                    <a:lnTo>
                      <a:pt x="11" y="25"/>
                    </a:lnTo>
                    <a:lnTo>
                      <a:pt x="16" y="24"/>
                    </a:lnTo>
                    <a:lnTo>
                      <a:pt x="24" y="15"/>
                    </a:lnTo>
                    <a:lnTo>
                      <a:pt x="29" y="4"/>
                    </a:lnTo>
                    <a:lnTo>
                      <a:pt x="2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4" name="Freeform 246"/>
              <p:cNvSpPr>
                <a:spLocks/>
              </p:cNvSpPr>
              <p:nvPr/>
            </p:nvSpPr>
            <p:spPr bwMode="ltGray">
              <a:xfrm>
                <a:off x="3093" y="1946"/>
                <a:ext cx="96" cy="105"/>
              </a:xfrm>
              <a:custGeom>
                <a:avLst/>
                <a:gdLst>
                  <a:gd name="T0" fmla="*/ 45 w 114"/>
                  <a:gd name="T1" fmla="*/ 44 h 122"/>
                  <a:gd name="T2" fmla="*/ 43 w 114"/>
                  <a:gd name="T3" fmla="*/ 41 h 122"/>
                  <a:gd name="T4" fmla="*/ 43 w 114"/>
                  <a:gd name="T5" fmla="*/ 46 h 122"/>
                  <a:gd name="T6" fmla="*/ 42 w 114"/>
                  <a:gd name="T7" fmla="*/ 46 h 122"/>
                  <a:gd name="T8" fmla="*/ 41 w 114"/>
                  <a:gd name="T9" fmla="*/ 49 h 122"/>
                  <a:gd name="T10" fmla="*/ 40 w 114"/>
                  <a:gd name="T11" fmla="*/ 46 h 122"/>
                  <a:gd name="T12" fmla="*/ 39 w 114"/>
                  <a:gd name="T13" fmla="*/ 49 h 122"/>
                  <a:gd name="T14" fmla="*/ 33 w 114"/>
                  <a:gd name="T15" fmla="*/ 49 h 122"/>
                  <a:gd name="T16" fmla="*/ 30 w 114"/>
                  <a:gd name="T17" fmla="*/ 48 h 122"/>
                  <a:gd name="T18" fmla="*/ 29 w 114"/>
                  <a:gd name="T19" fmla="*/ 46 h 122"/>
                  <a:gd name="T20" fmla="*/ 30 w 114"/>
                  <a:gd name="T21" fmla="*/ 49 h 122"/>
                  <a:gd name="T22" fmla="*/ 31 w 114"/>
                  <a:gd name="T23" fmla="*/ 53 h 122"/>
                  <a:gd name="T24" fmla="*/ 29 w 114"/>
                  <a:gd name="T25" fmla="*/ 55 h 122"/>
                  <a:gd name="T26" fmla="*/ 29 w 114"/>
                  <a:gd name="T27" fmla="*/ 57 h 122"/>
                  <a:gd name="T28" fmla="*/ 23 w 114"/>
                  <a:gd name="T29" fmla="*/ 53 h 122"/>
                  <a:gd name="T30" fmla="*/ 23 w 114"/>
                  <a:gd name="T31" fmla="*/ 48 h 122"/>
                  <a:gd name="T32" fmla="*/ 16 w 114"/>
                  <a:gd name="T33" fmla="*/ 49 h 122"/>
                  <a:gd name="T34" fmla="*/ 8 w 114"/>
                  <a:gd name="T35" fmla="*/ 51 h 122"/>
                  <a:gd name="T36" fmla="*/ 7 w 114"/>
                  <a:gd name="T37" fmla="*/ 53 h 122"/>
                  <a:gd name="T38" fmla="*/ 0 w 114"/>
                  <a:gd name="T39" fmla="*/ 53 h 122"/>
                  <a:gd name="T40" fmla="*/ 3 w 114"/>
                  <a:gd name="T41" fmla="*/ 51 h 122"/>
                  <a:gd name="T42" fmla="*/ 5 w 114"/>
                  <a:gd name="T43" fmla="*/ 46 h 122"/>
                  <a:gd name="T44" fmla="*/ 8 w 114"/>
                  <a:gd name="T45" fmla="*/ 42 h 122"/>
                  <a:gd name="T46" fmla="*/ 13 w 114"/>
                  <a:gd name="T47" fmla="*/ 42 h 122"/>
                  <a:gd name="T48" fmla="*/ 19 w 114"/>
                  <a:gd name="T49" fmla="*/ 41 h 122"/>
                  <a:gd name="T50" fmla="*/ 20 w 114"/>
                  <a:gd name="T51" fmla="*/ 42 h 122"/>
                  <a:gd name="T52" fmla="*/ 24 w 114"/>
                  <a:gd name="T53" fmla="*/ 41 h 122"/>
                  <a:gd name="T54" fmla="*/ 23 w 114"/>
                  <a:gd name="T55" fmla="*/ 37 h 122"/>
                  <a:gd name="T56" fmla="*/ 21 w 114"/>
                  <a:gd name="T57" fmla="*/ 31 h 122"/>
                  <a:gd name="T58" fmla="*/ 24 w 114"/>
                  <a:gd name="T59" fmla="*/ 29 h 122"/>
                  <a:gd name="T60" fmla="*/ 24 w 114"/>
                  <a:gd name="T61" fmla="*/ 31 h 122"/>
                  <a:gd name="T62" fmla="*/ 25 w 114"/>
                  <a:gd name="T63" fmla="*/ 34 h 122"/>
                  <a:gd name="T64" fmla="*/ 29 w 114"/>
                  <a:gd name="T65" fmla="*/ 30 h 122"/>
                  <a:gd name="T66" fmla="*/ 31 w 114"/>
                  <a:gd name="T67" fmla="*/ 28 h 122"/>
                  <a:gd name="T68" fmla="*/ 32 w 114"/>
                  <a:gd name="T69" fmla="*/ 22 h 122"/>
                  <a:gd name="T70" fmla="*/ 33 w 114"/>
                  <a:gd name="T71" fmla="*/ 18 h 122"/>
                  <a:gd name="T72" fmla="*/ 29 w 114"/>
                  <a:gd name="T73" fmla="*/ 12 h 122"/>
                  <a:gd name="T74" fmla="*/ 28 w 114"/>
                  <a:gd name="T75" fmla="*/ 6 h 122"/>
                  <a:gd name="T76" fmla="*/ 29 w 114"/>
                  <a:gd name="T77" fmla="*/ 3 h 122"/>
                  <a:gd name="T78" fmla="*/ 30 w 114"/>
                  <a:gd name="T79" fmla="*/ 4 h 122"/>
                  <a:gd name="T80" fmla="*/ 32 w 114"/>
                  <a:gd name="T81" fmla="*/ 3 h 122"/>
                  <a:gd name="T82" fmla="*/ 31 w 114"/>
                  <a:gd name="T83" fmla="*/ 3 h 122"/>
                  <a:gd name="T84" fmla="*/ 29 w 114"/>
                  <a:gd name="T85" fmla="*/ 3 h 122"/>
                  <a:gd name="T86" fmla="*/ 29 w 114"/>
                  <a:gd name="T87" fmla="*/ 0 h 122"/>
                  <a:gd name="T88" fmla="*/ 32 w 114"/>
                  <a:gd name="T89" fmla="*/ 3 h 122"/>
                  <a:gd name="T90" fmla="*/ 36 w 114"/>
                  <a:gd name="T91" fmla="*/ 8 h 122"/>
                  <a:gd name="T92" fmla="*/ 42 w 114"/>
                  <a:gd name="T93" fmla="*/ 14 h 122"/>
                  <a:gd name="T94" fmla="*/ 43 w 114"/>
                  <a:gd name="T95" fmla="*/ 22 h 122"/>
                  <a:gd name="T96" fmla="*/ 41 w 114"/>
                  <a:gd name="T97" fmla="*/ 25 h 122"/>
                  <a:gd name="T98" fmla="*/ 44 w 114"/>
                  <a:gd name="T99" fmla="*/ 34 h 122"/>
                  <a:gd name="T100" fmla="*/ 48 w 114"/>
                  <a:gd name="T101" fmla="*/ 41 h 122"/>
                  <a:gd name="T102" fmla="*/ 46 w 114"/>
                  <a:gd name="T103" fmla="*/ 47 h 122"/>
                  <a:gd name="T104" fmla="*/ 45 w 114"/>
                  <a:gd name="T105" fmla="*/ 44 h 1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4"/>
                  <a:gd name="T160" fmla="*/ 0 h 122"/>
                  <a:gd name="T161" fmla="*/ 114 w 114"/>
                  <a:gd name="T162" fmla="*/ 122 h 1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4" h="122">
                    <a:moveTo>
                      <a:pt x="107" y="92"/>
                    </a:moveTo>
                    <a:lnTo>
                      <a:pt x="103" y="88"/>
                    </a:lnTo>
                    <a:lnTo>
                      <a:pt x="103" y="95"/>
                    </a:lnTo>
                    <a:lnTo>
                      <a:pt x="98" y="98"/>
                    </a:lnTo>
                    <a:lnTo>
                      <a:pt x="97" y="104"/>
                    </a:lnTo>
                    <a:lnTo>
                      <a:pt x="93" y="96"/>
                    </a:lnTo>
                    <a:lnTo>
                      <a:pt x="91" y="105"/>
                    </a:lnTo>
                    <a:lnTo>
                      <a:pt x="77" y="104"/>
                    </a:lnTo>
                    <a:lnTo>
                      <a:pt x="73" y="101"/>
                    </a:lnTo>
                    <a:lnTo>
                      <a:pt x="68" y="98"/>
                    </a:lnTo>
                    <a:lnTo>
                      <a:pt x="71" y="105"/>
                    </a:lnTo>
                    <a:lnTo>
                      <a:pt x="74" y="110"/>
                    </a:lnTo>
                    <a:lnTo>
                      <a:pt x="68" y="116"/>
                    </a:lnTo>
                    <a:lnTo>
                      <a:pt x="67" y="122"/>
                    </a:lnTo>
                    <a:lnTo>
                      <a:pt x="54" y="112"/>
                    </a:lnTo>
                    <a:lnTo>
                      <a:pt x="53" y="102"/>
                    </a:lnTo>
                    <a:lnTo>
                      <a:pt x="38" y="105"/>
                    </a:lnTo>
                    <a:lnTo>
                      <a:pt x="20" y="108"/>
                    </a:lnTo>
                    <a:lnTo>
                      <a:pt x="15" y="114"/>
                    </a:lnTo>
                    <a:lnTo>
                      <a:pt x="0" y="112"/>
                    </a:lnTo>
                    <a:lnTo>
                      <a:pt x="3" y="107"/>
                    </a:lnTo>
                    <a:lnTo>
                      <a:pt x="12" y="99"/>
                    </a:lnTo>
                    <a:lnTo>
                      <a:pt x="19" y="90"/>
                    </a:lnTo>
                    <a:lnTo>
                      <a:pt x="32" y="89"/>
                    </a:lnTo>
                    <a:lnTo>
                      <a:pt x="45" y="88"/>
                    </a:lnTo>
                    <a:lnTo>
                      <a:pt x="48" y="90"/>
                    </a:lnTo>
                    <a:lnTo>
                      <a:pt x="55" y="87"/>
                    </a:lnTo>
                    <a:lnTo>
                      <a:pt x="53" y="78"/>
                    </a:lnTo>
                    <a:lnTo>
                      <a:pt x="51" y="66"/>
                    </a:lnTo>
                    <a:lnTo>
                      <a:pt x="57" y="63"/>
                    </a:lnTo>
                    <a:lnTo>
                      <a:pt x="56" y="66"/>
                    </a:lnTo>
                    <a:lnTo>
                      <a:pt x="61" y="72"/>
                    </a:lnTo>
                    <a:lnTo>
                      <a:pt x="67" y="65"/>
                    </a:lnTo>
                    <a:lnTo>
                      <a:pt x="74" y="59"/>
                    </a:lnTo>
                    <a:lnTo>
                      <a:pt x="75" y="48"/>
                    </a:lnTo>
                    <a:lnTo>
                      <a:pt x="77" y="38"/>
                    </a:lnTo>
                    <a:lnTo>
                      <a:pt x="69" y="26"/>
                    </a:lnTo>
                    <a:lnTo>
                      <a:pt x="65" y="12"/>
                    </a:lnTo>
                    <a:lnTo>
                      <a:pt x="66" y="5"/>
                    </a:lnTo>
                    <a:lnTo>
                      <a:pt x="72" y="9"/>
                    </a:lnTo>
                    <a:lnTo>
                      <a:pt x="75" y="6"/>
                    </a:lnTo>
                    <a:lnTo>
                      <a:pt x="74" y="4"/>
                    </a:lnTo>
                    <a:lnTo>
                      <a:pt x="68" y="4"/>
                    </a:lnTo>
                    <a:lnTo>
                      <a:pt x="69" y="0"/>
                    </a:lnTo>
                    <a:lnTo>
                      <a:pt x="75" y="3"/>
                    </a:lnTo>
                    <a:lnTo>
                      <a:pt x="87" y="16"/>
                    </a:lnTo>
                    <a:lnTo>
                      <a:pt x="99" y="29"/>
                    </a:lnTo>
                    <a:lnTo>
                      <a:pt x="101" y="47"/>
                    </a:lnTo>
                    <a:lnTo>
                      <a:pt x="97" y="52"/>
                    </a:lnTo>
                    <a:lnTo>
                      <a:pt x="105" y="71"/>
                    </a:lnTo>
                    <a:lnTo>
                      <a:pt x="114" y="87"/>
                    </a:lnTo>
                    <a:lnTo>
                      <a:pt x="109" y="100"/>
                    </a:lnTo>
                    <a:lnTo>
                      <a:pt x="107" y="9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5" name="Freeform 247"/>
              <p:cNvSpPr>
                <a:spLocks/>
              </p:cNvSpPr>
              <p:nvPr/>
            </p:nvSpPr>
            <p:spPr bwMode="ltGray">
              <a:xfrm>
                <a:off x="3129" y="1893"/>
                <a:ext cx="55" cy="54"/>
              </a:xfrm>
              <a:custGeom>
                <a:avLst/>
                <a:gdLst>
                  <a:gd name="T0" fmla="*/ 20 w 66"/>
                  <a:gd name="T1" fmla="*/ 12 h 62"/>
                  <a:gd name="T2" fmla="*/ 15 w 66"/>
                  <a:gd name="T3" fmla="*/ 10 h 62"/>
                  <a:gd name="T4" fmla="*/ 7 w 66"/>
                  <a:gd name="T5" fmla="*/ 6 h 62"/>
                  <a:gd name="T6" fmla="*/ 0 w 66"/>
                  <a:gd name="T7" fmla="*/ 0 h 62"/>
                  <a:gd name="T8" fmla="*/ 2 w 66"/>
                  <a:gd name="T9" fmla="*/ 4 h 62"/>
                  <a:gd name="T10" fmla="*/ 3 w 66"/>
                  <a:gd name="T11" fmla="*/ 10 h 62"/>
                  <a:gd name="T12" fmla="*/ 6 w 66"/>
                  <a:gd name="T13" fmla="*/ 17 h 62"/>
                  <a:gd name="T14" fmla="*/ 2 w 66"/>
                  <a:gd name="T15" fmla="*/ 17 h 62"/>
                  <a:gd name="T16" fmla="*/ 2 w 66"/>
                  <a:gd name="T17" fmla="*/ 17 h 62"/>
                  <a:gd name="T18" fmla="*/ 2 w 66"/>
                  <a:gd name="T19" fmla="*/ 21 h 62"/>
                  <a:gd name="T20" fmla="*/ 2 w 66"/>
                  <a:gd name="T21" fmla="*/ 25 h 62"/>
                  <a:gd name="T22" fmla="*/ 6 w 66"/>
                  <a:gd name="T23" fmla="*/ 31 h 62"/>
                  <a:gd name="T24" fmla="*/ 7 w 66"/>
                  <a:gd name="T25" fmla="*/ 29 h 62"/>
                  <a:gd name="T26" fmla="*/ 10 w 66"/>
                  <a:gd name="T27" fmla="*/ 29 h 62"/>
                  <a:gd name="T28" fmla="*/ 4 w 66"/>
                  <a:gd name="T29" fmla="*/ 24 h 62"/>
                  <a:gd name="T30" fmla="*/ 7 w 66"/>
                  <a:gd name="T31" fmla="*/ 23 h 62"/>
                  <a:gd name="T32" fmla="*/ 8 w 66"/>
                  <a:gd name="T33" fmla="*/ 23 h 62"/>
                  <a:gd name="T34" fmla="*/ 19 w 66"/>
                  <a:gd name="T35" fmla="*/ 26 h 62"/>
                  <a:gd name="T36" fmla="*/ 19 w 66"/>
                  <a:gd name="T37" fmla="*/ 24 h 62"/>
                  <a:gd name="T38" fmla="*/ 22 w 66"/>
                  <a:gd name="T39" fmla="*/ 20 h 62"/>
                  <a:gd name="T40" fmla="*/ 27 w 66"/>
                  <a:gd name="T41" fmla="*/ 17 h 62"/>
                  <a:gd name="T42" fmla="*/ 23 w 66"/>
                  <a:gd name="T43" fmla="*/ 15 h 62"/>
                  <a:gd name="T44" fmla="*/ 22 w 66"/>
                  <a:gd name="T45" fmla="*/ 10 h 62"/>
                  <a:gd name="T46" fmla="*/ 20 w 66"/>
                  <a:gd name="T47" fmla="*/ 12 h 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62"/>
                  <a:gd name="T74" fmla="*/ 66 w 66"/>
                  <a:gd name="T75" fmla="*/ 62 h 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62">
                    <a:moveTo>
                      <a:pt x="50" y="24"/>
                    </a:moveTo>
                    <a:lnTo>
                      <a:pt x="39" y="21"/>
                    </a:lnTo>
                    <a:lnTo>
                      <a:pt x="19" y="11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9" y="21"/>
                    </a:lnTo>
                    <a:lnTo>
                      <a:pt x="15" y="34"/>
                    </a:lnTo>
                    <a:lnTo>
                      <a:pt x="7" y="34"/>
                    </a:lnTo>
                    <a:lnTo>
                      <a:pt x="4" y="35"/>
                    </a:lnTo>
                    <a:lnTo>
                      <a:pt x="6" y="41"/>
                    </a:lnTo>
                    <a:lnTo>
                      <a:pt x="7" y="51"/>
                    </a:lnTo>
                    <a:lnTo>
                      <a:pt x="16" y="62"/>
                    </a:lnTo>
                    <a:lnTo>
                      <a:pt x="19" y="58"/>
                    </a:lnTo>
                    <a:lnTo>
                      <a:pt x="26" y="57"/>
                    </a:lnTo>
                    <a:lnTo>
                      <a:pt x="10" y="47"/>
                    </a:lnTo>
                    <a:lnTo>
                      <a:pt x="18" y="46"/>
                    </a:lnTo>
                    <a:lnTo>
                      <a:pt x="22" y="45"/>
                    </a:lnTo>
                    <a:lnTo>
                      <a:pt x="48" y="52"/>
                    </a:lnTo>
                    <a:lnTo>
                      <a:pt x="49" y="48"/>
                    </a:lnTo>
                    <a:lnTo>
                      <a:pt x="55" y="39"/>
                    </a:lnTo>
                    <a:lnTo>
                      <a:pt x="66" y="34"/>
                    </a:lnTo>
                    <a:lnTo>
                      <a:pt x="58" y="29"/>
                    </a:lnTo>
                    <a:lnTo>
                      <a:pt x="54" y="20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6" name="Freeform 248"/>
              <p:cNvSpPr>
                <a:spLocks/>
              </p:cNvSpPr>
              <p:nvPr/>
            </p:nvSpPr>
            <p:spPr bwMode="ltGray">
              <a:xfrm>
                <a:off x="3085" y="2046"/>
                <a:ext cx="29" cy="38"/>
              </a:xfrm>
              <a:custGeom>
                <a:avLst/>
                <a:gdLst>
                  <a:gd name="T0" fmla="*/ 15 w 34"/>
                  <a:gd name="T1" fmla="*/ 9 h 42"/>
                  <a:gd name="T2" fmla="*/ 15 w 34"/>
                  <a:gd name="T3" fmla="*/ 15 h 42"/>
                  <a:gd name="T4" fmla="*/ 14 w 34"/>
                  <a:gd name="T5" fmla="*/ 22 h 42"/>
                  <a:gd name="T6" fmla="*/ 13 w 34"/>
                  <a:gd name="T7" fmla="*/ 25 h 42"/>
                  <a:gd name="T8" fmla="*/ 11 w 34"/>
                  <a:gd name="T9" fmla="*/ 20 h 42"/>
                  <a:gd name="T10" fmla="*/ 11 w 34"/>
                  <a:gd name="T11" fmla="*/ 24 h 42"/>
                  <a:gd name="T12" fmla="*/ 9 w 34"/>
                  <a:gd name="T13" fmla="*/ 22 h 42"/>
                  <a:gd name="T14" fmla="*/ 8 w 34"/>
                  <a:gd name="T15" fmla="*/ 15 h 42"/>
                  <a:gd name="T16" fmla="*/ 8 w 34"/>
                  <a:gd name="T17" fmla="*/ 11 h 42"/>
                  <a:gd name="T18" fmla="*/ 3 w 34"/>
                  <a:gd name="T19" fmla="*/ 5 h 42"/>
                  <a:gd name="T20" fmla="*/ 6 w 34"/>
                  <a:gd name="T21" fmla="*/ 12 h 42"/>
                  <a:gd name="T22" fmla="*/ 3 w 34"/>
                  <a:gd name="T23" fmla="*/ 12 h 42"/>
                  <a:gd name="T24" fmla="*/ 3 w 34"/>
                  <a:gd name="T25" fmla="*/ 8 h 42"/>
                  <a:gd name="T26" fmla="*/ 3 w 34"/>
                  <a:gd name="T27" fmla="*/ 8 h 42"/>
                  <a:gd name="T28" fmla="*/ 0 w 34"/>
                  <a:gd name="T29" fmla="*/ 5 h 42"/>
                  <a:gd name="T30" fmla="*/ 7 w 34"/>
                  <a:gd name="T31" fmla="*/ 0 h 42"/>
                  <a:gd name="T32" fmla="*/ 10 w 34"/>
                  <a:gd name="T33" fmla="*/ 3 h 42"/>
                  <a:gd name="T34" fmla="*/ 12 w 34"/>
                  <a:gd name="T35" fmla="*/ 5 h 42"/>
                  <a:gd name="T36" fmla="*/ 13 w 34"/>
                  <a:gd name="T37" fmla="*/ 5 h 42"/>
                  <a:gd name="T38" fmla="*/ 15 w 34"/>
                  <a:gd name="T39" fmla="*/ 9 h 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"/>
                  <a:gd name="T61" fmla="*/ 0 h 42"/>
                  <a:gd name="T62" fmla="*/ 34 w 34"/>
                  <a:gd name="T63" fmla="*/ 42 h 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" h="42">
                    <a:moveTo>
                      <a:pt x="34" y="14"/>
                    </a:moveTo>
                    <a:lnTo>
                      <a:pt x="32" y="25"/>
                    </a:lnTo>
                    <a:lnTo>
                      <a:pt x="31" y="36"/>
                    </a:lnTo>
                    <a:lnTo>
                      <a:pt x="28" y="42"/>
                    </a:lnTo>
                    <a:lnTo>
                      <a:pt x="23" y="32"/>
                    </a:lnTo>
                    <a:lnTo>
                      <a:pt x="24" y="39"/>
                    </a:lnTo>
                    <a:lnTo>
                      <a:pt x="20" y="36"/>
                    </a:lnTo>
                    <a:lnTo>
                      <a:pt x="17" y="25"/>
                    </a:lnTo>
                    <a:lnTo>
                      <a:pt x="17" y="18"/>
                    </a:lnTo>
                    <a:lnTo>
                      <a:pt x="8" y="10"/>
                    </a:lnTo>
                    <a:lnTo>
                      <a:pt x="12" y="19"/>
                    </a:lnTo>
                    <a:lnTo>
                      <a:pt x="7" y="19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7"/>
                    </a:lnTo>
                    <a:lnTo>
                      <a:pt x="28" y="9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7" name="Freeform 249"/>
              <p:cNvSpPr>
                <a:spLocks/>
              </p:cNvSpPr>
              <p:nvPr/>
            </p:nvSpPr>
            <p:spPr bwMode="ltGray">
              <a:xfrm>
                <a:off x="3112" y="2039"/>
                <a:ext cx="25" cy="22"/>
              </a:xfrm>
              <a:custGeom>
                <a:avLst/>
                <a:gdLst>
                  <a:gd name="T0" fmla="*/ 8 w 31"/>
                  <a:gd name="T1" fmla="*/ 10 h 24"/>
                  <a:gd name="T2" fmla="*/ 5 w 31"/>
                  <a:gd name="T3" fmla="*/ 10 h 24"/>
                  <a:gd name="T4" fmla="*/ 4 w 31"/>
                  <a:gd name="T5" fmla="*/ 16 h 24"/>
                  <a:gd name="T6" fmla="*/ 2 w 31"/>
                  <a:gd name="T7" fmla="*/ 13 h 24"/>
                  <a:gd name="T8" fmla="*/ 2 w 31"/>
                  <a:gd name="T9" fmla="*/ 9 h 24"/>
                  <a:gd name="T10" fmla="*/ 0 w 31"/>
                  <a:gd name="T11" fmla="*/ 10 h 24"/>
                  <a:gd name="T12" fmla="*/ 3 w 31"/>
                  <a:gd name="T13" fmla="*/ 5 h 24"/>
                  <a:gd name="T14" fmla="*/ 5 w 31"/>
                  <a:gd name="T15" fmla="*/ 4 h 24"/>
                  <a:gd name="T16" fmla="*/ 8 w 31"/>
                  <a:gd name="T17" fmla="*/ 0 h 24"/>
                  <a:gd name="T18" fmla="*/ 10 w 31"/>
                  <a:gd name="T19" fmla="*/ 4 h 24"/>
                  <a:gd name="T20" fmla="*/ 10 w 31"/>
                  <a:gd name="T21" fmla="*/ 6 h 24"/>
                  <a:gd name="T22" fmla="*/ 8 w 31"/>
                  <a:gd name="T23" fmla="*/ 1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24"/>
                  <a:gd name="T38" fmla="*/ 31 w 31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24">
                    <a:moveTo>
                      <a:pt x="25" y="15"/>
                    </a:moveTo>
                    <a:lnTo>
                      <a:pt x="16" y="15"/>
                    </a:lnTo>
                    <a:lnTo>
                      <a:pt x="13" y="24"/>
                    </a:lnTo>
                    <a:lnTo>
                      <a:pt x="6" y="18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9" y="5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8" y="4"/>
                    </a:lnTo>
                    <a:lnTo>
                      <a:pt x="31" y="9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8" name="Freeform 250"/>
              <p:cNvSpPr>
                <a:spLocks/>
              </p:cNvSpPr>
              <p:nvPr/>
            </p:nvSpPr>
            <p:spPr bwMode="ltGray">
              <a:xfrm>
                <a:off x="3094" y="2139"/>
                <a:ext cx="6" cy="9"/>
              </a:xfrm>
              <a:custGeom>
                <a:avLst/>
                <a:gdLst>
                  <a:gd name="T0" fmla="*/ 0 w 6"/>
                  <a:gd name="T1" fmla="*/ 4 h 11"/>
                  <a:gd name="T2" fmla="*/ 6 w 6"/>
                  <a:gd name="T3" fmla="*/ 1 h 11"/>
                  <a:gd name="T4" fmla="*/ 5 w 6"/>
                  <a:gd name="T5" fmla="*/ 0 h 11"/>
                  <a:gd name="T6" fmla="*/ 0 w 6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1"/>
                  <a:gd name="T14" fmla="*/ 6 w 6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1">
                    <a:moveTo>
                      <a:pt x="0" y="11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9" name="Freeform 251"/>
              <p:cNvSpPr>
                <a:spLocks/>
              </p:cNvSpPr>
              <p:nvPr/>
            </p:nvSpPr>
            <p:spPr bwMode="ltGray">
              <a:xfrm>
                <a:off x="3149" y="1987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1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3" y="5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0" name="Freeform 252"/>
              <p:cNvSpPr>
                <a:spLocks/>
              </p:cNvSpPr>
              <p:nvPr/>
            </p:nvSpPr>
            <p:spPr bwMode="ltGray">
              <a:xfrm>
                <a:off x="3093" y="2064"/>
                <a:ext cx="4" cy="1"/>
              </a:xfrm>
              <a:custGeom>
                <a:avLst/>
                <a:gdLst>
                  <a:gd name="T0" fmla="*/ 64 w 2"/>
                  <a:gd name="T1" fmla="*/ 0 h 2"/>
                  <a:gd name="T2" fmla="*/ 64 w 2"/>
                  <a:gd name="T3" fmla="*/ 1 h 2"/>
                  <a:gd name="T4" fmla="*/ 0 w 2"/>
                  <a:gd name="T5" fmla="*/ 1 h 2"/>
                  <a:gd name="T6" fmla="*/ 64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1" name="Freeform 253"/>
              <p:cNvSpPr>
                <a:spLocks/>
              </p:cNvSpPr>
              <p:nvPr/>
            </p:nvSpPr>
            <p:spPr bwMode="ltGray">
              <a:xfrm>
                <a:off x="2990" y="1926"/>
                <a:ext cx="51" cy="68"/>
              </a:xfrm>
              <a:custGeom>
                <a:avLst/>
                <a:gdLst>
                  <a:gd name="T0" fmla="*/ 8 w 60"/>
                  <a:gd name="T1" fmla="*/ 27 h 77"/>
                  <a:gd name="T2" fmla="*/ 3 w 60"/>
                  <a:gd name="T3" fmla="*/ 26 h 77"/>
                  <a:gd name="T4" fmla="*/ 0 w 60"/>
                  <a:gd name="T5" fmla="*/ 23 h 77"/>
                  <a:gd name="T6" fmla="*/ 3 w 60"/>
                  <a:gd name="T7" fmla="*/ 19 h 77"/>
                  <a:gd name="T8" fmla="*/ 7 w 60"/>
                  <a:gd name="T9" fmla="*/ 11 h 77"/>
                  <a:gd name="T10" fmla="*/ 9 w 60"/>
                  <a:gd name="T11" fmla="*/ 10 h 77"/>
                  <a:gd name="T12" fmla="*/ 16 w 60"/>
                  <a:gd name="T13" fmla="*/ 13 h 77"/>
                  <a:gd name="T14" fmla="*/ 14 w 60"/>
                  <a:gd name="T15" fmla="*/ 8 h 77"/>
                  <a:gd name="T16" fmla="*/ 15 w 60"/>
                  <a:gd name="T17" fmla="*/ 8 h 77"/>
                  <a:gd name="T18" fmla="*/ 19 w 60"/>
                  <a:gd name="T19" fmla="*/ 4 h 77"/>
                  <a:gd name="T20" fmla="*/ 19 w 60"/>
                  <a:gd name="T21" fmla="*/ 0 h 77"/>
                  <a:gd name="T22" fmla="*/ 26 w 60"/>
                  <a:gd name="T23" fmla="*/ 4 h 77"/>
                  <a:gd name="T24" fmla="*/ 26 w 60"/>
                  <a:gd name="T25" fmla="*/ 4 h 77"/>
                  <a:gd name="T26" fmla="*/ 22 w 60"/>
                  <a:gd name="T27" fmla="*/ 10 h 77"/>
                  <a:gd name="T28" fmla="*/ 26 w 60"/>
                  <a:gd name="T29" fmla="*/ 17 h 77"/>
                  <a:gd name="T30" fmla="*/ 22 w 60"/>
                  <a:gd name="T31" fmla="*/ 22 h 77"/>
                  <a:gd name="T32" fmla="*/ 19 w 60"/>
                  <a:gd name="T33" fmla="*/ 26 h 77"/>
                  <a:gd name="T34" fmla="*/ 20 w 60"/>
                  <a:gd name="T35" fmla="*/ 30 h 77"/>
                  <a:gd name="T36" fmla="*/ 26 w 60"/>
                  <a:gd name="T37" fmla="*/ 34 h 77"/>
                  <a:gd name="T38" fmla="*/ 26 w 60"/>
                  <a:gd name="T39" fmla="*/ 37 h 77"/>
                  <a:gd name="T40" fmla="*/ 20 w 60"/>
                  <a:gd name="T41" fmla="*/ 39 h 77"/>
                  <a:gd name="T42" fmla="*/ 20 w 60"/>
                  <a:gd name="T43" fmla="*/ 42 h 77"/>
                  <a:gd name="T44" fmla="*/ 14 w 60"/>
                  <a:gd name="T45" fmla="*/ 40 h 77"/>
                  <a:gd name="T46" fmla="*/ 13 w 60"/>
                  <a:gd name="T47" fmla="*/ 42 h 77"/>
                  <a:gd name="T48" fmla="*/ 10 w 60"/>
                  <a:gd name="T49" fmla="*/ 39 h 77"/>
                  <a:gd name="T50" fmla="*/ 9 w 60"/>
                  <a:gd name="T51" fmla="*/ 39 h 77"/>
                  <a:gd name="T52" fmla="*/ 10 w 60"/>
                  <a:gd name="T53" fmla="*/ 34 h 77"/>
                  <a:gd name="T54" fmla="*/ 10 w 60"/>
                  <a:gd name="T55" fmla="*/ 34 h 77"/>
                  <a:gd name="T56" fmla="*/ 8 w 60"/>
                  <a:gd name="T57" fmla="*/ 33 h 77"/>
                  <a:gd name="T58" fmla="*/ 8 w 60"/>
                  <a:gd name="T59" fmla="*/ 27 h 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"/>
                  <a:gd name="T91" fmla="*/ 0 h 77"/>
                  <a:gd name="T92" fmla="*/ 60 w 60"/>
                  <a:gd name="T93" fmla="*/ 77 h 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" h="77">
                    <a:moveTo>
                      <a:pt x="16" y="51"/>
                    </a:moveTo>
                    <a:lnTo>
                      <a:pt x="8" y="49"/>
                    </a:lnTo>
                    <a:lnTo>
                      <a:pt x="0" y="43"/>
                    </a:lnTo>
                    <a:lnTo>
                      <a:pt x="8" y="35"/>
                    </a:lnTo>
                    <a:lnTo>
                      <a:pt x="15" y="21"/>
                    </a:lnTo>
                    <a:lnTo>
                      <a:pt x="20" y="19"/>
                    </a:lnTo>
                    <a:lnTo>
                      <a:pt x="35" y="24"/>
                    </a:lnTo>
                    <a:lnTo>
                      <a:pt x="30" y="15"/>
                    </a:lnTo>
                    <a:lnTo>
                      <a:pt x="34" y="14"/>
                    </a:lnTo>
                    <a:lnTo>
                      <a:pt x="42" y="7"/>
                    </a:lnTo>
                    <a:lnTo>
                      <a:pt x="42" y="0"/>
                    </a:lnTo>
                    <a:lnTo>
                      <a:pt x="57" y="8"/>
                    </a:lnTo>
                    <a:lnTo>
                      <a:pt x="59" y="9"/>
                    </a:lnTo>
                    <a:lnTo>
                      <a:pt x="52" y="18"/>
                    </a:lnTo>
                    <a:lnTo>
                      <a:pt x="57" y="32"/>
                    </a:lnTo>
                    <a:lnTo>
                      <a:pt x="51" y="41"/>
                    </a:lnTo>
                    <a:lnTo>
                      <a:pt x="44" y="50"/>
                    </a:lnTo>
                    <a:lnTo>
                      <a:pt x="46" y="57"/>
                    </a:lnTo>
                    <a:lnTo>
                      <a:pt x="60" y="65"/>
                    </a:lnTo>
                    <a:lnTo>
                      <a:pt x="56" y="69"/>
                    </a:lnTo>
                    <a:lnTo>
                      <a:pt x="45" y="74"/>
                    </a:lnTo>
                    <a:lnTo>
                      <a:pt x="45" y="77"/>
                    </a:lnTo>
                    <a:lnTo>
                      <a:pt x="33" y="75"/>
                    </a:lnTo>
                    <a:lnTo>
                      <a:pt x="29" y="77"/>
                    </a:lnTo>
                    <a:lnTo>
                      <a:pt x="24" y="73"/>
                    </a:lnTo>
                    <a:lnTo>
                      <a:pt x="20" y="72"/>
                    </a:lnTo>
                    <a:lnTo>
                      <a:pt x="22" y="65"/>
                    </a:lnTo>
                    <a:lnTo>
                      <a:pt x="23" y="63"/>
                    </a:lnTo>
                    <a:lnTo>
                      <a:pt x="18" y="60"/>
                    </a:lnTo>
                    <a:lnTo>
                      <a:pt x="16" y="5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2" name="Freeform 254"/>
              <p:cNvSpPr>
                <a:spLocks/>
              </p:cNvSpPr>
              <p:nvPr/>
            </p:nvSpPr>
            <p:spPr bwMode="ltGray">
              <a:xfrm>
                <a:off x="3027" y="1983"/>
                <a:ext cx="44" cy="56"/>
              </a:xfrm>
              <a:custGeom>
                <a:avLst/>
                <a:gdLst>
                  <a:gd name="T0" fmla="*/ 16 w 50"/>
                  <a:gd name="T1" fmla="*/ 35 h 63"/>
                  <a:gd name="T2" fmla="*/ 16 w 50"/>
                  <a:gd name="T3" fmla="*/ 33 h 63"/>
                  <a:gd name="T4" fmla="*/ 12 w 50"/>
                  <a:gd name="T5" fmla="*/ 34 h 63"/>
                  <a:gd name="T6" fmla="*/ 11 w 50"/>
                  <a:gd name="T7" fmla="*/ 35 h 63"/>
                  <a:gd name="T8" fmla="*/ 10 w 50"/>
                  <a:gd name="T9" fmla="*/ 34 h 63"/>
                  <a:gd name="T10" fmla="*/ 10 w 50"/>
                  <a:gd name="T11" fmla="*/ 32 h 63"/>
                  <a:gd name="T12" fmla="*/ 10 w 50"/>
                  <a:gd name="T13" fmla="*/ 32 h 63"/>
                  <a:gd name="T14" fmla="*/ 9 w 50"/>
                  <a:gd name="T15" fmla="*/ 30 h 63"/>
                  <a:gd name="T16" fmla="*/ 8 w 50"/>
                  <a:gd name="T17" fmla="*/ 25 h 63"/>
                  <a:gd name="T18" fmla="*/ 7 w 50"/>
                  <a:gd name="T19" fmla="*/ 22 h 63"/>
                  <a:gd name="T20" fmla="*/ 7 w 50"/>
                  <a:gd name="T21" fmla="*/ 22 h 63"/>
                  <a:gd name="T22" fmla="*/ 4 w 50"/>
                  <a:gd name="T23" fmla="*/ 17 h 63"/>
                  <a:gd name="T24" fmla="*/ 2 w 50"/>
                  <a:gd name="T25" fmla="*/ 15 h 63"/>
                  <a:gd name="T26" fmla="*/ 3 w 50"/>
                  <a:gd name="T27" fmla="*/ 14 h 63"/>
                  <a:gd name="T28" fmla="*/ 4 w 50"/>
                  <a:gd name="T29" fmla="*/ 15 h 63"/>
                  <a:gd name="T30" fmla="*/ 4 w 50"/>
                  <a:gd name="T31" fmla="*/ 14 h 63"/>
                  <a:gd name="T32" fmla="*/ 1 w 50"/>
                  <a:gd name="T33" fmla="*/ 8 h 63"/>
                  <a:gd name="T34" fmla="*/ 0 w 50"/>
                  <a:gd name="T35" fmla="*/ 7 h 63"/>
                  <a:gd name="T36" fmla="*/ 0 w 50"/>
                  <a:gd name="T37" fmla="*/ 4 h 63"/>
                  <a:gd name="T38" fmla="*/ 6 w 50"/>
                  <a:gd name="T39" fmla="*/ 4 h 63"/>
                  <a:gd name="T40" fmla="*/ 8 w 50"/>
                  <a:gd name="T41" fmla="*/ 0 h 63"/>
                  <a:gd name="T42" fmla="*/ 16 w 50"/>
                  <a:gd name="T43" fmla="*/ 8 h 63"/>
                  <a:gd name="T44" fmla="*/ 23 w 50"/>
                  <a:gd name="T45" fmla="*/ 16 h 63"/>
                  <a:gd name="T46" fmla="*/ 26 w 50"/>
                  <a:gd name="T47" fmla="*/ 28 h 63"/>
                  <a:gd name="T48" fmla="*/ 24 w 50"/>
                  <a:gd name="T49" fmla="*/ 28 h 63"/>
                  <a:gd name="T50" fmla="*/ 20 w 50"/>
                  <a:gd name="T51" fmla="*/ 31 h 63"/>
                  <a:gd name="T52" fmla="*/ 19 w 50"/>
                  <a:gd name="T53" fmla="*/ 31 h 63"/>
                  <a:gd name="T54" fmla="*/ 18 w 50"/>
                  <a:gd name="T55" fmla="*/ 32 h 63"/>
                  <a:gd name="T56" fmla="*/ 18 w 50"/>
                  <a:gd name="T57" fmla="*/ 32 h 63"/>
                  <a:gd name="T58" fmla="*/ 16 w 50"/>
                  <a:gd name="T59" fmla="*/ 32 h 63"/>
                  <a:gd name="T60" fmla="*/ 16 w 50"/>
                  <a:gd name="T61" fmla="*/ 35 h 6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"/>
                  <a:gd name="T94" fmla="*/ 0 h 63"/>
                  <a:gd name="T95" fmla="*/ 50 w 50"/>
                  <a:gd name="T96" fmla="*/ 63 h 6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" h="63">
                    <a:moveTo>
                      <a:pt x="29" y="62"/>
                    </a:moveTo>
                    <a:lnTo>
                      <a:pt x="29" y="60"/>
                    </a:lnTo>
                    <a:lnTo>
                      <a:pt x="24" y="61"/>
                    </a:lnTo>
                    <a:lnTo>
                      <a:pt x="21" y="63"/>
                    </a:lnTo>
                    <a:lnTo>
                      <a:pt x="19" y="61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17" y="54"/>
                    </a:lnTo>
                    <a:lnTo>
                      <a:pt x="14" y="45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5" y="30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29" y="14"/>
                    </a:lnTo>
                    <a:lnTo>
                      <a:pt x="43" y="28"/>
                    </a:lnTo>
                    <a:lnTo>
                      <a:pt x="50" y="50"/>
                    </a:lnTo>
                    <a:lnTo>
                      <a:pt x="45" y="52"/>
                    </a:lnTo>
                    <a:lnTo>
                      <a:pt x="39" y="56"/>
                    </a:lnTo>
                    <a:lnTo>
                      <a:pt x="36" y="55"/>
                    </a:lnTo>
                    <a:lnTo>
                      <a:pt x="35" y="57"/>
                    </a:lnTo>
                    <a:lnTo>
                      <a:pt x="33" y="58"/>
                    </a:lnTo>
                    <a:lnTo>
                      <a:pt x="31" y="58"/>
                    </a:lnTo>
                    <a:lnTo>
                      <a:pt x="29" y="6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3" name="Freeform 255"/>
              <p:cNvSpPr>
                <a:spLocks/>
              </p:cNvSpPr>
              <p:nvPr/>
            </p:nvSpPr>
            <p:spPr bwMode="ltGray">
              <a:xfrm>
                <a:off x="3020" y="2160"/>
                <a:ext cx="18" cy="43"/>
              </a:xfrm>
              <a:custGeom>
                <a:avLst/>
                <a:gdLst>
                  <a:gd name="T0" fmla="*/ 9 w 20"/>
                  <a:gd name="T1" fmla="*/ 24 h 50"/>
                  <a:gd name="T2" fmla="*/ 3 w 20"/>
                  <a:gd name="T3" fmla="*/ 18 h 50"/>
                  <a:gd name="T4" fmla="*/ 0 w 20"/>
                  <a:gd name="T5" fmla="*/ 9 h 50"/>
                  <a:gd name="T6" fmla="*/ 5 w 20"/>
                  <a:gd name="T7" fmla="*/ 5 h 50"/>
                  <a:gd name="T8" fmla="*/ 6 w 20"/>
                  <a:gd name="T9" fmla="*/ 0 h 50"/>
                  <a:gd name="T10" fmla="*/ 12 w 20"/>
                  <a:gd name="T11" fmla="*/ 3 h 50"/>
                  <a:gd name="T12" fmla="*/ 11 w 20"/>
                  <a:gd name="T13" fmla="*/ 7 h 50"/>
                  <a:gd name="T14" fmla="*/ 10 w 20"/>
                  <a:gd name="T15" fmla="*/ 13 h 50"/>
                  <a:gd name="T16" fmla="*/ 9 w 20"/>
                  <a:gd name="T17" fmla="*/ 18 h 50"/>
                  <a:gd name="T18" fmla="*/ 9 w 20"/>
                  <a:gd name="T19" fmla="*/ 24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50"/>
                  <a:gd name="T32" fmla="*/ 20 w 20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50">
                    <a:moveTo>
                      <a:pt x="14" y="50"/>
                    </a:moveTo>
                    <a:lnTo>
                      <a:pt x="3" y="38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1" y="0"/>
                    </a:lnTo>
                    <a:lnTo>
                      <a:pt x="20" y="4"/>
                    </a:lnTo>
                    <a:lnTo>
                      <a:pt x="18" y="15"/>
                    </a:lnTo>
                    <a:lnTo>
                      <a:pt x="16" y="27"/>
                    </a:lnTo>
                    <a:lnTo>
                      <a:pt x="15" y="38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4" name="Freeform 256"/>
              <p:cNvSpPr>
                <a:spLocks/>
              </p:cNvSpPr>
              <p:nvPr/>
            </p:nvSpPr>
            <p:spPr bwMode="ltGray">
              <a:xfrm>
                <a:off x="2562" y="1809"/>
                <a:ext cx="334" cy="137"/>
              </a:xfrm>
              <a:custGeom>
                <a:avLst/>
                <a:gdLst>
                  <a:gd name="T0" fmla="*/ 101 w 395"/>
                  <a:gd name="T1" fmla="*/ 78 h 156"/>
                  <a:gd name="T2" fmla="*/ 92 w 395"/>
                  <a:gd name="T3" fmla="*/ 75 h 156"/>
                  <a:gd name="T4" fmla="*/ 77 w 395"/>
                  <a:gd name="T5" fmla="*/ 73 h 156"/>
                  <a:gd name="T6" fmla="*/ 63 w 395"/>
                  <a:gd name="T7" fmla="*/ 72 h 156"/>
                  <a:gd name="T8" fmla="*/ 53 w 395"/>
                  <a:gd name="T9" fmla="*/ 61 h 156"/>
                  <a:gd name="T10" fmla="*/ 38 w 395"/>
                  <a:gd name="T11" fmla="*/ 54 h 156"/>
                  <a:gd name="T12" fmla="*/ 25 w 395"/>
                  <a:gd name="T13" fmla="*/ 53 h 156"/>
                  <a:gd name="T14" fmla="*/ 21 w 395"/>
                  <a:gd name="T15" fmla="*/ 40 h 156"/>
                  <a:gd name="T16" fmla="*/ 10 w 395"/>
                  <a:gd name="T17" fmla="*/ 32 h 156"/>
                  <a:gd name="T18" fmla="*/ 1 w 395"/>
                  <a:gd name="T19" fmla="*/ 24 h 156"/>
                  <a:gd name="T20" fmla="*/ 3 w 395"/>
                  <a:gd name="T21" fmla="*/ 19 h 156"/>
                  <a:gd name="T22" fmla="*/ 13 w 395"/>
                  <a:gd name="T23" fmla="*/ 14 h 156"/>
                  <a:gd name="T24" fmla="*/ 29 w 395"/>
                  <a:gd name="T25" fmla="*/ 11 h 156"/>
                  <a:gd name="T26" fmla="*/ 37 w 395"/>
                  <a:gd name="T27" fmla="*/ 16 h 156"/>
                  <a:gd name="T28" fmla="*/ 48 w 395"/>
                  <a:gd name="T29" fmla="*/ 14 h 156"/>
                  <a:gd name="T30" fmla="*/ 45 w 395"/>
                  <a:gd name="T31" fmla="*/ 0 h 156"/>
                  <a:gd name="T32" fmla="*/ 63 w 395"/>
                  <a:gd name="T33" fmla="*/ 5 h 156"/>
                  <a:gd name="T34" fmla="*/ 74 w 395"/>
                  <a:gd name="T35" fmla="*/ 14 h 156"/>
                  <a:gd name="T36" fmla="*/ 91 w 395"/>
                  <a:gd name="T37" fmla="*/ 14 h 156"/>
                  <a:gd name="T38" fmla="*/ 101 w 395"/>
                  <a:gd name="T39" fmla="*/ 19 h 156"/>
                  <a:gd name="T40" fmla="*/ 118 w 395"/>
                  <a:gd name="T41" fmla="*/ 21 h 156"/>
                  <a:gd name="T42" fmla="*/ 128 w 395"/>
                  <a:gd name="T43" fmla="*/ 14 h 156"/>
                  <a:gd name="T44" fmla="*/ 143 w 395"/>
                  <a:gd name="T45" fmla="*/ 17 h 156"/>
                  <a:gd name="T46" fmla="*/ 145 w 395"/>
                  <a:gd name="T47" fmla="*/ 29 h 156"/>
                  <a:gd name="T48" fmla="*/ 147 w 395"/>
                  <a:gd name="T49" fmla="*/ 32 h 156"/>
                  <a:gd name="T50" fmla="*/ 155 w 395"/>
                  <a:gd name="T51" fmla="*/ 34 h 156"/>
                  <a:gd name="T52" fmla="*/ 169 w 395"/>
                  <a:gd name="T53" fmla="*/ 37 h 156"/>
                  <a:gd name="T54" fmla="*/ 162 w 395"/>
                  <a:gd name="T55" fmla="*/ 41 h 156"/>
                  <a:gd name="T56" fmla="*/ 155 w 395"/>
                  <a:gd name="T57" fmla="*/ 52 h 156"/>
                  <a:gd name="T58" fmla="*/ 144 w 395"/>
                  <a:gd name="T59" fmla="*/ 56 h 156"/>
                  <a:gd name="T60" fmla="*/ 137 w 395"/>
                  <a:gd name="T61" fmla="*/ 61 h 156"/>
                  <a:gd name="T62" fmla="*/ 136 w 395"/>
                  <a:gd name="T63" fmla="*/ 70 h 156"/>
                  <a:gd name="T64" fmla="*/ 125 w 395"/>
                  <a:gd name="T65" fmla="*/ 75 h 156"/>
                  <a:gd name="T66" fmla="*/ 115 w 395"/>
                  <a:gd name="T67" fmla="*/ 79 h 156"/>
                  <a:gd name="T68" fmla="*/ 108 w 395"/>
                  <a:gd name="T69" fmla="*/ 79 h 1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5"/>
                  <a:gd name="T106" fmla="*/ 0 h 156"/>
                  <a:gd name="T107" fmla="*/ 395 w 395"/>
                  <a:gd name="T108" fmla="*/ 156 h 1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5" h="156">
                    <a:moveTo>
                      <a:pt x="248" y="152"/>
                    </a:moveTo>
                    <a:lnTo>
                      <a:pt x="233" y="149"/>
                    </a:lnTo>
                    <a:lnTo>
                      <a:pt x="218" y="146"/>
                    </a:lnTo>
                    <a:lnTo>
                      <a:pt x="213" y="142"/>
                    </a:lnTo>
                    <a:lnTo>
                      <a:pt x="197" y="141"/>
                    </a:lnTo>
                    <a:lnTo>
                      <a:pt x="179" y="140"/>
                    </a:lnTo>
                    <a:lnTo>
                      <a:pt x="162" y="140"/>
                    </a:lnTo>
                    <a:lnTo>
                      <a:pt x="145" y="138"/>
                    </a:lnTo>
                    <a:lnTo>
                      <a:pt x="134" y="126"/>
                    </a:lnTo>
                    <a:lnTo>
                      <a:pt x="123" y="116"/>
                    </a:lnTo>
                    <a:lnTo>
                      <a:pt x="105" y="110"/>
                    </a:lnTo>
                    <a:lnTo>
                      <a:pt x="89" y="104"/>
                    </a:lnTo>
                    <a:lnTo>
                      <a:pt x="74" y="101"/>
                    </a:lnTo>
                    <a:lnTo>
                      <a:pt x="60" y="100"/>
                    </a:lnTo>
                    <a:lnTo>
                      <a:pt x="55" y="87"/>
                    </a:lnTo>
                    <a:lnTo>
                      <a:pt x="51" y="75"/>
                    </a:lnTo>
                    <a:lnTo>
                      <a:pt x="33" y="63"/>
                    </a:lnTo>
                    <a:lnTo>
                      <a:pt x="24" y="60"/>
                    </a:lnTo>
                    <a:lnTo>
                      <a:pt x="7" y="51"/>
                    </a:lnTo>
                    <a:lnTo>
                      <a:pt x="1" y="45"/>
                    </a:lnTo>
                    <a:lnTo>
                      <a:pt x="0" y="42"/>
                    </a:lnTo>
                    <a:lnTo>
                      <a:pt x="7" y="38"/>
                    </a:lnTo>
                    <a:lnTo>
                      <a:pt x="17" y="33"/>
                    </a:lnTo>
                    <a:lnTo>
                      <a:pt x="29" y="27"/>
                    </a:lnTo>
                    <a:lnTo>
                      <a:pt x="41" y="20"/>
                    </a:lnTo>
                    <a:lnTo>
                      <a:pt x="65" y="22"/>
                    </a:lnTo>
                    <a:lnTo>
                      <a:pt x="68" y="27"/>
                    </a:lnTo>
                    <a:lnTo>
                      <a:pt x="86" y="30"/>
                    </a:lnTo>
                    <a:lnTo>
                      <a:pt x="104" y="33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105" y="0"/>
                    </a:lnTo>
                    <a:lnTo>
                      <a:pt x="125" y="5"/>
                    </a:lnTo>
                    <a:lnTo>
                      <a:pt x="145" y="10"/>
                    </a:lnTo>
                    <a:lnTo>
                      <a:pt x="155" y="18"/>
                    </a:lnTo>
                    <a:lnTo>
                      <a:pt x="173" y="27"/>
                    </a:lnTo>
                    <a:lnTo>
                      <a:pt x="193" y="23"/>
                    </a:lnTo>
                    <a:lnTo>
                      <a:pt x="210" y="27"/>
                    </a:lnTo>
                    <a:lnTo>
                      <a:pt x="225" y="30"/>
                    </a:lnTo>
                    <a:lnTo>
                      <a:pt x="233" y="36"/>
                    </a:lnTo>
                    <a:lnTo>
                      <a:pt x="257" y="42"/>
                    </a:lnTo>
                    <a:lnTo>
                      <a:pt x="271" y="40"/>
                    </a:lnTo>
                    <a:lnTo>
                      <a:pt x="284" y="38"/>
                    </a:lnTo>
                    <a:lnTo>
                      <a:pt x="297" y="27"/>
                    </a:lnTo>
                    <a:lnTo>
                      <a:pt x="320" y="32"/>
                    </a:lnTo>
                    <a:lnTo>
                      <a:pt x="331" y="33"/>
                    </a:lnTo>
                    <a:lnTo>
                      <a:pt x="333" y="45"/>
                    </a:lnTo>
                    <a:lnTo>
                      <a:pt x="335" y="56"/>
                    </a:lnTo>
                    <a:lnTo>
                      <a:pt x="331" y="57"/>
                    </a:lnTo>
                    <a:lnTo>
                      <a:pt x="342" y="63"/>
                    </a:lnTo>
                    <a:lnTo>
                      <a:pt x="354" y="63"/>
                    </a:lnTo>
                    <a:lnTo>
                      <a:pt x="359" y="65"/>
                    </a:lnTo>
                    <a:lnTo>
                      <a:pt x="365" y="59"/>
                    </a:lnTo>
                    <a:lnTo>
                      <a:pt x="391" y="72"/>
                    </a:lnTo>
                    <a:lnTo>
                      <a:pt x="395" y="81"/>
                    </a:lnTo>
                    <a:lnTo>
                      <a:pt x="374" y="81"/>
                    </a:lnTo>
                    <a:lnTo>
                      <a:pt x="360" y="87"/>
                    </a:lnTo>
                    <a:lnTo>
                      <a:pt x="357" y="98"/>
                    </a:lnTo>
                    <a:lnTo>
                      <a:pt x="345" y="101"/>
                    </a:lnTo>
                    <a:lnTo>
                      <a:pt x="333" y="107"/>
                    </a:lnTo>
                    <a:lnTo>
                      <a:pt x="317" y="102"/>
                    </a:lnTo>
                    <a:lnTo>
                      <a:pt x="318" y="117"/>
                    </a:lnTo>
                    <a:lnTo>
                      <a:pt x="326" y="124"/>
                    </a:lnTo>
                    <a:lnTo>
                      <a:pt x="315" y="134"/>
                    </a:lnTo>
                    <a:lnTo>
                      <a:pt x="305" y="142"/>
                    </a:lnTo>
                    <a:lnTo>
                      <a:pt x="290" y="143"/>
                    </a:lnTo>
                    <a:lnTo>
                      <a:pt x="276" y="144"/>
                    </a:lnTo>
                    <a:lnTo>
                      <a:pt x="266" y="150"/>
                    </a:lnTo>
                    <a:lnTo>
                      <a:pt x="258" y="156"/>
                    </a:lnTo>
                    <a:lnTo>
                      <a:pt x="248" y="15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5" name="Freeform 257"/>
              <p:cNvSpPr>
                <a:spLocks/>
              </p:cNvSpPr>
              <p:nvPr/>
            </p:nvSpPr>
            <p:spPr bwMode="ltGray">
              <a:xfrm>
                <a:off x="2160" y="1767"/>
                <a:ext cx="395" cy="180"/>
              </a:xfrm>
              <a:custGeom>
                <a:avLst/>
                <a:gdLst>
                  <a:gd name="T0" fmla="*/ 23 w 469"/>
                  <a:gd name="T1" fmla="*/ 61 h 207"/>
                  <a:gd name="T2" fmla="*/ 17 w 469"/>
                  <a:gd name="T3" fmla="*/ 64 h 207"/>
                  <a:gd name="T4" fmla="*/ 7 w 469"/>
                  <a:gd name="T5" fmla="*/ 52 h 207"/>
                  <a:gd name="T6" fmla="*/ 3 w 469"/>
                  <a:gd name="T7" fmla="*/ 37 h 207"/>
                  <a:gd name="T8" fmla="*/ 8 w 469"/>
                  <a:gd name="T9" fmla="*/ 33 h 207"/>
                  <a:gd name="T10" fmla="*/ 12 w 469"/>
                  <a:gd name="T11" fmla="*/ 27 h 207"/>
                  <a:gd name="T12" fmla="*/ 24 w 469"/>
                  <a:gd name="T13" fmla="*/ 23 h 207"/>
                  <a:gd name="T14" fmla="*/ 36 w 469"/>
                  <a:gd name="T15" fmla="*/ 31 h 207"/>
                  <a:gd name="T16" fmla="*/ 54 w 469"/>
                  <a:gd name="T17" fmla="*/ 30 h 207"/>
                  <a:gd name="T18" fmla="*/ 65 w 469"/>
                  <a:gd name="T19" fmla="*/ 30 h 207"/>
                  <a:gd name="T20" fmla="*/ 61 w 469"/>
                  <a:gd name="T21" fmla="*/ 14 h 207"/>
                  <a:gd name="T22" fmla="*/ 61 w 469"/>
                  <a:gd name="T23" fmla="*/ 11 h 207"/>
                  <a:gd name="T24" fmla="*/ 73 w 469"/>
                  <a:gd name="T25" fmla="*/ 9 h 207"/>
                  <a:gd name="T26" fmla="*/ 84 w 469"/>
                  <a:gd name="T27" fmla="*/ 4 h 207"/>
                  <a:gd name="T28" fmla="*/ 97 w 469"/>
                  <a:gd name="T29" fmla="*/ 0 h 207"/>
                  <a:gd name="T30" fmla="*/ 104 w 469"/>
                  <a:gd name="T31" fmla="*/ 4 h 207"/>
                  <a:gd name="T32" fmla="*/ 119 w 469"/>
                  <a:gd name="T33" fmla="*/ 10 h 207"/>
                  <a:gd name="T34" fmla="*/ 128 w 469"/>
                  <a:gd name="T35" fmla="*/ 9 h 207"/>
                  <a:gd name="T36" fmla="*/ 136 w 469"/>
                  <a:gd name="T37" fmla="*/ 8 h 207"/>
                  <a:gd name="T38" fmla="*/ 141 w 469"/>
                  <a:gd name="T39" fmla="*/ 16 h 207"/>
                  <a:gd name="T40" fmla="*/ 155 w 469"/>
                  <a:gd name="T41" fmla="*/ 26 h 207"/>
                  <a:gd name="T42" fmla="*/ 163 w 469"/>
                  <a:gd name="T43" fmla="*/ 30 h 207"/>
                  <a:gd name="T44" fmla="*/ 173 w 469"/>
                  <a:gd name="T45" fmla="*/ 31 h 207"/>
                  <a:gd name="T46" fmla="*/ 187 w 469"/>
                  <a:gd name="T47" fmla="*/ 40 h 207"/>
                  <a:gd name="T48" fmla="*/ 199 w 469"/>
                  <a:gd name="T49" fmla="*/ 46 h 207"/>
                  <a:gd name="T50" fmla="*/ 195 w 469"/>
                  <a:gd name="T51" fmla="*/ 53 h 207"/>
                  <a:gd name="T52" fmla="*/ 192 w 469"/>
                  <a:gd name="T53" fmla="*/ 61 h 207"/>
                  <a:gd name="T54" fmla="*/ 184 w 469"/>
                  <a:gd name="T55" fmla="*/ 66 h 207"/>
                  <a:gd name="T56" fmla="*/ 187 w 469"/>
                  <a:gd name="T57" fmla="*/ 74 h 207"/>
                  <a:gd name="T58" fmla="*/ 173 w 469"/>
                  <a:gd name="T59" fmla="*/ 77 h 207"/>
                  <a:gd name="T60" fmla="*/ 180 w 469"/>
                  <a:gd name="T61" fmla="*/ 84 h 207"/>
                  <a:gd name="T62" fmla="*/ 182 w 469"/>
                  <a:gd name="T63" fmla="*/ 90 h 207"/>
                  <a:gd name="T64" fmla="*/ 174 w 469"/>
                  <a:gd name="T65" fmla="*/ 89 h 207"/>
                  <a:gd name="T66" fmla="*/ 161 w 469"/>
                  <a:gd name="T67" fmla="*/ 90 h 207"/>
                  <a:gd name="T68" fmla="*/ 149 w 469"/>
                  <a:gd name="T69" fmla="*/ 90 h 207"/>
                  <a:gd name="T70" fmla="*/ 141 w 469"/>
                  <a:gd name="T71" fmla="*/ 92 h 207"/>
                  <a:gd name="T72" fmla="*/ 132 w 469"/>
                  <a:gd name="T73" fmla="*/ 94 h 207"/>
                  <a:gd name="T74" fmla="*/ 123 w 469"/>
                  <a:gd name="T75" fmla="*/ 103 h 207"/>
                  <a:gd name="T76" fmla="*/ 111 w 469"/>
                  <a:gd name="T77" fmla="*/ 97 h 207"/>
                  <a:gd name="T78" fmla="*/ 106 w 469"/>
                  <a:gd name="T79" fmla="*/ 85 h 207"/>
                  <a:gd name="T80" fmla="*/ 95 w 469"/>
                  <a:gd name="T81" fmla="*/ 85 h 207"/>
                  <a:gd name="T82" fmla="*/ 84 w 469"/>
                  <a:gd name="T83" fmla="*/ 85 h 207"/>
                  <a:gd name="T84" fmla="*/ 72 w 469"/>
                  <a:gd name="T85" fmla="*/ 73 h 207"/>
                  <a:gd name="T86" fmla="*/ 59 w 469"/>
                  <a:gd name="T87" fmla="*/ 72 h 207"/>
                  <a:gd name="T88" fmla="*/ 54 w 469"/>
                  <a:gd name="T89" fmla="*/ 82 h 207"/>
                  <a:gd name="T90" fmla="*/ 57 w 469"/>
                  <a:gd name="T91" fmla="*/ 94 h 207"/>
                  <a:gd name="T92" fmla="*/ 52 w 469"/>
                  <a:gd name="T93" fmla="*/ 99 h 207"/>
                  <a:gd name="T94" fmla="*/ 47 w 469"/>
                  <a:gd name="T95" fmla="*/ 91 h 207"/>
                  <a:gd name="T96" fmla="*/ 34 w 469"/>
                  <a:gd name="T97" fmla="*/ 90 h 207"/>
                  <a:gd name="T98" fmla="*/ 27 w 469"/>
                  <a:gd name="T99" fmla="*/ 82 h 207"/>
                  <a:gd name="T100" fmla="*/ 30 w 469"/>
                  <a:gd name="T101" fmla="*/ 78 h 207"/>
                  <a:gd name="T102" fmla="*/ 30 w 469"/>
                  <a:gd name="T103" fmla="*/ 73 h 207"/>
                  <a:gd name="T104" fmla="*/ 35 w 469"/>
                  <a:gd name="T105" fmla="*/ 70 h 207"/>
                  <a:gd name="T106" fmla="*/ 28 w 469"/>
                  <a:gd name="T107" fmla="*/ 61 h 20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69"/>
                  <a:gd name="T163" fmla="*/ 0 h 207"/>
                  <a:gd name="T164" fmla="*/ 469 w 469"/>
                  <a:gd name="T165" fmla="*/ 207 h 20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69" h="207">
                    <a:moveTo>
                      <a:pt x="65" y="123"/>
                    </a:moveTo>
                    <a:lnTo>
                      <a:pt x="54" y="123"/>
                    </a:lnTo>
                    <a:lnTo>
                      <a:pt x="40" y="130"/>
                    </a:lnTo>
                    <a:lnTo>
                      <a:pt x="39" y="130"/>
                    </a:lnTo>
                    <a:lnTo>
                      <a:pt x="29" y="116"/>
                    </a:lnTo>
                    <a:lnTo>
                      <a:pt x="15" y="105"/>
                    </a:lnTo>
                    <a:lnTo>
                      <a:pt x="0" y="94"/>
                    </a:lnTo>
                    <a:lnTo>
                      <a:pt x="3" y="77"/>
                    </a:lnTo>
                    <a:lnTo>
                      <a:pt x="4" y="62"/>
                    </a:lnTo>
                    <a:lnTo>
                      <a:pt x="18" y="68"/>
                    </a:lnTo>
                    <a:lnTo>
                      <a:pt x="21" y="62"/>
                    </a:lnTo>
                    <a:lnTo>
                      <a:pt x="29" y="54"/>
                    </a:lnTo>
                    <a:lnTo>
                      <a:pt x="39" y="48"/>
                    </a:lnTo>
                    <a:lnTo>
                      <a:pt x="55" y="47"/>
                    </a:lnTo>
                    <a:lnTo>
                      <a:pt x="71" y="54"/>
                    </a:lnTo>
                    <a:lnTo>
                      <a:pt x="87" y="62"/>
                    </a:lnTo>
                    <a:lnTo>
                      <a:pt x="105" y="60"/>
                    </a:lnTo>
                    <a:lnTo>
                      <a:pt x="127" y="60"/>
                    </a:lnTo>
                    <a:lnTo>
                      <a:pt x="150" y="64"/>
                    </a:lnTo>
                    <a:lnTo>
                      <a:pt x="153" y="60"/>
                    </a:lnTo>
                    <a:lnTo>
                      <a:pt x="139" y="45"/>
                    </a:lnTo>
                    <a:lnTo>
                      <a:pt x="145" y="28"/>
                    </a:lnTo>
                    <a:lnTo>
                      <a:pt x="156" y="29"/>
                    </a:lnTo>
                    <a:lnTo>
                      <a:pt x="142" y="22"/>
                    </a:lnTo>
                    <a:lnTo>
                      <a:pt x="156" y="20"/>
                    </a:lnTo>
                    <a:lnTo>
                      <a:pt x="172" y="17"/>
                    </a:lnTo>
                    <a:lnTo>
                      <a:pt x="186" y="12"/>
                    </a:lnTo>
                    <a:lnTo>
                      <a:pt x="199" y="9"/>
                    </a:lnTo>
                    <a:lnTo>
                      <a:pt x="214" y="5"/>
                    </a:lnTo>
                    <a:lnTo>
                      <a:pt x="228" y="0"/>
                    </a:lnTo>
                    <a:lnTo>
                      <a:pt x="239" y="0"/>
                    </a:lnTo>
                    <a:lnTo>
                      <a:pt x="247" y="9"/>
                    </a:lnTo>
                    <a:lnTo>
                      <a:pt x="269" y="17"/>
                    </a:lnTo>
                    <a:lnTo>
                      <a:pt x="279" y="21"/>
                    </a:lnTo>
                    <a:lnTo>
                      <a:pt x="287" y="23"/>
                    </a:lnTo>
                    <a:lnTo>
                      <a:pt x="303" y="17"/>
                    </a:lnTo>
                    <a:lnTo>
                      <a:pt x="317" y="12"/>
                    </a:lnTo>
                    <a:lnTo>
                      <a:pt x="319" y="15"/>
                    </a:lnTo>
                    <a:lnTo>
                      <a:pt x="318" y="21"/>
                    </a:lnTo>
                    <a:lnTo>
                      <a:pt x="334" y="32"/>
                    </a:lnTo>
                    <a:lnTo>
                      <a:pt x="349" y="42"/>
                    </a:lnTo>
                    <a:lnTo>
                      <a:pt x="365" y="53"/>
                    </a:lnTo>
                    <a:lnTo>
                      <a:pt x="382" y="64"/>
                    </a:lnTo>
                    <a:lnTo>
                      <a:pt x="384" y="60"/>
                    </a:lnTo>
                    <a:lnTo>
                      <a:pt x="393" y="64"/>
                    </a:lnTo>
                    <a:lnTo>
                      <a:pt x="408" y="62"/>
                    </a:lnTo>
                    <a:lnTo>
                      <a:pt x="424" y="71"/>
                    </a:lnTo>
                    <a:lnTo>
                      <a:pt x="439" y="81"/>
                    </a:lnTo>
                    <a:lnTo>
                      <a:pt x="456" y="77"/>
                    </a:lnTo>
                    <a:lnTo>
                      <a:pt x="469" y="92"/>
                    </a:lnTo>
                    <a:lnTo>
                      <a:pt x="465" y="101"/>
                    </a:lnTo>
                    <a:lnTo>
                      <a:pt x="459" y="106"/>
                    </a:lnTo>
                    <a:lnTo>
                      <a:pt x="465" y="122"/>
                    </a:lnTo>
                    <a:lnTo>
                      <a:pt x="454" y="123"/>
                    </a:lnTo>
                    <a:lnTo>
                      <a:pt x="435" y="119"/>
                    </a:lnTo>
                    <a:lnTo>
                      <a:pt x="436" y="132"/>
                    </a:lnTo>
                    <a:lnTo>
                      <a:pt x="437" y="144"/>
                    </a:lnTo>
                    <a:lnTo>
                      <a:pt x="442" y="150"/>
                    </a:lnTo>
                    <a:lnTo>
                      <a:pt x="425" y="149"/>
                    </a:lnTo>
                    <a:lnTo>
                      <a:pt x="411" y="154"/>
                    </a:lnTo>
                    <a:lnTo>
                      <a:pt x="419" y="158"/>
                    </a:lnTo>
                    <a:lnTo>
                      <a:pt x="424" y="170"/>
                    </a:lnTo>
                    <a:lnTo>
                      <a:pt x="430" y="180"/>
                    </a:lnTo>
                    <a:lnTo>
                      <a:pt x="430" y="183"/>
                    </a:lnTo>
                    <a:lnTo>
                      <a:pt x="427" y="186"/>
                    </a:lnTo>
                    <a:lnTo>
                      <a:pt x="412" y="177"/>
                    </a:lnTo>
                    <a:lnTo>
                      <a:pt x="395" y="178"/>
                    </a:lnTo>
                    <a:lnTo>
                      <a:pt x="379" y="179"/>
                    </a:lnTo>
                    <a:lnTo>
                      <a:pt x="363" y="180"/>
                    </a:lnTo>
                    <a:lnTo>
                      <a:pt x="351" y="179"/>
                    </a:lnTo>
                    <a:lnTo>
                      <a:pt x="345" y="188"/>
                    </a:lnTo>
                    <a:lnTo>
                      <a:pt x="331" y="185"/>
                    </a:lnTo>
                    <a:lnTo>
                      <a:pt x="318" y="184"/>
                    </a:lnTo>
                    <a:lnTo>
                      <a:pt x="311" y="190"/>
                    </a:lnTo>
                    <a:lnTo>
                      <a:pt x="299" y="198"/>
                    </a:lnTo>
                    <a:lnTo>
                      <a:pt x="288" y="207"/>
                    </a:lnTo>
                    <a:lnTo>
                      <a:pt x="276" y="201"/>
                    </a:lnTo>
                    <a:lnTo>
                      <a:pt x="264" y="195"/>
                    </a:lnTo>
                    <a:lnTo>
                      <a:pt x="263" y="183"/>
                    </a:lnTo>
                    <a:lnTo>
                      <a:pt x="250" y="173"/>
                    </a:lnTo>
                    <a:lnTo>
                      <a:pt x="237" y="173"/>
                    </a:lnTo>
                    <a:lnTo>
                      <a:pt x="225" y="172"/>
                    </a:lnTo>
                    <a:lnTo>
                      <a:pt x="211" y="171"/>
                    </a:lnTo>
                    <a:lnTo>
                      <a:pt x="198" y="171"/>
                    </a:lnTo>
                    <a:lnTo>
                      <a:pt x="186" y="155"/>
                    </a:lnTo>
                    <a:lnTo>
                      <a:pt x="171" y="147"/>
                    </a:lnTo>
                    <a:lnTo>
                      <a:pt x="154" y="138"/>
                    </a:lnTo>
                    <a:lnTo>
                      <a:pt x="139" y="144"/>
                    </a:lnTo>
                    <a:lnTo>
                      <a:pt x="124" y="150"/>
                    </a:lnTo>
                    <a:lnTo>
                      <a:pt x="127" y="164"/>
                    </a:lnTo>
                    <a:lnTo>
                      <a:pt x="131" y="177"/>
                    </a:lnTo>
                    <a:lnTo>
                      <a:pt x="135" y="190"/>
                    </a:lnTo>
                    <a:lnTo>
                      <a:pt x="138" y="203"/>
                    </a:lnTo>
                    <a:lnTo>
                      <a:pt x="124" y="200"/>
                    </a:lnTo>
                    <a:lnTo>
                      <a:pt x="109" y="195"/>
                    </a:lnTo>
                    <a:lnTo>
                      <a:pt x="111" y="184"/>
                    </a:lnTo>
                    <a:lnTo>
                      <a:pt x="89" y="184"/>
                    </a:lnTo>
                    <a:lnTo>
                      <a:pt x="79" y="180"/>
                    </a:lnTo>
                    <a:lnTo>
                      <a:pt x="73" y="178"/>
                    </a:lnTo>
                    <a:lnTo>
                      <a:pt x="63" y="164"/>
                    </a:lnTo>
                    <a:lnTo>
                      <a:pt x="57" y="159"/>
                    </a:lnTo>
                    <a:lnTo>
                      <a:pt x="71" y="158"/>
                    </a:lnTo>
                    <a:lnTo>
                      <a:pt x="65" y="153"/>
                    </a:lnTo>
                    <a:lnTo>
                      <a:pt x="72" y="147"/>
                    </a:lnTo>
                    <a:lnTo>
                      <a:pt x="88" y="147"/>
                    </a:lnTo>
                    <a:lnTo>
                      <a:pt x="83" y="141"/>
                    </a:lnTo>
                    <a:lnTo>
                      <a:pt x="81" y="124"/>
                    </a:lnTo>
                    <a:lnTo>
                      <a:pt x="65" y="12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6" name="Freeform 258"/>
              <p:cNvSpPr>
                <a:spLocks/>
              </p:cNvSpPr>
              <p:nvPr/>
            </p:nvSpPr>
            <p:spPr bwMode="ltGray">
              <a:xfrm>
                <a:off x="2098" y="1913"/>
                <a:ext cx="85" cy="34"/>
              </a:xfrm>
              <a:custGeom>
                <a:avLst/>
                <a:gdLst>
                  <a:gd name="T0" fmla="*/ 8 w 102"/>
                  <a:gd name="T1" fmla="*/ 7 h 39"/>
                  <a:gd name="T2" fmla="*/ 0 w 102"/>
                  <a:gd name="T3" fmla="*/ 1 h 39"/>
                  <a:gd name="T4" fmla="*/ 1 w 102"/>
                  <a:gd name="T5" fmla="*/ 0 h 39"/>
                  <a:gd name="T6" fmla="*/ 6 w 102"/>
                  <a:gd name="T7" fmla="*/ 1 h 39"/>
                  <a:gd name="T8" fmla="*/ 12 w 102"/>
                  <a:gd name="T9" fmla="*/ 3 h 39"/>
                  <a:gd name="T10" fmla="*/ 19 w 102"/>
                  <a:gd name="T11" fmla="*/ 5 h 39"/>
                  <a:gd name="T12" fmla="*/ 27 w 102"/>
                  <a:gd name="T13" fmla="*/ 9 h 39"/>
                  <a:gd name="T14" fmla="*/ 33 w 102"/>
                  <a:gd name="T15" fmla="*/ 12 h 39"/>
                  <a:gd name="T16" fmla="*/ 41 w 102"/>
                  <a:gd name="T17" fmla="*/ 16 h 39"/>
                  <a:gd name="T18" fmla="*/ 39 w 102"/>
                  <a:gd name="T19" fmla="*/ 20 h 39"/>
                  <a:gd name="T20" fmla="*/ 34 w 102"/>
                  <a:gd name="T21" fmla="*/ 18 h 39"/>
                  <a:gd name="T22" fmla="*/ 28 w 102"/>
                  <a:gd name="T23" fmla="*/ 18 h 39"/>
                  <a:gd name="T24" fmla="*/ 19 w 102"/>
                  <a:gd name="T25" fmla="*/ 18 h 39"/>
                  <a:gd name="T26" fmla="*/ 13 w 102"/>
                  <a:gd name="T27" fmla="*/ 18 h 39"/>
                  <a:gd name="T28" fmla="*/ 12 w 102"/>
                  <a:gd name="T29" fmla="*/ 14 h 39"/>
                  <a:gd name="T30" fmla="*/ 8 w 102"/>
                  <a:gd name="T31" fmla="*/ 7 h 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39"/>
                  <a:gd name="T50" fmla="*/ 102 w 102"/>
                  <a:gd name="T51" fmla="*/ 39 h 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39">
                    <a:moveTo>
                      <a:pt x="20" y="1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7" y="10"/>
                    </a:lnTo>
                    <a:lnTo>
                      <a:pt x="65" y="17"/>
                    </a:lnTo>
                    <a:lnTo>
                      <a:pt x="83" y="24"/>
                    </a:lnTo>
                    <a:lnTo>
                      <a:pt x="102" y="31"/>
                    </a:lnTo>
                    <a:lnTo>
                      <a:pt x="97" y="39"/>
                    </a:lnTo>
                    <a:lnTo>
                      <a:pt x="85" y="36"/>
                    </a:lnTo>
                    <a:lnTo>
                      <a:pt x="67" y="36"/>
                    </a:lnTo>
                    <a:lnTo>
                      <a:pt x="49" y="36"/>
                    </a:lnTo>
                    <a:lnTo>
                      <a:pt x="34" y="37"/>
                    </a:lnTo>
                    <a:lnTo>
                      <a:pt x="32" y="27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7" name="Freeform 259"/>
              <p:cNvSpPr>
                <a:spLocks/>
              </p:cNvSpPr>
              <p:nvPr/>
            </p:nvSpPr>
            <p:spPr bwMode="ltGray">
              <a:xfrm>
                <a:off x="2421" y="1920"/>
                <a:ext cx="102" cy="53"/>
              </a:xfrm>
              <a:custGeom>
                <a:avLst/>
                <a:gdLst>
                  <a:gd name="T0" fmla="*/ 18 w 120"/>
                  <a:gd name="T1" fmla="*/ 19 h 60"/>
                  <a:gd name="T2" fmla="*/ 11 w 120"/>
                  <a:gd name="T3" fmla="*/ 14 h 60"/>
                  <a:gd name="T4" fmla="*/ 3 w 120"/>
                  <a:gd name="T5" fmla="*/ 13 h 60"/>
                  <a:gd name="T6" fmla="*/ 0 w 120"/>
                  <a:gd name="T7" fmla="*/ 7 h 60"/>
                  <a:gd name="T8" fmla="*/ 3 w 120"/>
                  <a:gd name="T9" fmla="*/ 4 h 60"/>
                  <a:gd name="T10" fmla="*/ 9 w 120"/>
                  <a:gd name="T11" fmla="*/ 4 h 60"/>
                  <a:gd name="T12" fmla="*/ 15 w 120"/>
                  <a:gd name="T13" fmla="*/ 6 h 60"/>
                  <a:gd name="T14" fmla="*/ 18 w 120"/>
                  <a:gd name="T15" fmla="*/ 2 h 60"/>
                  <a:gd name="T16" fmla="*/ 22 w 120"/>
                  <a:gd name="T17" fmla="*/ 3 h 60"/>
                  <a:gd name="T18" fmla="*/ 31 w 120"/>
                  <a:gd name="T19" fmla="*/ 2 h 60"/>
                  <a:gd name="T20" fmla="*/ 37 w 120"/>
                  <a:gd name="T21" fmla="*/ 1 h 60"/>
                  <a:gd name="T22" fmla="*/ 45 w 120"/>
                  <a:gd name="T23" fmla="*/ 0 h 60"/>
                  <a:gd name="T24" fmla="*/ 51 w 120"/>
                  <a:gd name="T25" fmla="*/ 4 h 60"/>
                  <a:gd name="T26" fmla="*/ 54 w 120"/>
                  <a:gd name="T27" fmla="*/ 9 h 60"/>
                  <a:gd name="T28" fmla="*/ 49 w 120"/>
                  <a:gd name="T29" fmla="*/ 13 h 60"/>
                  <a:gd name="T30" fmla="*/ 45 w 120"/>
                  <a:gd name="T31" fmla="*/ 17 h 60"/>
                  <a:gd name="T32" fmla="*/ 39 w 120"/>
                  <a:gd name="T33" fmla="*/ 19 h 60"/>
                  <a:gd name="T34" fmla="*/ 35 w 120"/>
                  <a:gd name="T35" fmla="*/ 24 h 60"/>
                  <a:gd name="T36" fmla="*/ 31 w 120"/>
                  <a:gd name="T37" fmla="*/ 24 h 60"/>
                  <a:gd name="T38" fmla="*/ 30 w 120"/>
                  <a:gd name="T39" fmla="*/ 24 h 60"/>
                  <a:gd name="T40" fmla="*/ 26 w 120"/>
                  <a:gd name="T41" fmla="*/ 27 h 60"/>
                  <a:gd name="T42" fmla="*/ 23 w 120"/>
                  <a:gd name="T43" fmla="*/ 33 h 60"/>
                  <a:gd name="T44" fmla="*/ 14 w 120"/>
                  <a:gd name="T45" fmla="*/ 30 h 60"/>
                  <a:gd name="T46" fmla="*/ 5 w 120"/>
                  <a:gd name="T47" fmla="*/ 29 h 60"/>
                  <a:gd name="T48" fmla="*/ 3 w 120"/>
                  <a:gd name="T49" fmla="*/ 24 h 60"/>
                  <a:gd name="T50" fmla="*/ 10 w 120"/>
                  <a:gd name="T51" fmla="*/ 21 h 60"/>
                  <a:gd name="T52" fmla="*/ 18 w 120"/>
                  <a:gd name="T53" fmla="*/ 19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0"/>
                  <a:gd name="T82" fmla="*/ 0 h 60"/>
                  <a:gd name="T83" fmla="*/ 120 w 120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0" h="60">
                    <a:moveTo>
                      <a:pt x="40" y="35"/>
                    </a:moveTo>
                    <a:lnTo>
                      <a:pt x="25" y="26"/>
                    </a:lnTo>
                    <a:lnTo>
                      <a:pt x="8" y="25"/>
                    </a:lnTo>
                    <a:lnTo>
                      <a:pt x="0" y="13"/>
                    </a:lnTo>
                    <a:lnTo>
                      <a:pt x="7" y="7"/>
                    </a:lnTo>
                    <a:lnTo>
                      <a:pt x="20" y="8"/>
                    </a:lnTo>
                    <a:lnTo>
                      <a:pt x="34" y="11"/>
                    </a:lnTo>
                    <a:lnTo>
                      <a:pt x="40" y="2"/>
                    </a:lnTo>
                    <a:lnTo>
                      <a:pt x="52" y="3"/>
                    </a:lnTo>
                    <a:lnTo>
                      <a:pt x="68" y="2"/>
                    </a:lnTo>
                    <a:lnTo>
                      <a:pt x="84" y="1"/>
                    </a:lnTo>
                    <a:lnTo>
                      <a:pt x="101" y="0"/>
                    </a:lnTo>
                    <a:lnTo>
                      <a:pt x="116" y="9"/>
                    </a:lnTo>
                    <a:lnTo>
                      <a:pt x="120" y="17"/>
                    </a:lnTo>
                    <a:lnTo>
                      <a:pt x="110" y="24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79" y="44"/>
                    </a:lnTo>
                    <a:lnTo>
                      <a:pt x="72" y="43"/>
                    </a:lnTo>
                    <a:lnTo>
                      <a:pt x="66" y="43"/>
                    </a:lnTo>
                    <a:lnTo>
                      <a:pt x="58" y="49"/>
                    </a:lnTo>
                    <a:lnTo>
                      <a:pt x="53" y="60"/>
                    </a:lnTo>
                    <a:lnTo>
                      <a:pt x="31" y="57"/>
                    </a:lnTo>
                    <a:lnTo>
                      <a:pt x="10" y="54"/>
                    </a:lnTo>
                    <a:lnTo>
                      <a:pt x="8" y="44"/>
                    </a:lnTo>
                    <a:lnTo>
                      <a:pt x="24" y="39"/>
                    </a:ln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8" name="Freeform 260"/>
              <p:cNvSpPr>
                <a:spLocks/>
              </p:cNvSpPr>
              <p:nvPr/>
            </p:nvSpPr>
            <p:spPr bwMode="ltGray">
              <a:xfrm>
                <a:off x="2234" y="1927"/>
                <a:ext cx="154" cy="100"/>
              </a:xfrm>
              <a:custGeom>
                <a:avLst/>
                <a:gdLst>
                  <a:gd name="T0" fmla="*/ 75 w 182"/>
                  <a:gd name="T1" fmla="*/ 46 h 114"/>
                  <a:gd name="T2" fmla="*/ 73 w 182"/>
                  <a:gd name="T3" fmla="*/ 53 h 114"/>
                  <a:gd name="T4" fmla="*/ 69 w 182"/>
                  <a:gd name="T5" fmla="*/ 55 h 114"/>
                  <a:gd name="T6" fmla="*/ 67 w 182"/>
                  <a:gd name="T7" fmla="*/ 60 h 114"/>
                  <a:gd name="T8" fmla="*/ 63 w 182"/>
                  <a:gd name="T9" fmla="*/ 59 h 114"/>
                  <a:gd name="T10" fmla="*/ 58 w 182"/>
                  <a:gd name="T11" fmla="*/ 57 h 114"/>
                  <a:gd name="T12" fmla="*/ 57 w 182"/>
                  <a:gd name="T13" fmla="*/ 48 h 114"/>
                  <a:gd name="T14" fmla="*/ 52 w 182"/>
                  <a:gd name="T15" fmla="*/ 47 h 114"/>
                  <a:gd name="T16" fmla="*/ 47 w 182"/>
                  <a:gd name="T17" fmla="*/ 45 h 114"/>
                  <a:gd name="T18" fmla="*/ 41 w 182"/>
                  <a:gd name="T19" fmla="*/ 40 h 114"/>
                  <a:gd name="T20" fmla="*/ 33 w 182"/>
                  <a:gd name="T21" fmla="*/ 36 h 114"/>
                  <a:gd name="T22" fmla="*/ 29 w 182"/>
                  <a:gd name="T23" fmla="*/ 37 h 114"/>
                  <a:gd name="T24" fmla="*/ 21 w 182"/>
                  <a:gd name="T25" fmla="*/ 39 h 114"/>
                  <a:gd name="T26" fmla="*/ 18 w 182"/>
                  <a:gd name="T27" fmla="*/ 43 h 114"/>
                  <a:gd name="T28" fmla="*/ 15 w 182"/>
                  <a:gd name="T29" fmla="*/ 43 h 114"/>
                  <a:gd name="T30" fmla="*/ 15 w 182"/>
                  <a:gd name="T31" fmla="*/ 36 h 114"/>
                  <a:gd name="T32" fmla="*/ 13 w 182"/>
                  <a:gd name="T33" fmla="*/ 30 h 114"/>
                  <a:gd name="T34" fmla="*/ 10 w 182"/>
                  <a:gd name="T35" fmla="*/ 27 h 114"/>
                  <a:gd name="T36" fmla="*/ 10 w 182"/>
                  <a:gd name="T37" fmla="*/ 26 h 114"/>
                  <a:gd name="T38" fmla="*/ 11 w 182"/>
                  <a:gd name="T39" fmla="*/ 25 h 114"/>
                  <a:gd name="T40" fmla="*/ 10 w 182"/>
                  <a:gd name="T41" fmla="*/ 22 h 114"/>
                  <a:gd name="T42" fmla="*/ 7 w 182"/>
                  <a:gd name="T43" fmla="*/ 23 h 114"/>
                  <a:gd name="T44" fmla="*/ 6 w 182"/>
                  <a:gd name="T45" fmla="*/ 16 h 114"/>
                  <a:gd name="T46" fmla="*/ 6 w 182"/>
                  <a:gd name="T47" fmla="*/ 15 h 114"/>
                  <a:gd name="T48" fmla="*/ 10 w 182"/>
                  <a:gd name="T49" fmla="*/ 16 h 114"/>
                  <a:gd name="T50" fmla="*/ 12 w 182"/>
                  <a:gd name="T51" fmla="*/ 18 h 114"/>
                  <a:gd name="T52" fmla="*/ 14 w 182"/>
                  <a:gd name="T53" fmla="*/ 17 h 114"/>
                  <a:gd name="T54" fmla="*/ 14 w 182"/>
                  <a:gd name="T55" fmla="*/ 16 h 114"/>
                  <a:gd name="T56" fmla="*/ 15 w 182"/>
                  <a:gd name="T57" fmla="*/ 13 h 114"/>
                  <a:gd name="T58" fmla="*/ 10 w 182"/>
                  <a:gd name="T59" fmla="*/ 7 h 114"/>
                  <a:gd name="T60" fmla="*/ 5 w 182"/>
                  <a:gd name="T61" fmla="*/ 7 h 114"/>
                  <a:gd name="T62" fmla="*/ 5 w 182"/>
                  <a:gd name="T63" fmla="*/ 12 h 114"/>
                  <a:gd name="T64" fmla="*/ 5 w 182"/>
                  <a:gd name="T65" fmla="*/ 13 h 114"/>
                  <a:gd name="T66" fmla="*/ 3 w 182"/>
                  <a:gd name="T67" fmla="*/ 6 h 114"/>
                  <a:gd name="T68" fmla="*/ 3 w 182"/>
                  <a:gd name="T69" fmla="*/ 4 h 114"/>
                  <a:gd name="T70" fmla="*/ 0 w 182"/>
                  <a:gd name="T71" fmla="*/ 0 h 114"/>
                  <a:gd name="T72" fmla="*/ 10 w 182"/>
                  <a:gd name="T73" fmla="*/ 0 h 114"/>
                  <a:gd name="T74" fmla="*/ 8 w 182"/>
                  <a:gd name="T75" fmla="*/ 6 h 114"/>
                  <a:gd name="T76" fmla="*/ 15 w 182"/>
                  <a:gd name="T77" fmla="*/ 9 h 114"/>
                  <a:gd name="T78" fmla="*/ 21 w 182"/>
                  <a:gd name="T79" fmla="*/ 10 h 114"/>
                  <a:gd name="T80" fmla="*/ 29 w 182"/>
                  <a:gd name="T81" fmla="*/ 12 h 114"/>
                  <a:gd name="T82" fmla="*/ 28 w 182"/>
                  <a:gd name="T83" fmla="*/ 9 h 114"/>
                  <a:gd name="T84" fmla="*/ 30 w 182"/>
                  <a:gd name="T85" fmla="*/ 7 h 114"/>
                  <a:gd name="T86" fmla="*/ 35 w 182"/>
                  <a:gd name="T87" fmla="*/ 1 h 114"/>
                  <a:gd name="T88" fmla="*/ 41 w 182"/>
                  <a:gd name="T89" fmla="*/ 7 h 114"/>
                  <a:gd name="T90" fmla="*/ 46 w 182"/>
                  <a:gd name="T91" fmla="*/ 15 h 114"/>
                  <a:gd name="T92" fmla="*/ 53 w 182"/>
                  <a:gd name="T93" fmla="*/ 18 h 114"/>
                  <a:gd name="T94" fmla="*/ 58 w 182"/>
                  <a:gd name="T95" fmla="*/ 19 h 114"/>
                  <a:gd name="T96" fmla="*/ 67 w 182"/>
                  <a:gd name="T97" fmla="*/ 27 h 114"/>
                  <a:gd name="T98" fmla="*/ 76 w 182"/>
                  <a:gd name="T99" fmla="*/ 34 h 114"/>
                  <a:gd name="T100" fmla="*/ 79 w 182"/>
                  <a:gd name="T101" fmla="*/ 41 h 114"/>
                  <a:gd name="T102" fmla="*/ 77 w 182"/>
                  <a:gd name="T103" fmla="*/ 45 h 114"/>
                  <a:gd name="T104" fmla="*/ 75 w 182"/>
                  <a:gd name="T105" fmla="*/ 46 h 1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2"/>
                  <a:gd name="T160" fmla="*/ 0 h 114"/>
                  <a:gd name="T161" fmla="*/ 182 w 182"/>
                  <a:gd name="T162" fmla="*/ 114 h 11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2" h="114">
                    <a:moveTo>
                      <a:pt x="174" y="89"/>
                    </a:moveTo>
                    <a:lnTo>
                      <a:pt x="169" y="101"/>
                    </a:lnTo>
                    <a:lnTo>
                      <a:pt x="157" y="107"/>
                    </a:lnTo>
                    <a:lnTo>
                      <a:pt x="154" y="114"/>
                    </a:lnTo>
                    <a:lnTo>
                      <a:pt x="146" y="113"/>
                    </a:lnTo>
                    <a:lnTo>
                      <a:pt x="134" y="109"/>
                    </a:lnTo>
                    <a:lnTo>
                      <a:pt x="130" y="94"/>
                    </a:lnTo>
                    <a:lnTo>
                      <a:pt x="118" y="92"/>
                    </a:lnTo>
                    <a:lnTo>
                      <a:pt x="107" y="85"/>
                    </a:lnTo>
                    <a:lnTo>
                      <a:pt x="96" y="78"/>
                    </a:lnTo>
                    <a:lnTo>
                      <a:pt x="76" y="71"/>
                    </a:lnTo>
                    <a:lnTo>
                      <a:pt x="65" y="72"/>
                    </a:lnTo>
                    <a:lnTo>
                      <a:pt x="50" y="74"/>
                    </a:lnTo>
                    <a:lnTo>
                      <a:pt x="41" y="83"/>
                    </a:lnTo>
                    <a:lnTo>
                      <a:pt x="36" y="83"/>
                    </a:lnTo>
                    <a:lnTo>
                      <a:pt x="34" y="71"/>
                    </a:lnTo>
                    <a:lnTo>
                      <a:pt x="30" y="58"/>
                    </a:lnTo>
                    <a:lnTo>
                      <a:pt x="22" y="53"/>
                    </a:lnTo>
                    <a:lnTo>
                      <a:pt x="24" y="50"/>
                    </a:lnTo>
                    <a:lnTo>
                      <a:pt x="25" y="49"/>
                    </a:lnTo>
                    <a:lnTo>
                      <a:pt x="22" y="43"/>
                    </a:lnTo>
                    <a:lnTo>
                      <a:pt x="17" y="44"/>
                    </a:lnTo>
                    <a:lnTo>
                      <a:pt x="13" y="30"/>
                    </a:lnTo>
                    <a:lnTo>
                      <a:pt x="14" y="29"/>
                    </a:lnTo>
                    <a:lnTo>
                      <a:pt x="22" y="30"/>
                    </a:lnTo>
                    <a:lnTo>
                      <a:pt x="28" y="34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11" y="12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4" y="11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0" y="11"/>
                    </a:lnTo>
                    <a:lnTo>
                      <a:pt x="35" y="16"/>
                    </a:lnTo>
                    <a:lnTo>
                      <a:pt x="49" y="19"/>
                    </a:lnTo>
                    <a:lnTo>
                      <a:pt x="66" y="24"/>
                    </a:lnTo>
                    <a:lnTo>
                      <a:pt x="64" y="16"/>
                    </a:lnTo>
                    <a:lnTo>
                      <a:pt x="70" y="12"/>
                    </a:lnTo>
                    <a:lnTo>
                      <a:pt x="79" y="1"/>
                    </a:lnTo>
                    <a:lnTo>
                      <a:pt x="96" y="12"/>
                    </a:lnTo>
                    <a:lnTo>
                      <a:pt x="106" y="28"/>
                    </a:lnTo>
                    <a:lnTo>
                      <a:pt x="122" y="34"/>
                    </a:lnTo>
                    <a:lnTo>
                      <a:pt x="132" y="38"/>
                    </a:lnTo>
                    <a:lnTo>
                      <a:pt x="154" y="53"/>
                    </a:lnTo>
                    <a:lnTo>
                      <a:pt x="175" y="66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4" y="8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9" name="Freeform 261"/>
              <p:cNvSpPr>
                <a:spLocks/>
              </p:cNvSpPr>
              <p:nvPr/>
            </p:nvSpPr>
            <p:spPr bwMode="ltGray">
              <a:xfrm>
                <a:off x="2344" y="1987"/>
                <a:ext cx="142" cy="117"/>
              </a:xfrm>
              <a:custGeom>
                <a:avLst/>
                <a:gdLst>
                  <a:gd name="T0" fmla="*/ 1 w 168"/>
                  <a:gd name="T1" fmla="*/ 28 h 136"/>
                  <a:gd name="T2" fmla="*/ 0 w 168"/>
                  <a:gd name="T3" fmla="*/ 29 h 136"/>
                  <a:gd name="T4" fmla="*/ 0 w 168"/>
                  <a:gd name="T5" fmla="*/ 34 h 136"/>
                  <a:gd name="T6" fmla="*/ 3 w 168"/>
                  <a:gd name="T7" fmla="*/ 34 h 136"/>
                  <a:gd name="T8" fmla="*/ 3 w 168"/>
                  <a:gd name="T9" fmla="*/ 35 h 136"/>
                  <a:gd name="T10" fmla="*/ 3 w 168"/>
                  <a:gd name="T11" fmla="*/ 42 h 136"/>
                  <a:gd name="T12" fmla="*/ 4 w 168"/>
                  <a:gd name="T13" fmla="*/ 48 h 136"/>
                  <a:gd name="T14" fmla="*/ 9 w 168"/>
                  <a:gd name="T15" fmla="*/ 50 h 136"/>
                  <a:gd name="T16" fmla="*/ 10 w 168"/>
                  <a:gd name="T17" fmla="*/ 52 h 136"/>
                  <a:gd name="T18" fmla="*/ 6 w 168"/>
                  <a:gd name="T19" fmla="*/ 61 h 136"/>
                  <a:gd name="T20" fmla="*/ 12 w 168"/>
                  <a:gd name="T21" fmla="*/ 62 h 136"/>
                  <a:gd name="T22" fmla="*/ 16 w 168"/>
                  <a:gd name="T23" fmla="*/ 65 h 136"/>
                  <a:gd name="T24" fmla="*/ 25 w 168"/>
                  <a:gd name="T25" fmla="*/ 65 h 136"/>
                  <a:gd name="T26" fmla="*/ 30 w 168"/>
                  <a:gd name="T27" fmla="*/ 62 h 136"/>
                  <a:gd name="T28" fmla="*/ 36 w 168"/>
                  <a:gd name="T29" fmla="*/ 61 h 136"/>
                  <a:gd name="T30" fmla="*/ 36 w 168"/>
                  <a:gd name="T31" fmla="*/ 58 h 136"/>
                  <a:gd name="T32" fmla="*/ 37 w 168"/>
                  <a:gd name="T33" fmla="*/ 52 h 136"/>
                  <a:gd name="T34" fmla="*/ 42 w 168"/>
                  <a:gd name="T35" fmla="*/ 50 h 136"/>
                  <a:gd name="T36" fmla="*/ 44 w 168"/>
                  <a:gd name="T37" fmla="*/ 48 h 136"/>
                  <a:gd name="T38" fmla="*/ 48 w 168"/>
                  <a:gd name="T39" fmla="*/ 48 h 136"/>
                  <a:gd name="T40" fmla="*/ 49 w 168"/>
                  <a:gd name="T41" fmla="*/ 40 h 136"/>
                  <a:gd name="T42" fmla="*/ 54 w 168"/>
                  <a:gd name="T43" fmla="*/ 36 h 136"/>
                  <a:gd name="T44" fmla="*/ 51 w 168"/>
                  <a:gd name="T45" fmla="*/ 32 h 136"/>
                  <a:gd name="T46" fmla="*/ 56 w 168"/>
                  <a:gd name="T47" fmla="*/ 32 h 136"/>
                  <a:gd name="T48" fmla="*/ 57 w 168"/>
                  <a:gd name="T49" fmla="*/ 29 h 136"/>
                  <a:gd name="T50" fmla="*/ 57 w 168"/>
                  <a:gd name="T51" fmla="*/ 23 h 136"/>
                  <a:gd name="T52" fmla="*/ 55 w 168"/>
                  <a:gd name="T53" fmla="*/ 17 h 136"/>
                  <a:gd name="T54" fmla="*/ 57 w 168"/>
                  <a:gd name="T55" fmla="*/ 13 h 136"/>
                  <a:gd name="T56" fmla="*/ 64 w 168"/>
                  <a:gd name="T57" fmla="*/ 11 h 136"/>
                  <a:gd name="T58" fmla="*/ 71 w 168"/>
                  <a:gd name="T59" fmla="*/ 9 h 136"/>
                  <a:gd name="T60" fmla="*/ 71 w 168"/>
                  <a:gd name="T61" fmla="*/ 8 h 136"/>
                  <a:gd name="T62" fmla="*/ 72 w 168"/>
                  <a:gd name="T63" fmla="*/ 8 h 136"/>
                  <a:gd name="T64" fmla="*/ 68 w 168"/>
                  <a:gd name="T65" fmla="*/ 8 h 136"/>
                  <a:gd name="T66" fmla="*/ 66 w 168"/>
                  <a:gd name="T67" fmla="*/ 8 h 136"/>
                  <a:gd name="T68" fmla="*/ 63 w 168"/>
                  <a:gd name="T69" fmla="*/ 8 h 136"/>
                  <a:gd name="T70" fmla="*/ 55 w 168"/>
                  <a:gd name="T71" fmla="*/ 11 h 136"/>
                  <a:gd name="T72" fmla="*/ 53 w 168"/>
                  <a:gd name="T73" fmla="*/ 3 h 136"/>
                  <a:gd name="T74" fmla="*/ 52 w 168"/>
                  <a:gd name="T75" fmla="*/ 3 h 136"/>
                  <a:gd name="T76" fmla="*/ 50 w 168"/>
                  <a:gd name="T77" fmla="*/ 0 h 136"/>
                  <a:gd name="T78" fmla="*/ 47 w 168"/>
                  <a:gd name="T79" fmla="*/ 3 h 136"/>
                  <a:gd name="T80" fmla="*/ 46 w 168"/>
                  <a:gd name="T81" fmla="*/ 5 h 136"/>
                  <a:gd name="T82" fmla="*/ 42 w 168"/>
                  <a:gd name="T83" fmla="*/ 8 h 136"/>
                  <a:gd name="T84" fmla="*/ 41 w 168"/>
                  <a:gd name="T85" fmla="*/ 8 h 136"/>
                  <a:gd name="T86" fmla="*/ 38 w 168"/>
                  <a:gd name="T87" fmla="*/ 9 h 136"/>
                  <a:gd name="T88" fmla="*/ 35 w 168"/>
                  <a:gd name="T89" fmla="*/ 9 h 136"/>
                  <a:gd name="T90" fmla="*/ 33 w 168"/>
                  <a:gd name="T91" fmla="*/ 8 h 136"/>
                  <a:gd name="T92" fmla="*/ 28 w 168"/>
                  <a:gd name="T93" fmla="*/ 8 h 136"/>
                  <a:gd name="T94" fmla="*/ 21 w 168"/>
                  <a:gd name="T95" fmla="*/ 6 h 136"/>
                  <a:gd name="T96" fmla="*/ 21 w 168"/>
                  <a:gd name="T97" fmla="*/ 8 h 136"/>
                  <a:gd name="T98" fmla="*/ 18 w 168"/>
                  <a:gd name="T99" fmla="*/ 10 h 136"/>
                  <a:gd name="T100" fmla="*/ 16 w 168"/>
                  <a:gd name="T101" fmla="*/ 16 h 136"/>
                  <a:gd name="T102" fmla="*/ 12 w 168"/>
                  <a:gd name="T103" fmla="*/ 19 h 136"/>
                  <a:gd name="T104" fmla="*/ 10 w 168"/>
                  <a:gd name="T105" fmla="*/ 22 h 136"/>
                  <a:gd name="T106" fmla="*/ 7 w 168"/>
                  <a:gd name="T107" fmla="*/ 22 h 136"/>
                  <a:gd name="T108" fmla="*/ 3 w 168"/>
                  <a:gd name="T109" fmla="*/ 20 h 136"/>
                  <a:gd name="T110" fmla="*/ 1 w 168"/>
                  <a:gd name="T111" fmla="*/ 28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8"/>
                  <a:gd name="T169" fmla="*/ 0 h 136"/>
                  <a:gd name="T170" fmla="*/ 168 w 168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8" h="136">
                    <a:moveTo>
                      <a:pt x="1" y="59"/>
                    </a:moveTo>
                    <a:lnTo>
                      <a:pt x="0" y="61"/>
                    </a:lnTo>
                    <a:lnTo>
                      <a:pt x="0" y="70"/>
                    </a:lnTo>
                    <a:lnTo>
                      <a:pt x="5" y="73"/>
                    </a:lnTo>
                    <a:lnTo>
                      <a:pt x="3" y="76"/>
                    </a:lnTo>
                    <a:lnTo>
                      <a:pt x="7" y="89"/>
                    </a:lnTo>
                    <a:lnTo>
                      <a:pt x="9" y="102"/>
                    </a:lnTo>
                    <a:lnTo>
                      <a:pt x="21" y="106"/>
                    </a:lnTo>
                    <a:lnTo>
                      <a:pt x="24" y="112"/>
                    </a:lnTo>
                    <a:lnTo>
                      <a:pt x="14" y="129"/>
                    </a:lnTo>
                    <a:lnTo>
                      <a:pt x="26" y="132"/>
                    </a:lnTo>
                    <a:lnTo>
                      <a:pt x="37" y="136"/>
                    </a:lnTo>
                    <a:lnTo>
                      <a:pt x="56" y="136"/>
                    </a:lnTo>
                    <a:lnTo>
                      <a:pt x="71" y="132"/>
                    </a:lnTo>
                    <a:lnTo>
                      <a:pt x="84" y="130"/>
                    </a:lnTo>
                    <a:lnTo>
                      <a:pt x="84" y="123"/>
                    </a:lnTo>
                    <a:lnTo>
                      <a:pt x="86" y="111"/>
                    </a:lnTo>
                    <a:lnTo>
                      <a:pt x="98" y="106"/>
                    </a:lnTo>
                    <a:lnTo>
                      <a:pt x="102" y="101"/>
                    </a:lnTo>
                    <a:lnTo>
                      <a:pt x="114" y="102"/>
                    </a:lnTo>
                    <a:lnTo>
                      <a:pt x="115" y="85"/>
                    </a:lnTo>
                    <a:lnTo>
                      <a:pt x="125" y="77"/>
                    </a:lnTo>
                    <a:lnTo>
                      <a:pt x="117" y="67"/>
                    </a:lnTo>
                    <a:lnTo>
                      <a:pt x="129" y="67"/>
                    </a:lnTo>
                    <a:lnTo>
                      <a:pt x="132" y="60"/>
                    </a:lnTo>
                    <a:lnTo>
                      <a:pt x="135" y="49"/>
                    </a:lnTo>
                    <a:lnTo>
                      <a:pt x="128" y="36"/>
                    </a:lnTo>
                    <a:lnTo>
                      <a:pt x="134" y="28"/>
                    </a:lnTo>
                    <a:lnTo>
                      <a:pt x="150" y="24"/>
                    </a:lnTo>
                    <a:lnTo>
                      <a:pt x="164" y="21"/>
                    </a:lnTo>
                    <a:lnTo>
                      <a:pt x="164" y="17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53" y="16"/>
                    </a:lnTo>
                    <a:lnTo>
                      <a:pt x="144" y="17"/>
                    </a:lnTo>
                    <a:lnTo>
                      <a:pt x="128" y="24"/>
                    </a:lnTo>
                    <a:lnTo>
                      <a:pt x="122" y="7"/>
                    </a:lnTo>
                    <a:lnTo>
                      <a:pt x="120" y="6"/>
                    </a:lnTo>
                    <a:lnTo>
                      <a:pt x="116" y="0"/>
                    </a:lnTo>
                    <a:lnTo>
                      <a:pt x="109" y="3"/>
                    </a:lnTo>
                    <a:lnTo>
                      <a:pt x="108" y="11"/>
                    </a:lnTo>
                    <a:lnTo>
                      <a:pt x="98" y="16"/>
                    </a:lnTo>
                    <a:lnTo>
                      <a:pt x="96" y="18"/>
                    </a:lnTo>
                    <a:lnTo>
                      <a:pt x="87" y="19"/>
                    </a:lnTo>
                    <a:lnTo>
                      <a:pt x="81" y="21"/>
                    </a:lnTo>
                    <a:lnTo>
                      <a:pt x="77" y="17"/>
                    </a:lnTo>
                    <a:lnTo>
                      <a:pt x="65" y="16"/>
                    </a:lnTo>
                    <a:lnTo>
                      <a:pt x="51" y="13"/>
                    </a:lnTo>
                    <a:lnTo>
                      <a:pt x="48" y="18"/>
                    </a:lnTo>
                    <a:lnTo>
                      <a:pt x="43" y="22"/>
                    </a:lnTo>
                    <a:lnTo>
                      <a:pt x="38" y="34"/>
                    </a:lnTo>
                    <a:lnTo>
                      <a:pt x="26" y="40"/>
                    </a:lnTo>
                    <a:lnTo>
                      <a:pt x="23" y="47"/>
                    </a:lnTo>
                    <a:lnTo>
                      <a:pt x="15" y="46"/>
                    </a:lnTo>
                    <a:lnTo>
                      <a:pt x="3" y="42"/>
                    </a:lnTo>
                    <a:lnTo>
                      <a:pt x="1" y="5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0" name="Freeform 262"/>
              <p:cNvSpPr>
                <a:spLocks/>
              </p:cNvSpPr>
              <p:nvPr/>
            </p:nvSpPr>
            <p:spPr bwMode="ltGray">
              <a:xfrm>
                <a:off x="2043" y="2022"/>
                <a:ext cx="21" cy="14"/>
              </a:xfrm>
              <a:custGeom>
                <a:avLst/>
                <a:gdLst>
                  <a:gd name="T0" fmla="*/ 11 w 25"/>
                  <a:gd name="T1" fmla="*/ 0 h 16"/>
                  <a:gd name="T2" fmla="*/ 4 w 25"/>
                  <a:gd name="T3" fmla="*/ 4 h 16"/>
                  <a:gd name="T4" fmla="*/ 0 w 25"/>
                  <a:gd name="T5" fmla="*/ 5 h 16"/>
                  <a:gd name="T6" fmla="*/ 3 w 25"/>
                  <a:gd name="T7" fmla="*/ 8 h 16"/>
                  <a:gd name="T8" fmla="*/ 8 w 25"/>
                  <a:gd name="T9" fmla="*/ 6 h 16"/>
                  <a:gd name="T10" fmla="*/ 8 w 25"/>
                  <a:gd name="T11" fmla="*/ 4 h 16"/>
                  <a:gd name="T12" fmla="*/ 11 w 25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"/>
                  <a:gd name="T23" fmla="*/ 25 w 2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">
                    <a:moveTo>
                      <a:pt x="25" y="0"/>
                    </a:moveTo>
                    <a:lnTo>
                      <a:pt x="10" y="5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1" name="Line 263"/>
              <p:cNvSpPr>
                <a:spLocks noChangeShapeType="1"/>
              </p:cNvSpPr>
              <p:nvPr/>
            </p:nvSpPr>
            <p:spPr bwMode="ltGray">
              <a:xfrm>
                <a:off x="2479" y="2005"/>
                <a:ext cx="3" cy="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2" name="Line 264"/>
              <p:cNvSpPr>
                <a:spLocks noChangeShapeType="1"/>
              </p:cNvSpPr>
              <p:nvPr/>
            </p:nvSpPr>
            <p:spPr bwMode="ltGray">
              <a:xfrm>
                <a:off x="2481" y="2006"/>
                <a:ext cx="1" cy="4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3" name="Line 265"/>
              <p:cNvSpPr>
                <a:spLocks noChangeShapeType="1"/>
              </p:cNvSpPr>
              <p:nvPr/>
            </p:nvSpPr>
            <p:spPr bwMode="ltGray">
              <a:xfrm flipH="1">
                <a:off x="2478" y="2010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4" name="Line 266"/>
              <p:cNvSpPr>
                <a:spLocks noChangeShapeType="1"/>
              </p:cNvSpPr>
              <p:nvPr/>
            </p:nvSpPr>
            <p:spPr bwMode="ltGray">
              <a:xfrm flipH="1">
                <a:off x="2474" y="2010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5" name="Line 267"/>
              <p:cNvSpPr>
                <a:spLocks noChangeShapeType="1"/>
              </p:cNvSpPr>
              <p:nvPr/>
            </p:nvSpPr>
            <p:spPr bwMode="ltGray">
              <a:xfrm flipH="1">
                <a:off x="2472" y="201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6" name="Line 268"/>
              <p:cNvSpPr>
                <a:spLocks noChangeShapeType="1"/>
              </p:cNvSpPr>
              <p:nvPr/>
            </p:nvSpPr>
            <p:spPr bwMode="ltGray">
              <a:xfrm flipH="1">
                <a:off x="2471" y="2015"/>
                <a:ext cx="3" cy="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7" name="Line 269"/>
              <p:cNvSpPr>
                <a:spLocks noChangeShapeType="1"/>
              </p:cNvSpPr>
              <p:nvPr/>
            </p:nvSpPr>
            <p:spPr bwMode="ltGray">
              <a:xfrm flipH="1">
                <a:off x="2471" y="2017"/>
                <a:ext cx="1" cy="5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8" name="Line 270"/>
              <p:cNvSpPr>
                <a:spLocks noChangeShapeType="1"/>
              </p:cNvSpPr>
              <p:nvPr/>
            </p:nvSpPr>
            <p:spPr bwMode="ltGray">
              <a:xfrm>
                <a:off x="2471" y="2020"/>
                <a:ext cx="1" cy="5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9" name="Line 271"/>
              <p:cNvSpPr>
                <a:spLocks noChangeShapeType="1"/>
              </p:cNvSpPr>
              <p:nvPr/>
            </p:nvSpPr>
            <p:spPr bwMode="ltGray">
              <a:xfrm>
                <a:off x="2472" y="2024"/>
                <a:ext cx="3" cy="5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0" name="Line 272"/>
              <p:cNvSpPr>
                <a:spLocks noChangeShapeType="1"/>
              </p:cNvSpPr>
              <p:nvPr/>
            </p:nvSpPr>
            <p:spPr bwMode="ltGray">
              <a:xfrm>
                <a:off x="2474" y="2027"/>
                <a:ext cx="4" cy="5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1" name="Line 273"/>
              <p:cNvSpPr>
                <a:spLocks noChangeShapeType="1"/>
              </p:cNvSpPr>
              <p:nvPr/>
            </p:nvSpPr>
            <p:spPr bwMode="ltGray">
              <a:xfrm>
                <a:off x="2475" y="2031"/>
                <a:ext cx="3" cy="1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2" name="Line 274"/>
              <p:cNvSpPr>
                <a:spLocks noChangeShapeType="1"/>
              </p:cNvSpPr>
              <p:nvPr/>
            </p:nvSpPr>
            <p:spPr bwMode="ltGray">
              <a:xfrm>
                <a:off x="2488" y="2049"/>
                <a:ext cx="1" cy="1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3" name="Line 275"/>
              <p:cNvSpPr>
                <a:spLocks noChangeShapeType="1"/>
              </p:cNvSpPr>
              <p:nvPr/>
            </p:nvSpPr>
            <p:spPr bwMode="ltGray">
              <a:xfrm>
                <a:off x="2486" y="2046"/>
                <a:ext cx="2" cy="5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4" name="Line 276"/>
              <p:cNvSpPr>
                <a:spLocks noChangeShapeType="1"/>
              </p:cNvSpPr>
              <p:nvPr/>
            </p:nvSpPr>
            <p:spPr bwMode="ltGray">
              <a:xfrm>
                <a:off x="2486" y="2051"/>
                <a:ext cx="2" cy="5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5" name="Line 277"/>
              <p:cNvSpPr>
                <a:spLocks noChangeShapeType="1"/>
              </p:cNvSpPr>
              <p:nvPr/>
            </p:nvSpPr>
            <p:spPr bwMode="ltGray">
              <a:xfrm>
                <a:off x="2486" y="2056"/>
                <a:ext cx="5" cy="1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6" name="Line 278"/>
              <p:cNvSpPr>
                <a:spLocks noChangeShapeType="1"/>
              </p:cNvSpPr>
              <p:nvPr/>
            </p:nvSpPr>
            <p:spPr bwMode="ltGray">
              <a:xfrm>
                <a:off x="2491" y="2057"/>
                <a:ext cx="3" cy="1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7" name="Line 279"/>
              <p:cNvSpPr>
                <a:spLocks noChangeShapeType="1"/>
              </p:cNvSpPr>
              <p:nvPr/>
            </p:nvSpPr>
            <p:spPr bwMode="ltGray">
              <a:xfrm flipV="1">
                <a:off x="2541" y="2042"/>
                <a:ext cx="7" cy="2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8" name="Line 280"/>
              <p:cNvSpPr>
                <a:spLocks noChangeShapeType="1"/>
              </p:cNvSpPr>
              <p:nvPr/>
            </p:nvSpPr>
            <p:spPr bwMode="ltGray">
              <a:xfrm flipV="1">
                <a:off x="2546" y="2035"/>
                <a:ext cx="2" cy="7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9" name="Line 281"/>
              <p:cNvSpPr>
                <a:spLocks noChangeShapeType="1"/>
              </p:cNvSpPr>
              <p:nvPr/>
            </p:nvSpPr>
            <p:spPr bwMode="ltGray">
              <a:xfrm flipV="1">
                <a:off x="2548" y="2024"/>
                <a:ext cx="1" cy="12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0" name="Line 282"/>
              <p:cNvSpPr>
                <a:spLocks noChangeShapeType="1"/>
              </p:cNvSpPr>
              <p:nvPr/>
            </p:nvSpPr>
            <p:spPr bwMode="ltGray">
              <a:xfrm flipH="1" flipV="1">
                <a:off x="2541" y="2020"/>
                <a:ext cx="8" cy="4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1" name="Line 283"/>
              <p:cNvSpPr>
                <a:spLocks noChangeShapeType="1"/>
              </p:cNvSpPr>
              <p:nvPr/>
            </p:nvSpPr>
            <p:spPr bwMode="ltGray">
              <a:xfrm flipH="1" flipV="1">
                <a:off x="2536" y="2020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2" name="Freeform 284"/>
              <p:cNvSpPr>
                <a:spLocks/>
              </p:cNvSpPr>
              <p:nvPr/>
            </p:nvSpPr>
            <p:spPr bwMode="ltGray">
              <a:xfrm>
                <a:off x="2074" y="2036"/>
                <a:ext cx="13" cy="21"/>
              </a:xfrm>
              <a:custGeom>
                <a:avLst/>
                <a:gdLst>
                  <a:gd name="T0" fmla="*/ 4 w 17"/>
                  <a:gd name="T1" fmla="*/ 7 h 24"/>
                  <a:gd name="T2" fmla="*/ 2 w 17"/>
                  <a:gd name="T3" fmla="*/ 11 h 24"/>
                  <a:gd name="T4" fmla="*/ 0 w 17"/>
                  <a:gd name="T5" fmla="*/ 12 h 24"/>
                  <a:gd name="T6" fmla="*/ 2 w 17"/>
                  <a:gd name="T7" fmla="*/ 7 h 24"/>
                  <a:gd name="T8" fmla="*/ 2 w 17"/>
                  <a:gd name="T9" fmla="*/ 0 h 24"/>
                  <a:gd name="T10" fmla="*/ 5 w 17"/>
                  <a:gd name="T11" fmla="*/ 3 h 24"/>
                  <a:gd name="T12" fmla="*/ 4 w 17"/>
                  <a:gd name="T13" fmla="*/ 7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4"/>
                  <a:gd name="T23" fmla="*/ 17 w 1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4">
                    <a:moveTo>
                      <a:pt x="15" y="12"/>
                    </a:moveTo>
                    <a:lnTo>
                      <a:pt x="7" y="21"/>
                    </a:lnTo>
                    <a:lnTo>
                      <a:pt x="0" y="24"/>
                    </a:lnTo>
                    <a:lnTo>
                      <a:pt x="5" y="12"/>
                    </a:lnTo>
                    <a:lnTo>
                      <a:pt x="9" y="0"/>
                    </a:lnTo>
                    <a:lnTo>
                      <a:pt x="17" y="3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3" name="Freeform 285"/>
              <p:cNvSpPr>
                <a:spLocks/>
              </p:cNvSpPr>
              <p:nvPr/>
            </p:nvSpPr>
            <p:spPr bwMode="ltGray">
              <a:xfrm>
                <a:off x="2079" y="2003"/>
                <a:ext cx="66" cy="62"/>
              </a:xfrm>
              <a:custGeom>
                <a:avLst/>
                <a:gdLst>
                  <a:gd name="T0" fmla="*/ 21 w 78"/>
                  <a:gd name="T1" fmla="*/ 3 h 73"/>
                  <a:gd name="T2" fmla="*/ 13 w 78"/>
                  <a:gd name="T3" fmla="*/ 3 h 73"/>
                  <a:gd name="T4" fmla="*/ 5 w 78"/>
                  <a:gd name="T5" fmla="*/ 3 h 73"/>
                  <a:gd name="T6" fmla="*/ 3 w 78"/>
                  <a:gd name="T7" fmla="*/ 4 h 73"/>
                  <a:gd name="T8" fmla="*/ 3 w 78"/>
                  <a:gd name="T9" fmla="*/ 7 h 73"/>
                  <a:gd name="T10" fmla="*/ 1 w 78"/>
                  <a:gd name="T11" fmla="*/ 9 h 73"/>
                  <a:gd name="T12" fmla="*/ 0 w 78"/>
                  <a:gd name="T13" fmla="*/ 8 h 73"/>
                  <a:gd name="T14" fmla="*/ 3 w 78"/>
                  <a:gd name="T15" fmla="*/ 17 h 73"/>
                  <a:gd name="T16" fmla="*/ 5 w 78"/>
                  <a:gd name="T17" fmla="*/ 19 h 73"/>
                  <a:gd name="T18" fmla="*/ 4 w 78"/>
                  <a:gd name="T19" fmla="*/ 22 h 73"/>
                  <a:gd name="T20" fmla="*/ 1 w 78"/>
                  <a:gd name="T21" fmla="*/ 26 h 73"/>
                  <a:gd name="T22" fmla="*/ 1 w 78"/>
                  <a:gd name="T23" fmla="*/ 30 h 73"/>
                  <a:gd name="T24" fmla="*/ 8 w 78"/>
                  <a:gd name="T25" fmla="*/ 32 h 73"/>
                  <a:gd name="T26" fmla="*/ 13 w 78"/>
                  <a:gd name="T27" fmla="*/ 30 h 73"/>
                  <a:gd name="T28" fmla="*/ 18 w 78"/>
                  <a:gd name="T29" fmla="*/ 26 h 73"/>
                  <a:gd name="T30" fmla="*/ 24 w 78"/>
                  <a:gd name="T31" fmla="*/ 22 h 73"/>
                  <a:gd name="T32" fmla="*/ 30 w 78"/>
                  <a:gd name="T33" fmla="*/ 19 h 73"/>
                  <a:gd name="T34" fmla="*/ 30 w 78"/>
                  <a:gd name="T35" fmla="*/ 12 h 73"/>
                  <a:gd name="T36" fmla="*/ 29 w 78"/>
                  <a:gd name="T37" fmla="*/ 6 h 73"/>
                  <a:gd name="T38" fmla="*/ 34 w 78"/>
                  <a:gd name="T39" fmla="*/ 1 h 73"/>
                  <a:gd name="T40" fmla="*/ 31 w 78"/>
                  <a:gd name="T41" fmla="*/ 0 h 73"/>
                  <a:gd name="T42" fmla="*/ 26 w 78"/>
                  <a:gd name="T43" fmla="*/ 3 h 73"/>
                  <a:gd name="T44" fmla="*/ 21 w 78"/>
                  <a:gd name="T45" fmla="*/ 3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73"/>
                  <a:gd name="T71" fmla="*/ 78 w 78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73">
                    <a:moveTo>
                      <a:pt x="49" y="6"/>
                    </a:moveTo>
                    <a:lnTo>
                      <a:pt x="30" y="5"/>
                    </a:lnTo>
                    <a:lnTo>
                      <a:pt x="12" y="7"/>
                    </a:lnTo>
                    <a:lnTo>
                      <a:pt x="7" y="9"/>
                    </a:lnTo>
                    <a:lnTo>
                      <a:pt x="6" y="16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3" y="39"/>
                    </a:lnTo>
                    <a:lnTo>
                      <a:pt x="11" y="42"/>
                    </a:lnTo>
                    <a:lnTo>
                      <a:pt x="9" y="51"/>
                    </a:lnTo>
                    <a:lnTo>
                      <a:pt x="1" y="60"/>
                    </a:lnTo>
                    <a:lnTo>
                      <a:pt x="1" y="67"/>
                    </a:lnTo>
                    <a:lnTo>
                      <a:pt x="18" y="73"/>
                    </a:lnTo>
                    <a:lnTo>
                      <a:pt x="29" y="66"/>
                    </a:lnTo>
                    <a:lnTo>
                      <a:pt x="41" y="58"/>
                    </a:lnTo>
                    <a:lnTo>
                      <a:pt x="54" y="49"/>
                    </a:lnTo>
                    <a:lnTo>
                      <a:pt x="67" y="42"/>
                    </a:lnTo>
                    <a:lnTo>
                      <a:pt x="67" y="28"/>
                    </a:lnTo>
                    <a:lnTo>
                      <a:pt x="66" y="13"/>
                    </a:lnTo>
                    <a:lnTo>
                      <a:pt x="78" y="1"/>
                    </a:lnTo>
                    <a:lnTo>
                      <a:pt x="73" y="0"/>
                    </a:lnTo>
                    <a:lnTo>
                      <a:pt x="61" y="3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4" name="Freeform 286"/>
              <p:cNvSpPr>
                <a:spLocks/>
              </p:cNvSpPr>
              <p:nvPr/>
            </p:nvSpPr>
            <p:spPr bwMode="ltGray">
              <a:xfrm>
                <a:off x="2400" y="1944"/>
                <a:ext cx="89" cy="64"/>
              </a:xfrm>
              <a:custGeom>
                <a:avLst/>
                <a:gdLst>
                  <a:gd name="T0" fmla="*/ 39 w 105"/>
                  <a:gd name="T1" fmla="*/ 34 h 73"/>
                  <a:gd name="T2" fmla="*/ 35 w 105"/>
                  <a:gd name="T3" fmla="*/ 34 h 73"/>
                  <a:gd name="T4" fmla="*/ 27 w 105"/>
                  <a:gd name="T5" fmla="*/ 38 h 73"/>
                  <a:gd name="T6" fmla="*/ 25 w 105"/>
                  <a:gd name="T7" fmla="*/ 29 h 73"/>
                  <a:gd name="T8" fmla="*/ 25 w 105"/>
                  <a:gd name="T9" fmla="*/ 28 h 73"/>
                  <a:gd name="T10" fmla="*/ 22 w 105"/>
                  <a:gd name="T11" fmla="*/ 25 h 73"/>
                  <a:gd name="T12" fmla="*/ 19 w 105"/>
                  <a:gd name="T13" fmla="*/ 27 h 73"/>
                  <a:gd name="T14" fmla="*/ 19 w 105"/>
                  <a:gd name="T15" fmla="*/ 31 h 73"/>
                  <a:gd name="T16" fmla="*/ 14 w 105"/>
                  <a:gd name="T17" fmla="*/ 34 h 73"/>
                  <a:gd name="T18" fmla="*/ 14 w 105"/>
                  <a:gd name="T19" fmla="*/ 35 h 73"/>
                  <a:gd name="T20" fmla="*/ 10 w 105"/>
                  <a:gd name="T21" fmla="*/ 35 h 73"/>
                  <a:gd name="T22" fmla="*/ 7 w 105"/>
                  <a:gd name="T23" fmla="*/ 35 h 73"/>
                  <a:gd name="T24" fmla="*/ 5 w 105"/>
                  <a:gd name="T25" fmla="*/ 34 h 73"/>
                  <a:gd name="T26" fmla="*/ 7 w 105"/>
                  <a:gd name="T27" fmla="*/ 29 h 73"/>
                  <a:gd name="T28" fmla="*/ 8 w 105"/>
                  <a:gd name="T29" fmla="*/ 25 h 73"/>
                  <a:gd name="T30" fmla="*/ 6 w 105"/>
                  <a:gd name="T31" fmla="*/ 22 h 73"/>
                  <a:gd name="T32" fmla="*/ 3 w 105"/>
                  <a:gd name="T33" fmla="*/ 19 h 73"/>
                  <a:gd name="T34" fmla="*/ 0 w 105"/>
                  <a:gd name="T35" fmla="*/ 16 h 73"/>
                  <a:gd name="T36" fmla="*/ 6 w 105"/>
                  <a:gd name="T37" fmla="*/ 10 h 73"/>
                  <a:gd name="T38" fmla="*/ 12 w 105"/>
                  <a:gd name="T39" fmla="*/ 4 h 73"/>
                  <a:gd name="T40" fmla="*/ 15 w 105"/>
                  <a:gd name="T41" fmla="*/ 0 h 73"/>
                  <a:gd name="T42" fmla="*/ 22 w 105"/>
                  <a:gd name="T43" fmla="*/ 1 h 73"/>
                  <a:gd name="T44" fmla="*/ 29 w 105"/>
                  <a:gd name="T45" fmla="*/ 5 h 73"/>
                  <a:gd name="T46" fmla="*/ 22 w 105"/>
                  <a:gd name="T47" fmla="*/ 8 h 73"/>
                  <a:gd name="T48" fmla="*/ 15 w 105"/>
                  <a:gd name="T49" fmla="*/ 10 h 73"/>
                  <a:gd name="T50" fmla="*/ 16 w 105"/>
                  <a:gd name="T51" fmla="*/ 15 h 73"/>
                  <a:gd name="T52" fmla="*/ 25 w 105"/>
                  <a:gd name="T53" fmla="*/ 17 h 73"/>
                  <a:gd name="T54" fmla="*/ 35 w 105"/>
                  <a:gd name="T55" fmla="*/ 18 h 73"/>
                  <a:gd name="T56" fmla="*/ 38 w 105"/>
                  <a:gd name="T57" fmla="*/ 25 h 73"/>
                  <a:gd name="T58" fmla="*/ 42 w 105"/>
                  <a:gd name="T59" fmla="*/ 25 h 73"/>
                  <a:gd name="T60" fmla="*/ 46 w 105"/>
                  <a:gd name="T61" fmla="*/ 34 h 73"/>
                  <a:gd name="T62" fmla="*/ 45 w 105"/>
                  <a:gd name="T63" fmla="*/ 35 h 73"/>
                  <a:gd name="T64" fmla="*/ 40 w 105"/>
                  <a:gd name="T65" fmla="*/ 34 h 73"/>
                  <a:gd name="T66" fmla="*/ 39 w 105"/>
                  <a:gd name="T67" fmla="*/ 34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5"/>
                  <a:gd name="T103" fmla="*/ 0 h 73"/>
                  <a:gd name="T104" fmla="*/ 105 w 105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5" h="73">
                    <a:moveTo>
                      <a:pt x="88" y="65"/>
                    </a:moveTo>
                    <a:lnTo>
                      <a:pt x="79" y="66"/>
                    </a:lnTo>
                    <a:lnTo>
                      <a:pt x="63" y="73"/>
                    </a:lnTo>
                    <a:lnTo>
                      <a:pt x="57" y="56"/>
                    </a:lnTo>
                    <a:lnTo>
                      <a:pt x="55" y="55"/>
                    </a:lnTo>
                    <a:lnTo>
                      <a:pt x="51" y="49"/>
                    </a:lnTo>
                    <a:lnTo>
                      <a:pt x="44" y="52"/>
                    </a:lnTo>
                    <a:lnTo>
                      <a:pt x="43" y="60"/>
                    </a:lnTo>
                    <a:lnTo>
                      <a:pt x="33" y="65"/>
                    </a:lnTo>
                    <a:lnTo>
                      <a:pt x="31" y="67"/>
                    </a:lnTo>
                    <a:lnTo>
                      <a:pt x="22" y="68"/>
                    </a:lnTo>
                    <a:lnTo>
                      <a:pt x="16" y="70"/>
                    </a:lnTo>
                    <a:lnTo>
                      <a:pt x="12" y="66"/>
                    </a:lnTo>
                    <a:lnTo>
                      <a:pt x="15" y="56"/>
                    </a:lnTo>
                    <a:lnTo>
                      <a:pt x="18" y="47"/>
                    </a:lnTo>
                    <a:lnTo>
                      <a:pt x="14" y="41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13" y="19"/>
                    </a:lnTo>
                    <a:lnTo>
                      <a:pt x="26" y="7"/>
                    </a:lnTo>
                    <a:lnTo>
                      <a:pt x="34" y="0"/>
                    </a:lnTo>
                    <a:lnTo>
                      <a:pt x="51" y="1"/>
                    </a:lnTo>
                    <a:lnTo>
                      <a:pt x="66" y="10"/>
                    </a:lnTo>
                    <a:lnTo>
                      <a:pt x="50" y="14"/>
                    </a:lnTo>
                    <a:lnTo>
                      <a:pt x="34" y="19"/>
                    </a:lnTo>
                    <a:lnTo>
                      <a:pt x="36" y="29"/>
                    </a:lnTo>
                    <a:lnTo>
                      <a:pt x="57" y="32"/>
                    </a:lnTo>
                    <a:lnTo>
                      <a:pt x="79" y="35"/>
                    </a:lnTo>
                    <a:lnTo>
                      <a:pt x="86" y="47"/>
                    </a:lnTo>
                    <a:lnTo>
                      <a:pt x="97" y="48"/>
                    </a:lnTo>
                    <a:lnTo>
                      <a:pt x="105" y="66"/>
                    </a:lnTo>
                    <a:lnTo>
                      <a:pt x="103" y="67"/>
                    </a:lnTo>
                    <a:lnTo>
                      <a:pt x="92" y="66"/>
                    </a:lnTo>
                    <a:lnTo>
                      <a:pt x="88" y="6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5" name="Freeform 287"/>
              <p:cNvSpPr>
                <a:spLocks/>
              </p:cNvSpPr>
              <p:nvPr/>
            </p:nvSpPr>
            <p:spPr bwMode="ltGray">
              <a:xfrm>
                <a:off x="2263" y="1887"/>
                <a:ext cx="165" cy="114"/>
              </a:xfrm>
              <a:custGeom>
                <a:avLst/>
                <a:gdLst>
                  <a:gd name="T0" fmla="*/ 61 w 195"/>
                  <a:gd name="T1" fmla="*/ 58 h 130"/>
                  <a:gd name="T2" fmla="*/ 52 w 195"/>
                  <a:gd name="T3" fmla="*/ 52 h 130"/>
                  <a:gd name="T4" fmla="*/ 41 w 195"/>
                  <a:gd name="T5" fmla="*/ 44 h 130"/>
                  <a:gd name="T6" fmla="*/ 38 w 195"/>
                  <a:gd name="T7" fmla="*/ 40 h 130"/>
                  <a:gd name="T8" fmla="*/ 30 w 195"/>
                  <a:gd name="T9" fmla="*/ 39 h 130"/>
                  <a:gd name="T10" fmla="*/ 26 w 195"/>
                  <a:gd name="T11" fmla="*/ 30 h 130"/>
                  <a:gd name="T12" fmla="*/ 19 w 195"/>
                  <a:gd name="T13" fmla="*/ 25 h 130"/>
                  <a:gd name="T14" fmla="*/ 15 w 195"/>
                  <a:gd name="T15" fmla="*/ 30 h 130"/>
                  <a:gd name="T16" fmla="*/ 13 w 195"/>
                  <a:gd name="T17" fmla="*/ 32 h 130"/>
                  <a:gd name="T18" fmla="*/ 14 w 195"/>
                  <a:gd name="T19" fmla="*/ 35 h 130"/>
                  <a:gd name="T20" fmla="*/ 6 w 195"/>
                  <a:gd name="T21" fmla="*/ 34 h 130"/>
                  <a:gd name="T22" fmla="*/ 5 w 195"/>
                  <a:gd name="T23" fmla="*/ 27 h 130"/>
                  <a:gd name="T24" fmla="*/ 3 w 195"/>
                  <a:gd name="T25" fmla="*/ 20 h 130"/>
                  <a:gd name="T26" fmla="*/ 3 w 195"/>
                  <a:gd name="T27" fmla="*/ 14 h 130"/>
                  <a:gd name="T28" fmla="*/ 0 w 195"/>
                  <a:gd name="T29" fmla="*/ 7 h 130"/>
                  <a:gd name="T30" fmla="*/ 7 w 195"/>
                  <a:gd name="T31" fmla="*/ 4 h 130"/>
                  <a:gd name="T32" fmla="*/ 13 w 195"/>
                  <a:gd name="T33" fmla="*/ 0 h 130"/>
                  <a:gd name="T34" fmla="*/ 21 w 195"/>
                  <a:gd name="T35" fmla="*/ 4 h 130"/>
                  <a:gd name="T36" fmla="*/ 26 w 195"/>
                  <a:gd name="T37" fmla="*/ 9 h 130"/>
                  <a:gd name="T38" fmla="*/ 32 w 195"/>
                  <a:gd name="T39" fmla="*/ 17 h 130"/>
                  <a:gd name="T40" fmla="*/ 38 w 195"/>
                  <a:gd name="T41" fmla="*/ 17 h 130"/>
                  <a:gd name="T42" fmla="*/ 44 w 195"/>
                  <a:gd name="T43" fmla="*/ 18 h 130"/>
                  <a:gd name="T44" fmla="*/ 49 w 195"/>
                  <a:gd name="T45" fmla="*/ 18 h 130"/>
                  <a:gd name="T46" fmla="*/ 55 w 195"/>
                  <a:gd name="T47" fmla="*/ 18 h 130"/>
                  <a:gd name="T48" fmla="*/ 61 w 195"/>
                  <a:gd name="T49" fmla="*/ 23 h 130"/>
                  <a:gd name="T50" fmla="*/ 61 w 195"/>
                  <a:gd name="T51" fmla="*/ 30 h 130"/>
                  <a:gd name="T52" fmla="*/ 66 w 195"/>
                  <a:gd name="T53" fmla="*/ 32 h 130"/>
                  <a:gd name="T54" fmla="*/ 72 w 195"/>
                  <a:gd name="T55" fmla="*/ 35 h 130"/>
                  <a:gd name="T56" fmla="*/ 76 w 195"/>
                  <a:gd name="T57" fmla="*/ 31 h 130"/>
                  <a:gd name="T58" fmla="*/ 81 w 195"/>
                  <a:gd name="T59" fmla="*/ 27 h 130"/>
                  <a:gd name="T60" fmla="*/ 85 w 195"/>
                  <a:gd name="T61" fmla="*/ 33 h 130"/>
                  <a:gd name="T62" fmla="*/ 81 w 195"/>
                  <a:gd name="T63" fmla="*/ 36 h 130"/>
                  <a:gd name="T64" fmla="*/ 75 w 195"/>
                  <a:gd name="T65" fmla="*/ 43 h 130"/>
                  <a:gd name="T66" fmla="*/ 69 w 195"/>
                  <a:gd name="T67" fmla="*/ 48 h 130"/>
                  <a:gd name="T68" fmla="*/ 72 w 195"/>
                  <a:gd name="T69" fmla="*/ 53 h 130"/>
                  <a:gd name="T70" fmla="*/ 76 w 195"/>
                  <a:gd name="T71" fmla="*/ 54 h 130"/>
                  <a:gd name="T72" fmla="*/ 77 w 195"/>
                  <a:gd name="T73" fmla="*/ 58 h 130"/>
                  <a:gd name="T74" fmla="*/ 77 w 195"/>
                  <a:gd name="T75" fmla="*/ 62 h 130"/>
                  <a:gd name="T76" fmla="*/ 75 w 195"/>
                  <a:gd name="T77" fmla="*/ 68 h 130"/>
                  <a:gd name="T78" fmla="*/ 69 w 195"/>
                  <a:gd name="T79" fmla="*/ 67 h 130"/>
                  <a:gd name="T80" fmla="*/ 63 w 195"/>
                  <a:gd name="T81" fmla="*/ 65 h 130"/>
                  <a:gd name="T82" fmla="*/ 61 w 195"/>
                  <a:gd name="T83" fmla="*/ 58 h 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5"/>
                  <a:gd name="T127" fmla="*/ 0 h 130"/>
                  <a:gd name="T128" fmla="*/ 195 w 195"/>
                  <a:gd name="T129" fmla="*/ 130 h 1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5" h="130">
                    <a:moveTo>
                      <a:pt x="140" y="112"/>
                    </a:moveTo>
                    <a:lnTo>
                      <a:pt x="119" y="99"/>
                    </a:lnTo>
                    <a:lnTo>
                      <a:pt x="97" y="84"/>
                    </a:lnTo>
                    <a:lnTo>
                      <a:pt x="87" y="80"/>
                    </a:lnTo>
                    <a:lnTo>
                      <a:pt x="71" y="74"/>
                    </a:lnTo>
                    <a:lnTo>
                      <a:pt x="61" y="58"/>
                    </a:lnTo>
                    <a:lnTo>
                      <a:pt x="44" y="47"/>
                    </a:lnTo>
                    <a:lnTo>
                      <a:pt x="35" y="58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14" y="65"/>
                    </a:lnTo>
                    <a:lnTo>
                      <a:pt x="11" y="52"/>
                    </a:lnTo>
                    <a:lnTo>
                      <a:pt x="7" y="39"/>
                    </a:lnTo>
                    <a:lnTo>
                      <a:pt x="3" y="26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0" y="0"/>
                    </a:lnTo>
                    <a:lnTo>
                      <a:pt x="47" y="9"/>
                    </a:lnTo>
                    <a:lnTo>
                      <a:pt x="62" y="17"/>
                    </a:lnTo>
                    <a:lnTo>
                      <a:pt x="74" y="33"/>
                    </a:lnTo>
                    <a:lnTo>
                      <a:pt x="87" y="33"/>
                    </a:lnTo>
                    <a:lnTo>
                      <a:pt x="101" y="34"/>
                    </a:lnTo>
                    <a:lnTo>
                      <a:pt x="113" y="35"/>
                    </a:lnTo>
                    <a:lnTo>
                      <a:pt x="126" y="35"/>
                    </a:lnTo>
                    <a:lnTo>
                      <a:pt x="139" y="45"/>
                    </a:lnTo>
                    <a:lnTo>
                      <a:pt x="140" y="57"/>
                    </a:lnTo>
                    <a:lnTo>
                      <a:pt x="152" y="63"/>
                    </a:lnTo>
                    <a:lnTo>
                      <a:pt x="164" y="69"/>
                    </a:lnTo>
                    <a:lnTo>
                      <a:pt x="175" y="60"/>
                    </a:lnTo>
                    <a:lnTo>
                      <a:pt x="187" y="52"/>
                    </a:lnTo>
                    <a:lnTo>
                      <a:pt x="195" y="64"/>
                    </a:lnTo>
                    <a:lnTo>
                      <a:pt x="187" y="71"/>
                    </a:lnTo>
                    <a:lnTo>
                      <a:pt x="174" y="83"/>
                    </a:lnTo>
                    <a:lnTo>
                      <a:pt x="161" y="94"/>
                    </a:lnTo>
                    <a:lnTo>
                      <a:pt x="167" y="100"/>
                    </a:lnTo>
                    <a:lnTo>
                      <a:pt x="175" y="105"/>
                    </a:lnTo>
                    <a:lnTo>
                      <a:pt x="179" y="111"/>
                    </a:lnTo>
                    <a:lnTo>
                      <a:pt x="176" y="120"/>
                    </a:lnTo>
                    <a:lnTo>
                      <a:pt x="173" y="130"/>
                    </a:lnTo>
                    <a:lnTo>
                      <a:pt x="161" y="129"/>
                    </a:lnTo>
                    <a:lnTo>
                      <a:pt x="147" y="126"/>
                    </a:lnTo>
                    <a:lnTo>
                      <a:pt x="140" y="11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6" name="Freeform 288"/>
              <p:cNvSpPr>
                <a:spLocks/>
              </p:cNvSpPr>
              <p:nvPr/>
            </p:nvSpPr>
            <p:spPr bwMode="ltGray">
              <a:xfrm>
                <a:off x="1908" y="1934"/>
                <a:ext cx="26" cy="20"/>
              </a:xfrm>
              <a:custGeom>
                <a:avLst/>
                <a:gdLst>
                  <a:gd name="T0" fmla="*/ 3 w 30"/>
                  <a:gd name="T1" fmla="*/ 14 h 22"/>
                  <a:gd name="T2" fmla="*/ 0 w 30"/>
                  <a:gd name="T3" fmla="*/ 5 h 22"/>
                  <a:gd name="T4" fmla="*/ 2 w 30"/>
                  <a:gd name="T5" fmla="*/ 5 h 22"/>
                  <a:gd name="T6" fmla="*/ 2 w 30"/>
                  <a:gd name="T7" fmla="*/ 4 h 22"/>
                  <a:gd name="T8" fmla="*/ 3 w 30"/>
                  <a:gd name="T9" fmla="*/ 3 h 22"/>
                  <a:gd name="T10" fmla="*/ 4 w 30"/>
                  <a:gd name="T11" fmla="*/ 4 h 22"/>
                  <a:gd name="T12" fmla="*/ 5 w 30"/>
                  <a:gd name="T13" fmla="*/ 2 h 22"/>
                  <a:gd name="T14" fmla="*/ 7 w 30"/>
                  <a:gd name="T15" fmla="*/ 2 h 22"/>
                  <a:gd name="T16" fmla="*/ 8 w 30"/>
                  <a:gd name="T17" fmla="*/ 2 h 22"/>
                  <a:gd name="T18" fmla="*/ 8 w 30"/>
                  <a:gd name="T19" fmla="*/ 2 h 22"/>
                  <a:gd name="T20" fmla="*/ 10 w 30"/>
                  <a:gd name="T21" fmla="*/ 0 h 22"/>
                  <a:gd name="T22" fmla="*/ 12 w 30"/>
                  <a:gd name="T23" fmla="*/ 3 h 22"/>
                  <a:gd name="T24" fmla="*/ 13 w 30"/>
                  <a:gd name="T25" fmla="*/ 2 h 22"/>
                  <a:gd name="T26" fmla="*/ 14 w 30"/>
                  <a:gd name="T27" fmla="*/ 4 h 22"/>
                  <a:gd name="T28" fmla="*/ 15 w 30"/>
                  <a:gd name="T29" fmla="*/ 11 h 22"/>
                  <a:gd name="T30" fmla="*/ 3 w 30"/>
                  <a:gd name="T31" fmla="*/ 14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"/>
                  <a:gd name="T49" fmla="*/ 0 h 22"/>
                  <a:gd name="T50" fmla="*/ 30 w 30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" h="22">
                    <a:moveTo>
                      <a:pt x="8" y="22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30" y="16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7" name="Freeform 289"/>
              <p:cNvSpPr>
                <a:spLocks/>
              </p:cNvSpPr>
              <p:nvPr/>
            </p:nvSpPr>
            <p:spPr bwMode="ltGray">
              <a:xfrm>
                <a:off x="1927" y="1911"/>
                <a:ext cx="63" cy="37"/>
              </a:xfrm>
              <a:custGeom>
                <a:avLst/>
                <a:gdLst>
                  <a:gd name="T0" fmla="*/ 3 w 74"/>
                  <a:gd name="T1" fmla="*/ 3 h 44"/>
                  <a:gd name="T2" fmla="*/ 2 w 74"/>
                  <a:gd name="T3" fmla="*/ 0 h 44"/>
                  <a:gd name="T4" fmla="*/ 0 w 74"/>
                  <a:gd name="T5" fmla="*/ 4 h 44"/>
                  <a:gd name="T6" fmla="*/ 3 w 74"/>
                  <a:gd name="T7" fmla="*/ 8 h 44"/>
                  <a:gd name="T8" fmla="*/ 0 w 74"/>
                  <a:gd name="T9" fmla="*/ 11 h 44"/>
                  <a:gd name="T10" fmla="*/ 3 w 74"/>
                  <a:gd name="T11" fmla="*/ 13 h 44"/>
                  <a:gd name="T12" fmla="*/ 3 w 74"/>
                  <a:gd name="T13" fmla="*/ 13 h 44"/>
                  <a:gd name="T14" fmla="*/ 3 w 74"/>
                  <a:gd name="T15" fmla="*/ 19 h 44"/>
                  <a:gd name="T16" fmla="*/ 10 w 74"/>
                  <a:gd name="T17" fmla="*/ 17 h 44"/>
                  <a:gd name="T18" fmla="*/ 19 w 74"/>
                  <a:gd name="T19" fmla="*/ 19 h 44"/>
                  <a:gd name="T20" fmla="*/ 21 w 74"/>
                  <a:gd name="T21" fmla="*/ 17 h 44"/>
                  <a:gd name="T22" fmla="*/ 23 w 74"/>
                  <a:gd name="T23" fmla="*/ 16 h 44"/>
                  <a:gd name="T24" fmla="*/ 23 w 74"/>
                  <a:gd name="T25" fmla="*/ 14 h 44"/>
                  <a:gd name="T26" fmla="*/ 32 w 74"/>
                  <a:gd name="T27" fmla="*/ 14 h 44"/>
                  <a:gd name="T28" fmla="*/ 28 w 74"/>
                  <a:gd name="T29" fmla="*/ 11 h 44"/>
                  <a:gd name="T30" fmla="*/ 30 w 74"/>
                  <a:gd name="T31" fmla="*/ 9 h 44"/>
                  <a:gd name="T32" fmla="*/ 32 w 74"/>
                  <a:gd name="T33" fmla="*/ 5 h 44"/>
                  <a:gd name="T34" fmla="*/ 33 w 74"/>
                  <a:gd name="T35" fmla="*/ 3 h 44"/>
                  <a:gd name="T36" fmla="*/ 23 w 74"/>
                  <a:gd name="T37" fmla="*/ 2 h 44"/>
                  <a:gd name="T38" fmla="*/ 14 w 74"/>
                  <a:gd name="T39" fmla="*/ 3 h 44"/>
                  <a:gd name="T40" fmla="*/ 8 w 74"/>
                  <a:gd name="T41" fmla="*/ 3 h 44"/>
                  <a:gd name="T42" fmla="*/ 3 w 74"/>
                  <a:gd name="T43" fmla="*/ 3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4"/>
                  <a:gd name="T67" fmla="*/ 0 h 44"/>
                  <a:gd name="T68" fmla="*/ 74 w 74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4" h="44">
                    <a:moveTo>
                      <a:pt x="4" y="3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5" y="18"/>
                    </a:lnTo>
                    <a:lnTo>
                      <a:pt x="0" y="25"/>
                    </a:lnTo>
                    <a:lnTo>
                      <a:pt x="4" y="30"/>
                    </a:lnTo>
                    <a:lnTo>
                      <a:pt x="6" y="32"/>
                    </a:lnTo>
                    <a:lnTo>
                      <a:pt x="8" y="44"/>
                    </a:lnTo>
                    <a:lnTo>
                      <a:pt x="22" y="40"/>
                    </a:lnTo>
                    <a:lnTo>
                      <a:pt x="42" y="44"/>
                    </a:lnTo>
                    <a:lnTo>
                      <a:pt x="47" y="39"/>
                    </a:lnTo>
                    <a:lnTo>
                      <a:pt x="50" y="37"/>
                    </a:lnTo>
                    <a:lnTo>
                      <a:pt x="52" y="34"/>
                    </a:lnTo>
                    <a:lnTo>
                      <a:pt x="70" y="33"/>
                    </a:lnTo>
                    <a:lnTo>
                      <a:pt x="64" y="27"/>
                    </a:lnTo>
                    <a:lnTo>
                      <a:pt x="66" y="21"/>
                    </a:lnTo>
                    <a:lnTo>
                      <a:pt x="70" y="12"/>
                    </a:lnTo>
                    <a:lnTo>
                      <a:pt x="74" y="7"/>
                    </a:lnTo>
                    <a:lnTo>
                      <a:pt x="50" y="2"/>
                    </a:lnTo>
                    <a:lnTo>
                      <a:pt x="30" y="8"/>
                    </a:lnTo>
                    <a:lnTo>
                      <a:pt x="17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8" name="Freeform 290"/>
              <p:cNvSpPr>
                <a:spLocks/>
              </p:cNvSpPr>
              <p:nvPr/>
            </p:nvSpPr>
            <p:spPr bwMode="ltGray">
              <a:xfrm>
                <a:off x="1897" y="1932"/>
                <a:ext cx="18" cy="37"/>
              </a:xfrm>
              <a:custGeom>
                <a:avLst/>
                <a:gdLst>
                  <a:gd name="T0" fmla="*/ 0 w 22"/>
                  <a:gd name="T1" fmla="*/ 5 h 43"/>
                  <a:gd name="T2" fmla="*/ 2 w 22"/>
                  <a:gd name="T3" fmla="*/ 14 h 43"/>
                  <a:gd name="T4" fmla="*/ 4 w 22"/>
                  <a:gd name="T5" fmla="*/ 21 h 43"/>
                  <a:gd name="T6" fmla="*/ 6 w 22"/>
                  <a:gd name="T7" fmla="*/ 18 h 43"/>
                  <a:gd name="T8" fmla="*/ 8 w 22"/>
                  <a:gd name="T9" fmla="*/ 12 h 43"/>
                  <a:gd name="T10" fmla="*/ 8 w 22"/>
                  <a:gd name="T11" fmla="*/ 12 h 43"/>
                  <a:gd name="T12" fmla="*/ 5 w 22"/>
                  <a:gd name="T13" fmla="*/ 4 h 43"/>
                  <a:gd name="T14" fmla="*/ 4 w 22"/>
                  <a:gd name="T15" fmla="*/ 2 h 43"/>
                  <a:gd name="T16" fmla="*/ 2 w 22"/>
                  <a:gd name="T17" fmla="*/ 0 h 43"/>
                  <a:gd name="T18" fmla="*/ 0 w 22"/>
                  <a:gd name="T19" fmla="*/ 5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43"/>
                  <a:gd name="T32" fmla="*/ 22 w 2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43">
                    <a:moveTo>
                      <a:pt x="0" y="11"/>
                    </a:moveTo>
                    <a:lnTo>
                      <a:pt x="3" y="30"/>
                    </a:lnTo>
                    <a:lnTo>
                      <a:pt x="11" y="43"/>
                    </a:lnTo>
                    <a:lnTo>
                      <a:pt x="15" y="3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14" y="9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9" name="Freeform 291"/>
              <p:cNvSpPr>
                <a:spLocks/>
              </p:cNvSpPr>
              <p:nvPr/>
            </p:nvSpPr>
            <p:spPr bwMode="ltGray">
              <a:xfrm>
                <a:off x="2139" y="1946"/>
                <a:ext cx="48" cy="33"/>
              </a:xfrm>
              <a:custGeom>
                <a:avLst/>
                <a:gdLst>
                  <a:gd name="T0" fmla="*/ 2 w 58"/>
                  <a:gd name="T1" fmla="*/ 3 h 39"/>
                  <a:gd name="T2" fmla="*/ 0 w 58"/>
                  <a:gd name="T3" fmla="*/ 0 h 39"/>
                  <a:gd name="T4" fmla="*/ 7 w 58"/>
                  <a:gd name="T5" fmla="*/ 0 h 39"/>
                  <a:gd name="T6" fmla="*/ 14 w 58"/>
                  <a:gd name="T7" fmla="*/ 0 h 39"/>
                  <a:gd name="T8" fmla="*/ 18 w 58"/>
                  <a:gd name="T9" fmla="*/ 3 h 39"/>
                  <a:gd name="T10" fmla="*/ 18 w 58"/>
                  <a:gd name="T11" fmla="*/ 7 h 39"/>
                  <a:gd name="T12" fmla="*/ 21 w 58"/>
                  <a:gd name="T13" fmla="*/ 8 h 39"/>
                  <a:gd name="T14" fmla="*/ 18 w 58"/>
                  <a:gd name="T15" fmla="*/ 10 h 39"/>
                  <a:gd name="T16" fmla="*/ 22 w 58"/>
                  <a:gd name="T17" fmla="*/ 15 h 39"/>
                  <a:gd name="T18" fmla="*/ 21 w 58"/>
                  <a:gd name="T19" fmla="*/ 17 h 39"/>
                  <a:gd name="T20" fmla="*/ 18 w 58"/>
                  <a:gd name="T21" fmla="*/ 15 h 39"/>
                  <a:gd name="T22" fmla="*/ 18 w 58"/>
                  <a:gd name="T23" fmla="*/ 15 h 39"/>
                  <a:gd name="T24" fmla="*/ 18 w 58"/>
                  <a:gd name="T25" fmla="*/ 14 h 39"/>
                  <a:gd name="T26" fmla="*/ 16 w 58"/>
                  <a:gd name="T27" fmla="*/ 14 h 39"/>
                  <a:gd name="T28" fmla="*/ 15 w 58"/>
                  <a:gd name="T29" fmla="*/ 13 h 39"/>
                  <a:gd name="T30" fmla="*/ 13 w 58"/>
                  <a:gd name="T31" fmla="*/ 13 h 39"/>
                  <a:gd name="T32" fmla="*/ 12 w 58"/>
                  <a:gd name="T33" fmla="*/ 13 h 39"/>
                  <a:gd name="T34" fmla="*/ 7 w 58"/>
                  <a:gd name="T35" fmla="*/ 10 h 39"/>
                  <a:gd name="T36" fmla="*/ 5 w 58"/>
                  <a:gd name="T37" fmla="*/ 7 h 39"/>
                  <a:gd name="T38" fmla="*/ 2 w 58"/>
                  <a:gd name="T39" fmla="*/ 3 h 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39"/>
                  <a:gd name="T62" fmla="*/ 58 w 58"/>
                  <a:gd name="T63" fmla="*/ 39 h 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39">
                    <a:moveTo>
                      <a:pt x="7" y="6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48" y="3"/>
                    </a:lnTo>
                    <a:lnTo>
                      <a:pt x="48" y="16"/>
                    </a:lnTo>
                    <a:lnTo>
                      <a:pt x="53" y="18"/>
                    </a:lnTo>
                    <a:lnTo>
                      <a:pt x="48" y="24"/>
                    </a:lnTo>
                    <a:lnTo>
                      <a:pt x="58" y="36"/>
                    </a:lnTo>
                    <a:lnTo>
                      <a:pt x="52" y="39"/>
                    </a:lnTo>
                    <a:lnTo>
                      <a:pt x="48" y="36"/>
                    </a:lnTo>
                    <a:lnTo>
                      <a:pt x="47" y="34"/>
                    </a:lnTo>
                    <a:lnTo>
                      <a:pt x="45" y="31"/>
                    </a:lnTo>
                    <a:lnTo>
                      <a:pt x="41" y="31"/>
                    </a:lnTo>
                    <a:lnTo>
                      <a:pt x="37" y="30"/>
                    </a:lnTo>
                    <a:lnTo>
                      <a:pt x="34" y="29"/>
                    </a:lnTo>
                    <a:lnTo>
                      <a:pt x="29" y="29"/>
                    </a:lnTo>
                    <a:lnTo>
                      <a:pt x="18" y="24"/>
                    </a:lnTo>
                    <a:lnTo>
                      <a:pt x="13" y="1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0" name="Freeform 292"/>
              <p:cNvSpPr>
                <a:spLocks/>
              </p:cNvSpPr>
              <p:nvPr/>
            </p:nvSpPr>
            <p:spPr bwMode="ltGray">
              <a:xfrm>
                <a:off x="2180" y="1940"/>
                <a:ext cx="40" cy="46"/>
              </a:xfrm>
              <a:custGeom>
                <a:avLst/>
                <a:gdLst>
                  <a:gd name="T0" fmla="*/ 4 w 48"/>
                  <a:gd name="T1" fmla="*/ 22 h 52"/>
                  <a:gd name="T2" fmla="*/ 0 w 48"/>
                  <a:gd name="T3" fmla="*/ 16 h 52"/>
                  <a:gd name="T4" fmla="*/ 3 w 48"/>
                  <a:gd name="T5" fmla="*/ 12 h 52"/>
                  <a:gd name="T6" fmla="*/ 0 w 48"/>
                  <a:gd name="T7" fmla="*/ 12 h 52"/>
                  <a:gd name="T8" fmla="*/ 0 w 48"/>
                  <a:gd name="T9" fmla="*/ 4 h 52"/>
                  <a:gd name="T10" fmla="*/ 3 w 48"/>
                  <a:gd name="T11" fmla="*/ 0 h 52"/>
                  <a:gd name="T12" fmla="*/ 10 w 48"/>
                  <a:gd name="T13" fmla="*/ 4 h 52"/>
                  <a:gd name="T14" fmla="*/ 13 w 48"/>
                  <a:gd name="T15" fmla="*/ 8 h 52"/>
                  <a:gd name="T16" fmla="*/ 19 w 48"/>
                  <a:gd name="T17" fmla="*/ 12 h 52"/>
                  <a:gd name="T18" fmla="*/ 16 w 48"/>
                  <a:gd name="T19" fmla="*/ 13 h 52"/>
                  <a:gd name="T20" fmla="*/ 15 w 48"/>
                  <a:gd name="T21" fmla="*/ 23 h 52"/>
                  <a:gd name="T22" fmla="*/ 15 w 48"/>
                  <a:gd name="T23" fmla="*/ 28 h 52"/>
                  <a:gd name="T24" fmla="*/ 10 w 48"/>
                  <a:gd name="T25" fmla="*/ 24 h 52"/>
                  <a:gd name="T26" fmla="*/ 10 w 48"/>
                  <a:gd name="T27" fmla="*/ 22 h 52"/>
                  <a:gd name="T28" fmla="*/ 8 w 48"/>
                  <a:gd name="T29" fmla="*/ 19 h 52"/>
                  <a:gd name="T30" fmla="*/ 4 w 48"/>
                  <a:gd name="T31" fmla="*/ 22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"/>
                  <a:gd name="T49" fmla="*/ 0 h 52"/>
                  <a:gd name="T50" fmla="*/ 48 w 48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" h="52">
                    <a:moveTo>
                      <a:pt x="10" y="41"/>
                    </a:moveTo>
                    <a:lnTo>
                      <a:pt x="0" y="29"/>
                    </a:lnTo>
                    <a:lnTo>
                      <a:pt x="5" y="23"/>
                    </a:lnTo>
                    <a:lnTo>
                      <a:pt x="0" y="21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24" y="4"/>
                    </a:lnTo>
                    <a:lnTo>
                      <a:pt x="33" y="14"/>
                    </a:lnTo>
                    <a:lnTo>
                      <a:pt x="48" y="23"/>
                    </a:lnTo>
                    <a:lnTo>
                      <a:pt x="41" y="24"/>
                    </a:lnTo>
                    <a:lnTo>
                      <a:pt x="37" y="42"/>
                    </a:lnTo>
                    <a:lnTo>
                      <a:pt x="36" y="52"/>
                    </a:lnTo>
                    <a:lnTo>
                      <a:pt x="24" y="45"/>
                    </a:lnTo>
                    <a:lnTo>
                      <a:pt x="25" y="41"/>
                    </a:lnTo>
                    <a:lnTo>
                      <a:pt x="22" y="34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1" name="Freeform 293"/>
              <p:cNvSpPr>
                <a:spLocks/>
              </p:cNvSpPr>
              <p:nvPr/>
            </p:nvSpPr>
            <p:spPr bwMode="ltGray">
              <a:xfrm>
                <a:off x="2163" y="1969"/>
                <a:ext cx="19" cy="11"/>
              </a:xfrm>
              <a:custGeom>
                <a:avLst/>
                <a:gdLst>
                  <a:gd name="T0" fmla="*/ 9 w 23"/>
                  <a:gd name="T1" fmla="*/ 6 h 12"/>
                  <a:gd name="T2" fmla="*/ 7 w 23"/>
                  <a:gd name="T3" fmla="*/ 7 h 12"/>
                  <a:gd name="T4" fmla="*/ 2 w 23"/>
                  <a:gd name="T5" fmla="*/ 4 h 12"/>
                  <a:gd name="T6" fmla="*/ 1 w 23"/>
                  <a:gd name="T7" fmla="*/ 0 h 12"/>
                  <a:gd name="T8" fmla="*/ 0 w 23"/>
                  <a:gd name="T9" fmla="*/ 0 h 12"/>
                  <a:gd name="T10" fmla="*/ 2 w 23"/>
                  <a:gd name="T11" fmla="*/ 0 h 12"/>
                  <a:gd name="T12" fmla="*/ 3 w 23"/>
                  <a:gd name="T13" fmla="*/ 1 h 12"/>
                  <a:gd name="T14" fmla="*/ 5 w 23"/>
                  <a:gd name="T15" fmla="*/ 2 h 12"/>
                  <a:gd name="T16" fmla="*/ 6 w 23"/>
                  <a:gd name="T17" fmla="*/ 2 h 12"/>
                  <a:gd name="T18" fmla="*/ 7 w 23"/>
                  <a:gd name="T19" fmla="*/ 5 h 12"/>
                  <a:gd name="T20" fmla="*/ 7 w 23"/>
                  <a:gd name="T21" fmla="*/ 6 h 12"/>
                  <a:gd name="T22" fmla="*/ 9 w 23"/>
                  <a:gd name="T23" fmla="*/ 6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2"/>
                  <a:gd name="T38" fmla="*/ 23 w 23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2">
                    <a:moveTo>
                      <a:pt x="23" y="10"/>
                    </a:moveTo>
                    <a:lnTo>
                      <a:pt x="18" y="12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2" name="Freeform 294"/>
              <p:cNvSpPr>
                <a:spLocks/>
              </p:cNvSpPr>
              <p:nvPr/>
            </p:nvSpPr>
            <p:spPr bwMode="ltGray">
              <a:xfrm>
                <a:off x="1906" y="1941"/>
                <a:ext cx="65" cy="71"/>
              </a:xfrm>
              <a:custGeom>
                <a:avLst/>
                <a:gdLst>
                  <a:gd name="T0" fmla="*/ 7 w 77"/>
                  <a:gd name="T1" fmla="*/ 25 h 79"/>
                  <a:gd name="T2" fmla="*/ 3 w 77"/>
                  <a:gd name="T3" fmla="*/ 22 h 79"/>
                  <a:gd name="T4" fmla="*/ 0 w 77"/>
                  <a:gd name="T5" fmla="*/ 18 h 79"/>
                  <a:gd name="T6" fmla="*/ 3 w 77"/>
                  <a:gd name="T7" fmla="*/ 15 h 79"/>
                  <a:gd name="T8" fmla="*/ 5 w 77"/>
                  <a:gd name="T9" fmla="*/ 9 h 79"/>
                  <a:gd name="T10" fmla="*/ 5 w 77"/>
                  <a:gd name="T11" fmla="*/ 8 h 79"/>
                  <a:gd name="T12" fmla="*/ 14 w 77"/>
                  <a:gd name="T13" fmla="*/ 4 h 79"/>
                  <a:gd name="T14" fmla="*/ 20 w 77"/>
                  <a:gd name="T15" fmla="*/ 3 h 79"/>
                  <a:gd name="T16" fmla="*/ 30 w 77"/>
                  <a:gd name="T17" fmla="*/ 4 h 79"/>
                  <a:gd name="T18" fmla="*/ 30 w 77"/>
                  <a:gd name="T19" fmla="*/ 2 h 79"/>
                  <a:gd name="T20" fmla="*/ 32 w 77"/>
                  <a:gd name="T21" fmla="*/ 0 h 79"/>
                  <a:gd name="T22" fmla="*/ 33 w 77"/>
                  <a:gd name="T23" fmla="*/ 4 h 79"/>
                  <a:gd name="T24" fmla="*/ 30 w 77"/>
                  <a:gd name="T25" fmla="*/ 9 h 79"/>
                  <a:gd name="T26" fmla="*/ 25 w 77"/>
                  <a:gd name="T27" fmla="*/ 7 h 79"/>
                  <a:gd name="T28" fmla="*/ 19 w 77"/>
                  <a:gd name="T29" fmla="*/ 10 h 79"/>
                  <a:gd name="T30" fmla="*/ 21 w 77"/>
                  <a:gd name="T31" fmla="*/ 13 h 79"/>
                  <a:gd name="T32" fmla="*/ 20 w 77"/>
                  <a:gd name="T33" fmla="*/ 13 h 79"/>
                  <a:gd name="T34" fmla="*/ 20 w 77"/>
                  <a:gd name="T35" fmla="*/ 15 h 79"/>
                  <a:gd name="T36" fmla="*/ 18 w 77"/>
                  <a:gd name="T37" fmla="*/ 14 h 79"/>
                  <a:gd name="T38" fmla="*/ 18 w 77"/>
                  <a:gd name="T39" fmla="*/ 16 h 79"/>
                  <a:gd name="T40" fmla="*/ 15 w 77"/>
                  <a:gd name="T41" fmla="*/ 11 h 79"/>
                  <a:gd name="T42" fmla="*/ 14 w 77"/>
                  <a:gd name="T43" fmla="*/ 12 h 79"/>
                  <a:gd name="T44" fmla="*/ 16 w 77"/>
                  <a:gd name="T45" fmla="*/ 20 h 79"/>
                  <a:gd name="T46" fmla="*/ 17 w 77"/>
                  <a:gd name="T47" fmla="*/ 22 h 79"/>
                  <a:gd name="T48" fmla="*/ 15 w 77"/>
                  <a:gd name="T49" fmla="*/ 22 h 79"/>
                  <a:gd name="T50" fmla="*/ 15 w 77"/>
                  <a:gd name="T51" fmla="*/ 25 h 79"/>
                  <a:gd name="T52" fmla="*/ 14 w 77"/>
                  <a:gd name="T53" fmla="*/ 25 h 79"/>
                  <a:gd name="T54" fmla="*/ 21 w 77"/>
                  <a:gd name="T55" fmla="*/ 32 h 79"/>
                  <a:gd name="T56" fmla="*/ 21 w 77"/>
                  <a:gd name="T57" fmla="*/ 36 h 79"/>
                  <a:gd name="T58" fmla="*/ 19 w 77"/>
                  <a:gd name="T59" fmla="*/ 32 h 79"/>
                  <a:gd name="T60" fmla="*/ 18 w 77"/>
                  <a:gd name="T61" fmla="*/ 35 h 79"/>
                  <a:gd name="T62" fmla="*/ 19 w 77"/>
                  <a:gd name="T63" fmla="*/ 38 h 79"/>
                  <a:gd name="T64" fmla="*/ 16 w 77"/>
                  <a:gd name="T65" fmla="*/ 38 h 79"/>
                  <a:gd name="T66" fmla="*/ 18 w 77"/>
                  <a:gd name="T67" fmla="*/ 47 h 79"/>
                  <a:gd name="T68" fmla="*/ 15 w 77"/>
                  <a:gd name="T69" fmla="*/ 44 h 79"/>
                  <a:gd name="T70" fmla="*/ 14 w 77"/>
                  <a:gd name="T71" fmla="*/ 47 h 79"/>
                  <a:gd name="T72" fmla="*/ 12 w 77"/>
                  <a:gd name="T73" fmla="*/ 42 h 79"/>
                  <a:gd name="T74" fmla="*/ 11 w 77"/>
                  <a:gd name="T75" fmla="*/ 44 h 79"/>
                  <a:gd name="T76" fmla="*/ 8 w 77"/>
                  <a:gd name="T77" fmla="*/ 36 h 79"/>
                  <a:gd name="T78" fmla="*/ 8 w 77"/>
                  <a:gd name="T79" fmla="*/ 32 h 79"/>
                  <a:gd name="T80" fmla="*/ 12 w 77"/>
                  <a:gd name="T81" fmla="*/ 31 h 79"/>
                  <a:gd name="T82" fmla="*/ 17 w 77"/>
                  <a:gd name="T83" fmla="*/ 32 h 79"/>
                  <a:gd name="T84" fmla="*/ 17 w 77"/>
                  <a:gd name="T85" fmla="*/ 31 h 79"/>
                  <a:gd name="T86" fmla="*/ 14 w 77"/>
                  <a:gd name="T87" fmla="*/ 29 h 79"/>
                  <a:gd name="T88" fmla="*/ 8 w 77"/>
                  <a:gd name="T89" fmla="*/ 29 h 79"/>
                  <a:gd name="T90" fmla="*/ 7 w 77"/>
                  <a:gd name="T91" fmla="*/ 29 h 79"/>
                  <a:gd name="T92" fmla="*/ 5 w 77"/>
                  <a:gd name="T93" fmla="*/ 25 h 79"/>
                  <a:gd name="T94" fmla="*/ 7 w 77"/>
                  <a:gd name="T95" fmla="*/ 25 h 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7"/>
                  <a:gd name="T145" fmla="*/ 0 h 79"/>
                  <a:gd name="T146" fmla="*/ 77 w 77"/>
                  <a:gd name="T147" fmla="*/ 79 h 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7" h="79">
                    <a:moveTo>
                      <a:pt x="15" y="42"/>
                    </a:moveTo>
                    <a:lnTo>
                      <a:pt x="6" y="38"/>
                    </a:lnTo>
                    <a:lnTo>
                      <a:pt x="0" y="31"/>
                    </a:lnTo>
                    <a:lnTo>
                      <a:pt x="4" y="26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33" y="7"/>
                    </a:lnTo>
                    <a:lnTo>
                      <a:pt x="47" y="3"/>
                    </a:lnTo>
                    <a:lnTo>
                      <a:pt x="67" y="7"/>
                    </a:lnTo>
                    <a:lnTo>
                      <a:pt x="72" y="2"/>
                    </a:lnTo>
                    <a:lnTo>
                      <a:pt x="75" y="0"/>
                    </a:lnTo>
                    <a:lnTo>
                      <a:pt x="77" y="6"/>
                    </a:lnTo>
                    <a:lnTo>
                      <a:pt x="72" y="15"/>
                    </a:lnTo>
                    <a:lnTo>
                      <a:pt x="58" y="12"/>
                    </a:lnTo>
                    <a:lnTo>
                      <a:pt x="45" y="17"/>
                    </a:lnTo>
                    <a:lnTo>
                      <a:pt x="51" y="23"/>
                    </a:lnTo>
                    <a:lnTo>
                      <a:pt x="46" y="23"/>
                    </a:lnTo>
                    <a:lnTo>
                      <a:pt x="47" y="26"/>
                    </a:lnTo>
                    <a:lnTo>
                      <a:pt x="41" y="24"/>
                    </a:lnTo>
                    <a:lnTo>
                      <a:pt x="43" y="27"/>
                    </a:lnTo>
                    <a:lnTo>
                      <a:pt x="35" y="18"/>
                    </a:lnTo>
                    <a:lnTo>
                      <a:pt x="31" y="20"/>
                    </a:lnTo>
                    <a:lnTo>
                      <a:pt x="37" y="33"/>
                    </a:lnTo>
                    <a:lnTo>
                      <a:pt x="40" y="39"/>
                    </a:lnTo>
                    <a:lnTo>
                      <a:pt x="35" y="37"/>
                    </a:lnTo>
                    <a:lnTo>
                      <a:pt x="36" y="42"/>
                    </a:lnTo>
                    <a:lnTo>
                      <a:pt x="34" y="43"/>
                    </a:lnTo>
                    <a:lnTo>
                      <a:pt x="51" y="55"/>
                    </a:lnTo>
                    <a:lnTo>
                      <a:pt x="51" y="60"/>
                    </a:lnTo>
                    <a:lnTo>
                      <a:pt x="45" y="56"/>
                    </a:lnTo>
                    <a:lnTo>
                      <a:pt x="41" y="59"/>
                    </a:lnTo>
                    <a:lnTo>
                      <a:pt x="45" y="65"/>
                    </a:lnTo>
                    <a:lnTo>
                      <a:pt x="37" y="65"/>
                    </a:lnTo>
                    <a:lnTo>
                      <a:pt x="42" y="79"/>
                    </a:lnTo>
                    <a:lnTo>
                      <a:pt x="35" y="75"/>
                    </a:lnTo>
                    <a:lnTo>
                      <a:pt x="33" y="79"/>
                    </a:lnTo>
                    <a:lnTo>
                      <a:pt x="27" y="72"/>
                    </a:lnTo>
                    <a:lnTo>
                      <a:pt x="25" y="74"/>
                    </a:lnTo>
                    <a:lnTo>
                      <a:pt x="18" y="61"/>
                    </a:lnTo>
                    <a:lnTo>
                      <a:pt x="18" y="56"/>
                    </a:lnTo>
                    <a:lnTo>
                      <a:pt x="28" y="53"/>
                    </a:lnTo>
                    <a:lnTo>
                      <a:pt x="40" y="55"/>
                    </a:lnTo>
                    <a:lnTo>
                      <a:pt x="40" y="53"/>
                    </a:lnTo>
                    <a:lnTo>
                      <a:pt x="31" y="50"/>
                    </a:lnTo>
                    <a:lnTo>
                      <a:pt x="18" y="49"/>
                    </a:lnTo>
                    <a:lnTo>
                      <a:pt x="15" y="49"/>
                    </a:lnTo>
                    <a:lnTo>
                      <a:pt x="12" y="42"/>
                    </a:lnTo>
                    <a:lnTo>
                      <a:pt x="15" y="4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3" name="Freeform 295"/>
              <p:cNvSpPr>
                <a:spLocks/>
              </p:cNvSpPr>
              <p:nvPr/>
            </p:nvSpPr>
            <p:spPr bwMode="ltGray">
              <a:xfrm>
                <a:off x="1949" y="2024"/>
                <a:ext cx="29" cy="7"/>
              </a:xfrm>
              <a:custGeom>
                <a:avLst/>
                <a:gdLst>
                  <a:gd name="T0" fmla="*/ 14 w 33"/>
                  <a:gd name="T1" fmla="*/ 2 h 9"/>
                  <a:gd name="T2" fmla="*/ 4 w 33"/>
                  <a:gd name="T3" fmla="*/ 0 h 9"/>
                  <a:gd name="T4" fmla="*/ 1 w 33"/>
                  <a:gd name="T5" fmla="*/ 0 h 9"/>
                  <a:gd name="T6" fmla="*/ 0 w 33"/>
                  <a:gd name="T7" fmla="*/ 2 h 9"/>
                  <a:gd name="T8" fmla="*/ 7 w 33"/>
                  <a:gd name="T9" fmla="*/ 2 h 9"/>
                  <a:gd name="T10" fmla="*/ 12 w 33"/>
                  <a:gd name="T11" fmla="*/ 2 h 9"/>
                  <a:gd name="T12" fmla="*/ 17 w 33"/>
                  <a:gd name="T13" fmla="*/ 2 h 9"/>
                  <a:gd name="T14" fmla="*/ 14 w 33"/>
                  <a:gd name="T15" fmla="*/ 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"/>
                  <a:gd name="T26" fmla="*/ 33 w 3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">
                    <a:moveTo>
                      <a:pt x="26" y="4"/>
                    </a:moveTo>
                    <a:lnTo>
                      <a:pt x="6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2" y="6"/>
                    </a:lnTo>
                    <a:lnTo>
                      <a:pt x="24" y="9"/>
                    </a:lnTo>
                    <a:lnTo>
                      <a:pt x="33" y="5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4" name="Freeform 296"/>
              <p:cNvSpPr>
                <a:spLocks/>
              </p:cNvSpPr>
              <p:nvPr/>
            </p:nvSpPr>
            <p:spPr bwMode="ltGray">
              <a:xfrm>
                <a:off x="1939" y="1979"/>
                <a:ext cx="14" cy="12"/>
              </a:xfrm>
              <a:custGeom>
                <a:avLst/>
                <a:gdLst>
                  <a:gd name="T0" fmla="*/ 4 w 19"/>
                  <a:gd name="T1" fmla="*/ 7 h 14"/>
                  <a:gd name="T2" fmla="*/ 2 w 19"/>
                  <a:gd name="T3" fmla="*/ 3 h 14"/>
                  <a:gd name="T4" fmla="*/ 0 w 19"/>
                  <a:gd name="T5" fmla="*/ 0 h 14"/>
                  <a:gd name="T6" fmla="*/ 2 w 19"/>
                  <a:gd name="T7" fmla="*/ 3 h 14"/>
                  <a:gd name="T8" fmla="*/ 4 w 19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4"/>
                  <a:gd name="T17" fmla="*/ 19 w 1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4">
                    <a:moveTo>
                      <a:pt x="19" y="14"/>
                    </a:moveTo>
                    <a:lnTo>
                      <a:pt x="9" y="4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5" name="Freeform 297"/>
              <p:cNvSpPr>
                <a:spLocks/>
              </p:cNvSpPr>
              <p:nvPr/>
            </p:nvSpPr>
            <p:spPr bwMode="ltGray">
              <a:xfrm>
                <a:off x="1967" y="1973"/>
                <a:ext cx="7" cy="3"/>
              </a:xfrm>
              <a:custGeom>
                <a:avLst/>
                <a:gdLst>
                  <a:gd name="T0" fmla="*/ 2 w 9"/>
                  <a:gd name="T1" fmla="*/ 3 h 3"/>
                  <a:gd name="T2" fmla="*/ 2 w 9"/>
                  <a:gd name="T3" fmla="*/ 2 h 3"/>
                  <a:gd name="T4" fmla="*/ 0 w 9"/>
                  <a:gd name="T5" fmla="*/ 0 h 3"/>
                  <a:gd name="T6" fmla="*/ 2 w 9"/>
                  <a:gd name="T7" fmla="*/ 2 h 3"/>
                  <a:gd name="T8" fmla="*/ 2 w 9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9" y="3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6" name="Freeform 298"/>
              <p:cNvSpPr>
                <a:spLocks/>
              </p:cNvSpPr>
              <p:nvPr/>
            </p:nvSpPr>
            <p:spPr bwMode="ltGray">
              <a:xfrm>
                <a:off x="1912" y="1987"/>
                <a:ext cx="3" cy="2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1 h 4"/>
                  <a:gd name="T4" fmla="*/ 0 w 4"/>
                  <a:gd name="T5" fmla="*/ 1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7" name="Freeform 299"/>
              <p:cNvSpPr>
                <a:spLocks/>
              </p:cNvSpPr>
              <p:nvPr/>
            </p:nvSpPr>
            <p:spPr bwMode="ltGray">
              <a:xfrm>
                <a:off x="1969" y="1983"/>
                <a:ext cx="2" cy="4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2 h 3"/>
                  <a:gd name="T4" fmla="*/ 0 w 2"/>
                  <a:gd name="T5" fmla="*/ 1 h 3"/>
                  <a:gd name="T6" fmla="*/ 2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8" name="Freeform 300"/>
              <p:cNvSpPr>
                <a:spLocks/>
              </p:cNvSpPr>
              <p:nvPr/>
            </p:nvSpPr>
            <p:spPr bwMode="ltGray">
              <a:xfrm>
                <a:off x="1766" y="1875"/>
                <a:ext cx="123" cy="117"/>
              </a:xfrm>
              <a:custGeom>
                <a:avLst/>
                <a:gdLst>
                  <a:gd name="T0" fmla="*/ 36 w 145"/>
                  <a:gd name="T1" fmla="*/ 3 h 134"/>
                  <a:gd name="T2" fmla="*/ 27 w 145"/>
                  <a:gd name="T3" fmla="*/ 0 h 134"/>
                  <a:gd name="T4" fmla="*/ 22 w 145"/>
                  <a:gd name="T5" fmla="*/ 1 h 134"/>
                  <a:gd name="T6" fmla="*/ 19 w 145"/>
                  <a:gd name="T7" fmla="*/ 0 h 134"/>
                  <a:gd name="T8" fmla="*/ 19 w 145"/>
                  <a:gd name="T9" fmla="*/ 1 h 134"/>
                  <a:gd name="T10" fmla="*/ 17 w 145"/>
                  <a:gd name="T11" fmla="*/ 3 h 134"/>
                  <a:gd name="T12" fmla="*/ 16 w 145"/>
                  <a:gd name="T13" fmla="*/ 3 h 134"/>
                  <a:gd name="T14" fmla="*/ 12 w 145"/>
                  <a:gd name="T15" fmla="*/ 3 h 134"/>
                  <a:gd name="T16" fmla="*/ 10 w 145"/>
                  <a:gd name="T17" fmla="*/ 7 h 134"/>
                  <a:gd name="T18" fmla="*/ 7 w 145"/>
                  <a:gd name="T19" fmla="*/ 3 h 134"/>
                  <a:gd name="T20" fmla="*/ 4 w 145"/>
                  <a:gd name="T21" fmla="*/ 7 h 134"/>
                  <a:gd name="T22" fmla="*/ 2 w 145"/>
                  <a:gd name="T23" fmla="*/ 7 h 134"/>
                  <a:gd name="T24" fmla="*/ 2 w 145"/>
                  <a:gd name="T25" fmla="*/ 10 h 134"/>
                  <a:gd name="T26" fmla="*/ 0 w 145"/>
                  <a:gd name="T27" fmla="*/ 13 h 134"/>
                  <a:gd name="T28" fmla="*/ 0 w 145"/>
                  <a:gd name="T29" fmla="*/ 15 h 134"/>
                  <a:gd name="T30" fmla="*/ 1 w 145"/>
                  <a:gd name="T31" fmla="*/ 18 h 134"/>
                  <a:gd name="T32" fmla="*/ 4 w 145"/>
                  <a:gd name="T33" fmla="*/ 21 h 134"/>
                  <a:gd name="T34" fmla="*/ 4 w 145"/>
                  <a:gd name="T35" fmla="*/ 24 h 134"/>
                  <a:gd name="T36" fmla="*/ 8 w 145"/>
                  <a:gd name="T37" fmla="*/ 19 h 134"/>
                  <a:gd name="T38" fmla="*/ 16 w 145"/>
                  <a:gd name="T39" fmla="*/ 21 h 134"/>
                  <a:gd name="T40" fmla="*/ 20 w 145"/>
                  <a:gd name="T41" fmla="*/ 30 h 134"/>
                  <a:gd name="T42" fmla="*/ 25 w 145"/>
                  <a:gd name="T43" fmla="*/ 34 h 134"/>
                  <a:gd name="T44" fmla="*/ 30 w 145"/>
                  <a:gd name="T45" fmla="*/ 39 h 134"/>
                  <a:gd name="T46" fmla="*/ 31 w 145"/>
                  <a:gd name="T47" fmla="*/ 39 h 134"/>
                  <a:gd name="T48" fmla="*/ 36 w 145"/>
                  <a:gd name="T49" fmla="*/ 43 h 134"/>
                  <a:gd name="T50" fmla="*/ 42 w 145"/>
                  <a:gd name="T51" fmla="*/ 48 h 134"/>
                  <a:gd name="T52" fmla="*/ 45 w 145"/>
                  <a:gd name="T53" fmla="*/ 50 h 134"/>
                  <a:gd name="T54" fmla="*/ 48 w 145"/>
                  <a:gd name="T55" fmla="*/ 52 h 134"/>
                  <a:gd name="T56" fmla="*/ 51 w 145"/>
                  <a:gd name="T57" fmla="*/ 60 h 134"/>
                  <a:gd name="T58" fmla="*/ 50 w 145"/>
                  <a:gd name="T59" fmla="*/ 66 h 134"/>
                  <a:gd name="T60" fmla="*/ 52 w 145"/>
                  <a:gd name="T61" fmla="*/ 68 h 134"/>
                  <a:gd name="T62" fmla="*/ 54 w 145"/>
                  <a:gd name="T63" fmla="*/ 63 h 134"/>
                  <a:gd name="T64" fmla="*/ 56 w 145"/>
                  <a:gd name="T65" fmla="*/ 60 h 134"/>
                  <a:gd name="T66" fmla="*/ 57 w 145"/>
                  <a:gd name="T67" fmla="*/ 58 h 134"/>
                  <a:gd name="T68" fmla="*/ 54 w 145"/>
                  <a:gd name="T69" fmla="*/ 55 h 134"/>
                  <a:gd name="T70" fmla="*/ 55 w 145"/>
                  <a:gd name="T71" fmla="*/ 49 h 134"/>
                  <a:gd name="T72" fmla="*/ 59 w 145"/>
                  <a:gd name="T73" fmla="*/ 50 h 134"/>
                  <a:gd name="T74" fmla="*/ 63 w 145"/>
                  <a:gd name="T75" fmla="*/ 54 h 134"/>
                  <a:gd name="T76" fmla="*/ 64 w 145"/>
                  <a:gd name="T77" fmla="*/ 50 h 134"/>
                  <a:gd name="T78" fmla="*/ 56 w 145"/>
                  <a:gd name="T79" fmla="*/ 45 h 134"/>
                  <a:gd name="T80" fmla="*/ 50 w 145"/>
                  <a:gd name="T81" fmla="*/ 42 h 134"/>
                  <a:gd name="T82" fmla="*/ 50 w 145"/>
                  <a:gd name="T83" fmla="*/ 39 h 134"/>
                  <a:gd name="T84" fmla="*/ 49 w 145"/>
                  <a:gd name="T85" fmla="*/ 38 h 134"/>
                  <a:gd name="T86" fmla="*/ 42 w 145"/>
                  <a:gd name="T87" fmla="*/ 35 h 134"/>
                  <a:gd name="T88" fmla="*/ 39 w 145"/>
                  <a:gd name="T89" fmla="*/ 30 h 134"/>
                  <a:gd name="T90" fmla="*/ 36 w 145"/>
                  <a:gd name="T91" fmla="*/ 25 h 134"/>
                  <a:gd name="T92" fmla="*/ 31 w 145"/>
                  <a:gd name="T93" fmla="*/ 22 h 134"/>
                  <a:gd name="T94" fmla="*/ 30 w 145"/>
                  <a:gd name="T95" fmla="*/ 16 h 134"/>
                  <a:gd name="T96" fmla="*/ 28 w 145"/>
                  <a:gd name="T97" fmla="*/ 12 h 134"/>
                  <a:gd name="T98" fmla="*/ 33 w 145"/>
                  <a:gd name="T99" fmla="*/ 9 h 134"/>
                  <a:gd name="T100" fmla="*/ 36 w 145"/>
                  <a:gd name="T101" fmla="*/ 10 h 134"/>
                  <a:gd name="T102" fmla="*/ 35 w 145"/>
                  <a:gd name="T103" fmla="*/ 5 h 134"/>
                  <a:gd name="T104" fmla="*/ 36 w 145"/>
                  <a:gd name="T105" fmla="*/ 3 h 134"/>
                  <a:gd name="T106" fmla="*/ 31 w 145"/>
                  <a:gd name="T107" fmla="*/ 22 h 134"/>
                  <a:gd name="T108" fmla="*/ 31 w 145"/>
                  <a:gd name="T109" fmla="*/ 22 h 134"/>
                  <a:gd name="T110" fmla="*/ 31 w 145"/>
                  <a:gd name="T111" fmla="*/ 22 h 134"/>
                  <a:gd name="T112" fmla="*/ 31 w 145"/>
                  <a:gd name="T113" fmla="*/ 22 h 134"/>
                  <a:gd name="T114" fmla="*/ 31 w 145"/>
                  <a:gd name="T115" fmla="*/ 22 h 134"/>
                  <a:gd name="T116" fmla="*/ 36 w 145"/>
                  <a:gd name="T117" fmla="*/ 3 h 134"/>
                  <a:gd name="T118" fmla="*/ 31 w 145"/>
                  <a:gd name="T119" fmla="*/ 39 h 134"/>
                  <a:gd name="T120" fmla="*/ 36 w 145"/>
                  <a:gd name="T121" fmla="*/ 3 h 1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5"/>
                  <a:gd name="T184" fmla="*/ 0 h 134"/>
                  <a:gd name="T185" fmla="*/ 145 w 145"/>
                  <a:gd name="T186" fmla="*/ 134 h 1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5" h="134">
                    <a:moveTo>
                      <a:pt x="81" y="6"/>
                    </a:moveTo>
                    <a:lnTo>
                      <a:pt x="62" y="0"/>
                    </a:lnTo>
                    <a:lnTo>
                      <a:pt x="49" y="1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39" y="5"/>
                    </a:lnTo>
                    <a:lnTo>
                      <a:pt x="37" y="8"/>
                    </a:lnTo>
                    <a:lnTo>
                      <a:pt x="28" y="8"/>
                    </a:lnTo>
                    <a:lnTo>
                      <a:pt x="24" y="14"/>
                    </a:lnTo>
                    <a:lnTo>
                      <a:pt x="16" y="8"/>
                    </a:lnTo>
                    <a:lnTo>
                      <a:pt x="9" y="13"/>
                    </a:lnTo>
                    <a:lnTo>
                      <a:pt x="2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9" y="41"/>
                    </a:lnTo>
                    <a:lnTo>
                      <a:pt x="9" y="47"/>
                    </a:lnTo>
                    <a:lnTo>
                      <a:pt x="20" y="38"/>
                    </a:lnTo>
                    <a:lnTo>
                      <a:pt x="37" y="42"/>
                    </a:lnTo>
                    <a:lnTo>
                      <a:pt x="45" y="58"/>
                    </a:lnTo>
                    <a:lnTo>
                      <a:pt x="56" y="67"/>
                    </a:lnTo>
                    <a:lnTo>
                      <a:pt x="67" y="77"/>
                    </a:lnTo>
                    <a:lnTo>
                      <a:pt x="72" y="79"/>
                    </a:lnTo>
                    <a:lnTo>
                      <a:pt x="81" y="84"/>
                    </a:lnTo>
                    <a:lnTo>
                      <a:pt x="96" y="94"/>
                    </a:lnTo>
                    <a:lnTo>
                      <a:pt x="103" y="97"/>
                    </a:lnTo>
                    <a:lnTo>
                      <a:pt x="109" y="102"/>
                    </a:lnTo>
                    <a:lnTo>
                      <a:pt x="117" y="118"/>
                    </a:lnTo>
                    <a:lnTo>
                      <a:pt x="112" y="131"/>
                    </a:lnTo>
                    <a:lnTo>
                      <a:pt x="118" y="134"/>
                    </a:lnTo>
                    <a:lnTo>
                      <a:pt x="123" y="125"/>
                    </a:lnTo>
                    <a:lnTo>
                      <a:pt x="128" y="119"/>
                    </a:lnTo>
                    <a:lnTo>
                      <a:pt x="130" y="115"/>
                    </a:lnTo>
                    <a:lnTo>
                      <a:pt x="123" y="109"/>
                    </a:lnTo>
                    <a:lnTo>
                      <a:pt x="126" y="96"/>
                    </a:lnTo>
                    <a:lnTo>
                      <a:pt x="134" y="98"/>
                    </a:lnTo>
                    <a:lnTo>
                      <a:pt x="142" y="106"/>
                    </a:lnTo>
                    <a:lnTo>
                      <a:pt x="145" y="98"/>
                    </a:lnTo>
                    <a:lnTo>
                      <a:pt x="129" y="90"/>
                    </a:lnTo>
                    <a:lnTo>
                      <a:pt x="114" y="82"/>
                    </a:lnTo>
                    <a:lnTo>
                      <a:pt x="116" y="77"/>
                    </a:lnTo>
                    <a:lnTo>
                      <a:pt x="111" y="74"/>
                    </a:lnTo>
                    <a:lnTo>
                      <a:pt x="96" y="70"/>
                    </a:lnTo>
                    <a:lnTo>
                      <a:pt x="90" y="60"/>
                    </a:lnTo>
                    <a:lnTo>
                      <a:pt x="82" y="50"/>
                    </a:lnTo>
                    <a:lnTo>
                      <a:pt x="70" y="43"/>
                    </a:lnTo>
                    <a:lnTo>
                      <a:pt x="66" y="31"/>
                    </a:lnTo>
                    <a:lnTo>
                      <a:pt x="64" y="24"/>
                    </a:lnTo>
                    <a:lnTo>
                      <a:pt x="75" y="18"/>
                    </a:lnTo>
                    <a:lnTo>
                      <a:pt x="81" y="19"/>
                    </a:lnTo>
                    <a:lnTo>
                      <a:pt x="79" y="10"/>
                    </a:lnTo>
                    <a:lnTo>
                      <a:pt x="81" y="6"/>
                    </a:lnTo>
                    <a:lnTo>
                      <a:pt x="69" y="44"/>
                    </a:lnTo>
                    <a:lnTo>
                      <a:pt x="69" y="43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81" y="6"/>
                    </a:lnTo>
                    <a:lnTo>
                      <a:pt x="72" y="78"/>
                    </a:lnTo>
                    <a:lnTo>
                      <a:pt x="81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9" name="Freeform 301"/>
              <p:cNvSpPr>
                <a:spLocks/>
              </p:cNvSpPr>
              <p:nvPr/>
            </p:nvSpPr>
            <p:spPr bwMode="ltGray">
              <a:xfrm>
                <a:off x="1766" y="1875"/>
                <a:ext cx="123" cy="117"/>
              </a:xfrm>
              <a:custGeom>
                <a:avLst/>
                <a:gdLst>
                  <a:gd name="T0" fmla="*/ 36 w 145"/>
                  <a:gd name="T1" fmla="*/ 3 h 134"/>
                  <a:gd name="T2" fmla="*/ 27 w 145"/>
                  <a:gd name="T3" fmla="*/ 0 h 134"/>
                  <a:gd name="T4" fmla="*/ 22 w 145"/>
                  <a:gd name="T5" fmla="*/ 1 h 134"/>
                  <a:gd name="T6" fmla="*/ 19 w 145"/>
                  <a:gd name="T7" fmla="*/ 0 h 134"/>
                  <a:gd name="T8" fmla="*/ 19 w 145"/>
                  <a:gd name="T9" fmla="*/ 1 h 134"/>
                  <a:gd name="T10" fmla="*/ 17 w 145"/>
                  <a:gd name="T11" fmla="*/ 3 h 134"/>
                  <a:gd name="T12" fmla="*/ 16 w 145"/>
                  <a:gd name="T13" fmla="*/ 3 h 134"/>
                  <a:gd name="T14" fmla="*/ 12 w 145"/>
                  <a:gd name="T15" fmla="*/ 3 h 134"/>
                  <a:gd name="T16" fmla="*/ 10 w 145"/>
                  <a:gd name="T17" fmla="*/ 7 h 134"/>
                  <a:gd name="T18" fmla="*/ 7 w 145"/>
                  <a:gd name="T19" fmla="*/ 3 h 134"/>
                  <a:gd name="T20" fmla="*/ 4 w 145"/>
                  <a:gd name="T21" fmla="*/ 7 h 134"/>
                  <a:gd name="T22" fmla="*/ 2 w 145"/>
                  <a:gd name="T23" fmla="*/ 7 h 134"/>
                  <a:gd name="T24" fmla="*/ 2 w 145"/>
                  <a:gd name="T25" fmla="*/ 10 h 134"/>
                  <a:gd name="T26" fmla="*/ 0 w 145"/>
                  <a:gd name="T27" fmla="*/ 13 h 134"/>
                  <a:gd name="T28" fmla="*/ 0 w 145"/>
                  <a:gd name="T29" fmla="*/ 15 h 134"/>
                  <a:gd name="T30" fmla="*/ 1 w 145"/>
                  <a:gd name="T31" fmla="*/ 18 h 134"/>
                  <a:gd name="T32" fmla="*/ 4 w 145"/>
                  <a:gd name="T33" fmla="*/ 21 h 134"/>
                  <a:gd name="T34" fmla="*/ 4 w 145"/>
                  <a:gd name="T35" fmla="*/ 24 h 134"/>
                  <a:gd name="T36" fmla="*/ 8 w 145"/>
                  <a:gd name="T37" fmla="*/ 19 h 134"/>
                  <a:gd name="T38" fmla="*/ 16 w 145"/>
                  <a:gd name="T39" fmla="*/ 21 h 134"/>
                  <a:gd name="T40" fmla="*/ 20 w 145"/>
                  <a:gd name="T41" fmla="*/ 30 h 134"/>
                  <a:gd name="T42" fmla="*/ 25 w 145"/>
                  <a:gd name="T43" fmla="*/ 34 h 134"/>
                  <a:gd name="T44" fmla="*/ 30 w 145"/>
                  <a:gd name="T45" fmla="*/ 39 h 134"/>
                  <a:gd name="T46" fmla="*/ 31 w 145"/>
                  <a:gd name="T47" fmla="*/ 39 h 134"/>
                  <a:gd name="T48" fmla="*/ 36 w 145"/>
                  <a:gd name="T49" fmla="*/ 43 h 134"/>
                  <a:gd name="T50" fmla="*/ 42 w 145"/>
                  <a:gd name="T51" fmla="*/ 48 h 134"/>
                  <a:gd name="T52" fmla="*/ 45 w 145"/>
                  <a:gd name="T53" fmla="*/ 50 h 134"/>
                  <a:gd name="T54" fmla="*/ 48 w 145"/>
                  <a:gd name="T55" fmla="*/ 52 h 134"/>
                  <a:gd name="T56" fmla="*/ 51 w 145"/>
                  <a:gd name="T57" fmla="*/ 60 h 134"/>
                  <a:gd name="T58" fmla="*/ 50 w 145"/>
                  <a:gd name="T59" fmla="*/ 66 h 134"/>
                  <a:gd name="T60" fmla="*/ 52 w 145"/>
                  <a:gd name="T61" fmla="*/ 68 h 134"/>
                  <a:gd name="T62" fmla="*/ 54 w 145"/>
                  <a:gd name="T63" fmla="*/ 63 h 134"/>
                  <a:gd name="T64" fmla="*/ 56 w 145"/>
                  <a:gd name="T65" fmla="*/ 60 h 134"/>
                  <a:gd name="T66" fmla="*/ 57 w 145"/>
                  <a:gd name="T67" fmla="*/ 58 h 134"/>
                  <a:gd name="T68" fmla="*/ 54 w 145"/>
                  <a:gd name="T69" fmla="*/ 55 h 134"/>
                  <a:gd name="T70" fmla="*/ 55 w 145"/>
                  <a:gd name="T71" fmla="*/ 49 h 134"/>
                  <a:gd name="T72" fmla="*/ 59 w 145"/>
                  <a:gd name="T73" fmla="*/ 50 h 134"/>
                  <a:gd name="T74" fmla="*/ 63 w 145"/>
                  <a:gd name="T75" fmla="*/ 54 h 134"/>
                  <a:gd name="T76" fmla="*/ 64 w 145"/>
                  <a:gd name="T77" fmla="*/ 50 h 134"/>
                  <a:gd name="T78" fmla="*/ 56 w 145"/>
                  <a:gd name="T79" fmla="*/ 45 h 134"/>
                  <a:gd name="T80" fmla="*/ 50 w 145"/>
                  <a:gd name="T81" fmla="*/ 42 h 134"/>
                  <a:gd name="T82" fmla="*/ 50 w 145"/>
                  <a:gd name="T83" fmla="*/ 39 h 134"/>
                  <a:gd name="T84" fmla="*/ 49 w 145"/>
                  <a:gd name="T85" fmla="*/ 38 h 134"/>
                  <a:gd name="T86" fmla="*/ 42 w 145"/>
                  <a:gd name="T87" fmla="*/ 35 h 134"/>
                  <a:gd name="T88" fmla="*/ 39 w 145"/>
                  <a:gd name="T89" fmla="*/ 30 h 134"/>
                  <a:gd name="T90" fmla="*/ 36 w 145"/>
                  <a:gd name="T91" fmla="*/ 25 h 134"/>
                  <a:gd name="T92" fmla="*/ 31 w 145"/>
                  <a:gd name="T93" fmla="*/ 22 h 134"/>
                  <a:gd name="T94" fmla="*/ 30 w 145"/>
                  <a:gd name="T95" fmla="*/ 16 h 134"/>
                  <a:gd name="T96" fmla="*/ 28 w 145"/>
                  <a:gd name="T97" fmla="*/ 12 h 134"/>
                  <a:gd name="T98" fmla="*/ 33 w 145"/>
                  <a:gd name="T99" fmla="*/ 9 h 134"/>
                  <a:gd name="T100" fmla="*/ 36 w 145"/>
                  <a:gd name="T101" fmla="*/ 10 h 134"/>
                  <a:gd name="T102" fmla="*/ 35 w 145"/>
                  <a:gd name="T103" fmla="*/ 5 h 134"/>
                  <a:gd name="T104" fmla="*/ 36 w 145"/>
                  <a:gd name="T105" fmla="*/ 3 h 13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5"/>
                  <a:gd name="T160" fmla="*/ 0 h 134"/>
                  <a:gd name="T161" fmla="*/ 145 w 145"/>
                  <a:gd name="T162" fmla="*/ 134 h 13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5" h="134">
                    <a:moveTo>
                      <a:pt x="81" y="6"/>
                    </a:moveTo>
                    <a:lnTo>
                      <a:pt x="62" y="0"/>
                    </a:lnTo>
                    <a:lnTo>
                      <a:pt x="49" y="1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39" y="5"/>
                    </a:lnTo>
                    <a:lnTo>
                      <a:pt x="37" y="8"/>
                    </a:lnTo>
                    <a:lnTo>
                      <a:pt x="28" y="8"/>
                    </a:lnTo>
                    <a:lnTo>
                      <a:pt x="24" y="14"/>
                    </a:lnTo>
                    <a:lnTo>
                      <a:pt x="16" y="8"/>
                    </a:lnTo>
                    <a:lnTo>
                      <a:pt x="9" y="13"/>
                    </a:lnTo>
                    <a:lnTo>
                      <a:pt x="2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9" y="41"/>
                    </a:lnTo>
                    <a:lnTo>
                      <a:pt x="9" y="47"/>
                    </a:lnTo>
                    <a:lnTo>
                      <a:pt x="20" y="38"/>
                    </a:lnTo>
                    <a:lnTo>
                      <a:pt x="37" y="42"/>
                    </a:lnTo>
                    <a:lnTo>
                      <a:pt x="45" y="58"/>
                    </a:lnTo>
                    <a:lnTo>
                      <a:pt x="56" y="67"/>
                    </a:lnTo>
                    <a:lnTo>
                      <a:pt x="67" y="77"/>
                    </a:lnTo>
                    <a:lnTo>
                      <a:pt x="72" y="79"/>
                    </a:lnTo>
                    <a:lnTo>
                      <a:pt x="81" y="84"/>
                    </a:lnTo>
                    <a:lnTo>
                      <a:pt x="96" y="94"/>
                    </a:lnTo>
                    <a:lnTo>
                      <a:pt x="103" y="97"/>
                    </a:lnTo>
                    <a:lnTo>
                      <a:pt x="109" y="102"/>
                    </a:lnTo>
                    <a:lnTo>
                      <a:pt x="117" y="118"/>
                    </a:lnTo>
                    <a:lnTo>
                      <a:pt x="112" y="131"/>
                    </a:lnTo>
                    <a:lnTo>
                      <a:pt x="118" y="134"/>
                    </a:lnTo>
                    <a:lnTo>
                      <a:pt x="123" y="125"/>
                    </a:lnTo>
                    <a:lnTo>
                      <a:pt x="128" y="119"/>
                    </a:lnTo>
                    <a:lnTo>
                      <a:pt x="130" y="115"/>
                    </a:lnTo>
                    <a:lnTo>
                      <a:pt x="123" y="109"/>
                    </a:lnTo>
                    <a:lnTo>
                      <a:pt x="126" y="96"/>
                    </a:lnTo>
                    <a:lnTo>
                      <a:pt x="134" y="98"/>
                    </a:lnTo>
                    <a:lnTo>
                      <a:pt x="142" y="106"/>
                    </a:lnTo>
                    <a:lnTo>
                      <a:pt x="145" y="98"/>
                    </a:lnTo>
                    <a:lnTo>
                      <a:pt x="129" y="90"/>
                    </a:lnTo>
                    <a:lnTo>
                      <a:pt x="114" y="82"/>
                    </a:lnTo>
                    <a:lnTo>
                      <a:pt x="116" y="77"/>
                    </a:lnTo>
                    <a:lnTo>
                      <a:pt x="111" y="74"/>
                    </a:lnTo>
                    <a:lnTo>
                      <a:pt x="96" y="70"/>
                    </a:lnTo>
                    <a:lnTo>
                      <a:pt x="90" y="60"/>
                    </a:lnTo>
                    <a:lnTo>
                      <a:pt x="82" y="50"/>
                    </a:lnTo>
                    <a:lnTo>
                      <a:pt x="70" y="43"/>
                    </a:lnTo>
                    <a:lnTo>
                      <a:pt x="66" y="31"/>
                    </a:lnTo>
                    <a:lnTo>
                      <a:pt x="64" y="24"/>
                    </a:lnTo>
                    <a:lnTo>
                      <a:pt x="75" y="18"/>
                    </a:lnTo>
                    <a:lnTo>
                      <a:pt x="81" y="19"/>
                    </a:lnTo>
                    <a:lnTo>
                      <a:pt x="79" y="10"/>
                    </a:lnTo>
                    <a:lnTo>
                      <a:pt x="81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0" name="Rectangle 302"/>
              <p:cNvSpPr>
                <a:spLocks noChangeArrowheads="1"/>
              </p:cNvSpPr>
              <p:nvPr/>
            </p:nvSpPr>
            <p:spPr bwMode="ltGray">
              <a:xfrm>
                <a:off x="1824" y="1913"/>
                <a:ext cx="1" cy="0"/>
              </a:xfrm>
              <a:prstGeom prst="rect">
                <a:avLst/>
              </a:prstGeom>
              <a:solidFill>
                <a:srgbClr val="C0C0C0">
                  <a:alpha val="89803"/>
                </a:srgbClr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1" name="Freeform 303"/>
              <p:cNvSpPr>
                <a:spLocks/>
              </p:cNvSpPr>
              <p:nvPr/>
            </p:nvSpPr>
            <p:spPr bwMode="ltGray">
              <a:xfrm>
                <a:off x="1829" y="1989"/>
                <a:ext cx="32" cy="21"/>
              </a:xfrm>
              <a:custGeom>
                <a:avLst/>
                <a:gdLst>
                  <a:gd name="T0" fmla="*/ 14 w 38"/>
                  <a:gd name="T1" fmla="*/ 8 h 24"/>
                  <a:gd name="T2" fmla="*/ 14 w 38"/>
                  <a:gd name="T3" fmla="*/ 12 h 24"/>
                  <a:gd name="T4" fmla="*/ 8 w 38"/>
                  <a:gd name="T5" fmla="*/ 9 h 24"/>
                  <a:gd name="T6" fmla="*/ 2 w 38"/>
                  <a:gd name="T7" fmla="*/ 4 h 24"/>
                  <a:gd name="T8" fmla="*/ 0 w 38"/>
                  <a:gd name="T9" fmla="*/ 3 h 24"/>
                  <a:gd name="T10" fmla="*/ 5 w 38"/>
                  <a:gd name="T11" fmla="*/ 2 h 24"/>
                  <a:gd name="T12" fmla="*/ 10 w 38"/>
                  <a:gd name="T13" fmla="*/ 1 h 24"/>
                  <a:gd name="T14" fmla="*/ 16 w 38"/>
                  <a:gd name="T15" fmla="*/ 0 h 24"/>
                  <a:gd name="T16" fmla="*/ 14 w 38"/>
                  <a:gd name="T17" fmla="*/ 8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4"/>
                  <a:gd name="T29" fmla="*/ 38 w 3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4">
                    <a:moveTo>
                      <a:pt x="34" y="14"/>
                    </a:moveTo>
                    <a:lnTo>
                      <a:pt x="34" y="24"/>
                    </a:lnTo>
                    <a:lnTo>
                      <a:pt x="18" y="16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1" y="2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2" name="Freeform 304"/>
              <p:cNvSpPr>
                <a:spLocks/>
              </p:cNvSpPr>
              <p:nvPr/>
            </p:nvSpPr>
            <p:spPr bwMode="ltGray">
              <a:xfrm>
                <a:off x="1781" y="1948"/>
                <a:ext cx="20" cy="32"/>
              </a:xfrm>
              <a:custGeom>
                <a:avLst/>
                <a:gdLst>
                  <a:gd name="T0" fmla="*/ 11 w 20"/>
                  <a:gd name="T1" fmla="*/ 18 h 36"/>
                  <a:gd name="T2" fmla="*/ 6 w 20"/>
                  <a:gd name="T3" fmla="*/ 20 h 36"/>
                  <a:gd name="T4" fmla="*/ 3 w 20"/>
                  <a:gd name="T5" fmla="*/ 16 h 36"/>
                  <a:gd name="T6" fmla="*/ 1 w 20"/>
                  <a:gd name="T7" fmla="*/ 10 h 36"/>
                  <a:gd name="T8" fmla="*/ 0 w 20"/>
                  <a:gd name="T9" fmla="*/ 4 h 36"/>
                  <a:gd name="T10" fmla="*/ 12 w 20"/>
                  <a:gd name="T11" fmla="*/ 0 h 36"/>
                  <a:gd name="T12" fmla="*/ 20 w 20"/>
                  <a:gd name="T13" fmla="*/ 6 h 36"/>
                  <a:gd name="T14" fmla="*/ 18 w 20"/>
                  <a:gd name="T15" fmla="*/ 17 h 36"/>
                  <a:gd name="T16" fmla="*/ 11 w 20"/>
                  <a:gd name="T17" fmla="*/ 18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6"/>
                  <a:gd name="T29" fmla="*/ 20 w 20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6">
                    <a:moveTo>
                      <a:pt x="11" y="31"/>
                    </a:moveTo>
                    <a:lnTo>
                      <a:pt x="6" y="36"/>
                    </a:lnTo>
                    <a:lnTo>
                      <a:pt x="3" y="28"/>
                    </a:lnTo>
                    <a:lnTo>
                      <a:pt x="1" y="17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20" y="11"/>
                    </a:lnTo>
                    <a:lnTo>
                      <a:pt x="18" y="30"/>
                    </a:ln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3" name="Freeform 305"/>
              <p:cNvSpPr>
                <a:spLocks/>
              </p:cNvSpPr>
              <p:nvPr/>
            </p:nvSpPr>
            <p:spPr bwMode="ltGray">
              <a:xfrm>
                <a:off x="1771" y="1915"/>
                <a:ext cx="2" cy="3"/>
              </a:xfrm>
              <a:custGeom>
                <a:avLst/>
                <a:gdLst>
                  <a:gd name="T0" fmla="*/ 32 w 1"/>
                  <a:gd name="T1" fmla="*/ 0 h 3"/>
                  <a:gd name="T2" fmla="*/ 0 w 1"/>
                  <a:gd name="T3" fmla="*/ 0 h 3"/>
                  <a:gd name="T4" fmla="*/ 32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4" name="Freeform 306"/>
              <p:cNvSpPr>
                <a:spLocks/>
              </p:cNvSpPr>
              <p:nvPr/>
            </p:nvSpPr>
            <p:spPr bwMode="ltGray">
              <a:xfrm>
                <a:off x="1971" y="1940"/>
                <a:ext cx="199" cy="80"/>
              </a:xfrm>
              <a:custGeom>
                <a:avLst/>
                <a:gdLst>
                  <a:gd name="T0" fmla="*/ 69 w 235"/>
                  <a:gd name="T1" fmla="*/ 36 h 93"/>
                  <a:gd name="T2" fmla="*/ 58 w 235"/>
                  <a:gd name="T3" fmla="*/ 39 h 93"/>
                  <a:gd name="T4" fmla="*/ 55 w 235"/>
                  <a:gd name="T5" fmla="*/ 44 h 93"/>
                  <a:gd name="T6" fmla="*/ 55 w 235"/>
                  <a:gd name="T7" fmla="*/ 42 h 93"/>
                  <a:gd name="T8" fmla="*/ 53 w 235"/>
                  <a:gd name="T9" fmla="*/ 39 h 93"/>
                  <a:gd name="T10" fmla="*/ 46 w 235"/>
                  <a:gd name="T11" fmla="*/ 39 h 93"/>
                  <a:gd name="T12" fmla="*/ 35 w 235"/>
                  <a:gd name="T13" fmla="*/ 40 h 93"/>
                  <a:gd name="T14" fmla="*/ 25 w 235"/>
                  <a:gd name="T15" fmla="*/ 40 h 93"/>
                  <a:gd name="T16" fmla="*/ 18 w 235"/>
                  <a:gd name="T17" fmla="*/ 39 h 93"/>
                  <a:gd name="T18" fmla="*/ 12 w 235"/>
                  <a:gd name="T19" fmla="*/ 39 h 93"/>
                  <a:gd name="T20" fmla="*/ 13 w 235"/>
                  <a:gd name="T21" fmla="*/ 35 h 93"/>
                  <a:gd name="T22" fmla="*/ 8 w 235"/>
                  <a:gd name="T23" fmla="*/ 34 h 93"/>
                  <a:gd name="T24" fmla="*/ 7 w 235"/>
                  <a:gd name="T25" fmla="*/ 29 h 93"/>
                  <a:gd name="T26" fmla="*/ 3 w 235"/>
                  <a:gd name="T27" fmla="*/ 25 h 93"/>
                  <a:gd name="T28" fmla="*/ 5 w 235"/>
                  <a:gd name="T29" fmla="*/ 25 h 93"/>
                  <a:gd name="T30" fmla="*/ 3 w 235"/>
                  <a:gd name="T31" fmla="*/ 22 h 93"/>
                  <a:gd name="T32" fmla="*/ 0 w 235"/>
                  <a:gd name="T33" fmla="*/ 18 h 93"/>
                  <a:gd name="T34" fmla="*/ 6 w 235"/>
                  <a:gd name="T35" fmla="*/ 12 h 93"/>
                  <a:gd name="T36" fmla="*/ 14 w 235"/>
                  <a:gd name="T37" fmla="*/ 11 h 93"/>
                  <a:gd name="T38" fmla="*/ 16 w 235"/>
                  <a:gd name="T39" fmla="*/ 8 h 93"/>
                  <a:gd name="T40" fmla="*/ 25 w 235"/>
                  <a:gd name="T41" fmla="*/ 6 h 93"/>
                  <a:gd name="T42" fmla="*/ 36 w 235"/>
                  <a:gd name="T43" fmla="*/ 1 h 93"/>
                  <a:gd name="T44" fmla="*/ 46 w 235"/>
                  <a:gd name="T45" fmla="*/ 1 h 93"/>
                  <a:gd name="T46" fmla="*/ 52 w 235"/>
                  <a:gd name="T47" fmla="*/ 3 h 93"/>
                  <a:gd name="T48" fmla="*/ 65 w 235"/>
                  <a:gd name="T49" fmla="*/ 8 h 93"/>
                  <a:gd name="T50" fmla="*/ 80 w 235"/>
                  <a:gd name="T51" fmla="*/ 3 h 93"/>
                  <a:gd name="T52" fmla="*/ 89 w 235"/>
                  <a:gd name="T53" fmla="*/ 6 h 93"/>
                  <a:gd name="T54" fmla="*/ 95 w 235"/>
                  <a:gd name="T55" fmla="*/ 14 h 93"/>
                  <a:gd name="T56" fmla="*/ 97 w 235"/>
                  <a:gd name="T57" fmla="*/ 19 h 93"/>
                  <a:gd name="T58" fmla="*/ 99 w 235"/>
                  <a:gd name="T59" fmla="*/ 29 h 93"/>
                  <a:gd name="T60" fmla="*/ 99 w 235"/>
                  <a:gd name="T61" fmla="*/ 34 h 93"/>
                  <a:gd name="T62" fmla="*/ 91 w 235"/>
                  <a:gd name="T63" fmla="*/ 34 h 93"/>
                  <a:gd name="T64" fmla="*/ 86 w 235"/>
                  <a:gd name="T65" fmla="*/ 34 h 93"/>
                  <a:gd name="T66" fmla="*/ 77 w 235"/>
                  <a:gd name="T67" fmla="*/ 37 h 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93"/>
                  <a:gd name="T104" fmla="*/ 235 w 235"/>
                  <a:gd name="T105" fmla="*/ 93 h 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93">
                    <a:moveTo>
                      <a:pt x="176" y="78"/>
                    </a:moveTo>
                    <a:lnTo>
                      <a:pt x="157" y="77"/>
                    </a:lnTo>
                    <a:lnTo>
                      <a:pt x="139" y="79"/>
                    </a:lnTo>
                    <a:lnTo>
                      <a:pt x="134" y="81"/>
                    </a:lnTo>
                    <a:lnTo>
                      <a:pt x="133" y="88"/>
                    </a:lnTo>
                    <a:lnTo>
                      <a:pt x="128" y="93"/>
                    </a:lnTo>
                    <a:lnTo>
                      <a:pt x="127" y="91"/>
                    </a:lnTo>
                    <a:lnTo>
                      <a:pt x="127" y="89"/>
                    </a:lnTo>
                    <a:lnTo>
                      <a:pt x="127" y="77"/>
                    </a:lnTo>
                    <a:lnTo>
                      <a:pt x="122" y="81"/>
                    </a:lnTo>
                    <a:lnTo>
                      <a:pt x="114" y="79"/>
                    </a:lnTo>
                    <a:lnTo>
                      <a:pt x="104" y="83"/>
                    </a:lnTo>
                    <a:lnTo>
                      <a:pt x="91" y="89"/>
                    </a:lnTo>
                    <a:lnTo>
                      <a:pt x="80" y="85"/>
                    </a:lnTo>
                    <a:lnTo>
                      <a:pt x="60" y="77"/>
                    </a:lnTo>
                    <a:lnTo>
                      <a:pt x="58" y="84"/>
                    </a:lnTo>
                    <a:lnTo>
                      <a:pt x="52" y="88"/>
                    </a:lnTo>
                    <a:lnTo>
                      <a:pt x="41" y="83"/>
                    </a:lnTo>
                    <a:lnTo>
                      <a:pt x="34" y="79"/>
                    </a:lnTo>
                    <a:lnTo>
                      <a:pt x="28" y="81"/>
                    </a:lnTo>
                    <a:lnTo>
                      <a:pt x="20" y="79"/>
                    </a:lnTo>
                    <a:lnTo>
                      <a:pt x="29" y="76"/>
                    </a:lnTo>
                    <a:lnTo>
                      <a:pt x="18" y="75"/>
                    </a:lnTo>
                    <a:lnTo>
                      <a:pt x="20" y="71"/>
                    </a:lnTo>
                    <a:lnTo>
                      <a:pt x="14" y="66"/>
                    </a:lnTo>
                    <a:lnTo>
                      <a:pt x="16" y="63"/>
                    </a:lnTo>
                    <a:lnTo>
                      <a:pt x="5" y="58"/>
                    </a:lnTo>
                    <a:lnTo>
                      <a:pt x="4" y="52"/>
                    </a:lnTo>
                    <a:lnTo>
                      <a:pt x="6" y="53"/>
                    </a:lnTo>
                    <a:lnTo>
                      <a:pt x="11" y="54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7" y="39"/>
                    </a:lnTo>
                    <a:lnTo>
                      <a:pt x="0" y="37"/>
                    </a:lnTo>
                    <a:lnTo>
                      <a:pt x="1" y="27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32" y="23"/>
                    </a:lnTo>
                    <a:lnTo>
                      <a:pt x="42" y="19"/>
                    </a:lnTo>
                    <a:lnTo>
                      <a:pt x="38" y="18"/>
                    </a:lnTo>
                    <a:lnTo>
                      <a:pt x="32" y="13"/>
                    </a:lnTo>
                    <a:lnTo>
                      <a:pt x="55" y="13"/>
                    </a:lnTo>
                    <a:lnTo>
                      <a:pt x="72" y="4"/>
                    </a:lnTo>
                    <a:lnTo>
                      <a:pt x="84" y="1"/>
                    </a:lnTo>
                    <a:lnTo>
                      <a:pt x="96" y="0"/>
                    </a:lnTo>
                    <a:lnTo>
                      <a:pt x="104" y="1"/>
                    </a:lnTo>
                    <a:lnTo>
                      <a:pt x="113" y="5"/>
                    </a:lnTo>
                    <a:lnTo>
                      <a:pt x="118" y="7"/>
                    </a:lnTo>
                    <a:lnTo>
                      <a:pt x="133" y="12"/>
                    </a:lnTo>
                    <a:lnTo>
                      <a:pt x="150" y="16"/>
                    </a:lnTo>
                    <a:lnTo>
                      <a:pt x="166" y="16"/>
                    </a:lnTo>
                    <a:lnTo>
                      <a:pt x="184" y="7"/>
                    </a:lnTo>
                    <a:lnTo>
                      <a:pt x="199" y="6"/>
                    </a:lnTo>
                    <a:lnTo>
                      <a:pt x="206" y="12"/>
                    </a:lnTo>
                    <a:lnTo>
                      <a:pt x="212" y="22"/>
                    </a:lnTo>
                    <a:lnTo>
                      <a:pt x="217" y="30"/>
                    </a:lnTo>
                    <a:lnTo>
                      <a:pt x="228" y="35"/>
                    </a:lnTo>
                    <a:lnTo>
                      <a:pt x="223" y="39"/>
                    </a:lnTo>
                    <a:lnTo>
                      <a:pt x="224" y="47"/>
                    </a:lnTo>
                    <a:lnTo>
                      <a:pt x="227" y="63"/>
                    </a:lnTo>
                    <a:lnTo>
                      <a:pt x="235" y="72"/>
                    </a:lnTo>
                    <a:lnTo>
                      <a:pt x="228" y="73"/>
                    </a:lnTo>
                    <a:lnTo>
                      <a:pt x="224" y="71"/>
                    </a:lnTo>
                    <a:lnTo>
                      <a:pt x="209" y="71"/>
                    </a:lnTo>
                    <a:lnTo>
                      <a:pt x="205" y="73"/>
                    </a:lnTo>
                    <a:lnTo>
                      <a:pt x="200" y="72"/>
                    </a:lnTo>
                    <a:lnTo>
                      <a:pt x="188" y="75"/>
                    </a:lnTo>
                    <a:lnTo>
                      <a:pt x="176" y="7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5" name="Freeform 307"/>
              <p:cNvSpPr>
                <a:spLocks/>
              </p:cNvSpPr>
              <p:nvPr/>
            </p:nvSpPr>
            <p:spPr bwMode="ltGray">
              <a:xfrm>
                <a:off x="1967" y="1940"/>
                <a:ext cx="30" cy="22"/>
              </a:xfrm>
              <a:custGeom>
                <a:avLst/>
                <a:gdLst>
                  <a:gd name="T0" fmla="*/ 2 w 36"/>
                  <a:gd name="T1" fmla="*/ 1 h 27"/>
                  <a:gd name="T2" fmla="*/ 2 w 36"/>
                  <a:gd name="T3" fmla="*/ 2 h 27"/>
                  <a:gd name="T4" fmla="*/ 2 w 36"/>
                  <a:gd name="T5" fmla="*/ 4 h 27"/>
                  <a:gd name="T6" fmla="*/ 0 w 36"/>
                  <a:gd name="T7" fmla="*/ 7 h 27"/>
                  <a:gd name="T8" fmla="*/ 4 w 36"/>
                  <a:gd name="T9" fmla="*/ 7 h 27"/>
                  <a:gd name="T10" fmla="*/ 2 w 36"/>
                  <a:gd name="T11" fmla="*/ 10 h 27"/>
                  <a:gd name="T12" fmla="*/ 7 w 36"/>
                  <a:gd name="T13" fmla="*/ 6 h 27"/>
                  <a:gd name="T14" fmla="*/ 14 w 36"/>
                  <a:gd name="T15" fmla="*/ 6 h 27"/>
                  <a:gd name="T16" fmla="*/ 12 w 36"/>
                  <a:gd name="T17" fmla="*/ 4 h 27"/>
                  <a:gd name="T18" fmla="*/ 9 w 36"/>
                  <a:gd name="T19" fmla="*/ 0 h 27"/>
                  <a:gd name="T20" fmla="*/ 2 w 36"/>
                  <a:gd name="T21" fmla="*/ 1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27"/>
                  <a:gd name="T35" fmla="*/ 36 w 36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27">
                    <a:moveTo>
                      <a:pt x="5" y="1"/>
                    </a:moveTo>
                    <a:lnTo>
                      <a:pt x="3" y="4"/>
                    </a:lnTo>
                    <a:lnTo>
                      <a:pt x="5" y="10"/>
                    </a:lnTo>
                    <a:lnTo>
                      <a:pt x="0" y="19"/>
                    </a:lnTo>
                    <a:lnTo>
                      <a:pt x="9" y="21"/>
                    </a:lnTo>
                    <a:lnTo>
                      <a:pt x="4" y="27"/>
                    </a:lnTo>
                    <a:lnTo>
                      <a:pt x="18" y="17"/>
                    </a:lnTo>
                    <a:lnTo>
                      <a:pt x="36" y="15"/>
                    </a:lnTo>
                    <a:lnTo>
                      <a:pt x="31" y="10"/>
                    </a:lnTo>
                    <a:lnTo>
                      <a:pt x="2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6" name="Freeform 308"/>
              <p:cNvSpPr>
                <a:spLocks/>
              </p:cNvSpPr>
              <p:nvPr/>
            </p:nvSpPr>
            <p:spPr bwMode="ltGray">
              <a:xfrm>
                <a:off x="1919" y="1760"/>
                <a:ext cx="85" cy="56"/>
              </a:xfrm>
              <a:custGeom>
                <a:avLst/>
                <a:gdLst>
                  <a:gd name="T0" fmla="*/ 40 w 103"/>
                  <a:gd name="T1" fmla="*/ 17 h 65"/>
                  <a:gd name="T2" fmla="*/ 38 w 103"/>
                  <a:gd name="T3" fmla="*/ 19 h 65"/>
                  <a:gd name="T4" fmla="*/ 39 w 103"/>
                  <a:gd name="T5" fmla="*/ 25 h 65"/>
                  <a:gd name="T6" fmla="*/ 34 w 103"/>
                  <a:gd name="T7" fmla="*/ 29 h 65"/>
                  <a:gd name="T8" fmla="*/ 34 w 103"/>
                  <a:gd name="T9" fmla="*/ 30 h 65"/>
                  <a:gd name="T10" fmla="*/ 26 w 103"/>
                  <a:gd name="T11" fmla="*/ 29 h 65"/>
                  <a:gd name="T12" fmla="*/ 18 w 103"/>
                  <a:gd name="T13" fmla="*/ 28 h 65"/>
                  <a:gd name="T14" fmla="*/ 11 w 103"/>
                  <a:gd name="T15" fmla="*/ 28 h 65"/>
                  <a:gd name="T16" fmla="*/ 3 w 103"/>
                  <a:gd name="T17" fmla="*/ 28 h 65"/>
                  <a:gd name="T18" fmla="*/ 2 w 103"/>
                  <a:gd name="T19" fmla="*/ 25 h 65"/>
                  <a:gd name="T20" fmla="*/ 3 w 103"/>
                  <a:gd name="T21" fmla="*/ 21 h 65"/>
                  <a:gd name="T22" fmla="*/ 0 w 103"/>
                  <a:gd name="T23" fmla="*/ 12 h 65"/>
                  <a:gd name="T24" fmla="*/ 7 w 103"/>
                  <a:gd name="T25" fmla="*/ 6 h 65"/>
                  <a:gd name="T26" fmla="*/ 13 w 103"/>
                  <a:gd name="T27" fmla="*/ 1 h 65"/>
                  <a:gd name="T28" fmla="*/ 19 w 103"/>
                  <a:gd name="T29" fmla="*/ 0 h 65"/>
                  <a:gd name="T30" fmla="*/ 26 w 103"/>
                  <a:gd name="T31" fmla="*/ 2 h 65"/>
                  <a:gd name="T32" fmla="*/ 33 w 103"/>
                  <a:gd name="T33" fmla="*/ 3 h 65"/>
                  <a:gd name="T34" fmla="*/ 34 w 103"/>
                  <a:gd name="T35" fmla="*/ 11 h 65"/>
                  <a:gd name="T36" fmla="*/ 40 w 103"/>
                  <a:gd name="T37" fmla="*/ 17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65"/>
                  <a:gd name="T59" fmla="*/ 103 w 103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65">
                    <a:moveTo>
                      <a:pt x="103" y="36"/>
                    </a:moveTo>
                    <a:lnTo>
                      <a:pt x="99" y="40"/>
                    </a:lnTo>
                    <a:lnTo>
                      <a:pt x="102" y="53"/>
                    </a:lnTo>
                    <a:lnTo>
                      <a:pt x="88" y="60"/>
                    </a:lnTo>
                    <a:lnTo>
                      <a:pt x="90" y="65"/>
                    </a:lnTo>
                    <a:lnTo>
                      <a:pt x="69" y="61"/>
                    </a:lnTo>
                    <a:lnTo>
                      <a:pt x="49" y="58"/>
                    </a:lnTo>
                    <a:lnTo>
                      <a:pt x="28" y="58"/>
                    </a:lnTo>
                    <a:lnTo>
                      <a:pt x="8" y="58"/>
                    </a:lnTo>
                    <a:lnTo>
                      <a:pt x="2" y="53"/>
                    </a:lnTo>
                    <a:lnTo>
                      <a:pt x="9" y="43"/>
                    </a:lnTo>
                    <a:lnTo>
                      <a:pt x="0" y="25"/>
                    </a:lnTo>
                    <a:lnTo>
                      <a:pt x="18" y="13"/>
                    </a:lnTo>
                    <a:lnTo>
                      <a:pt x="34" y="1"/>
                    </a:lnTo>
                    <a:lnTo>
                      <a:pt x="50" y="0"/>
                    </a:lnTo>
                    <a:lnTo>
                      <a:pt x="68" y="2"/>
                    </a:lnTo>
                    <a:lnTo>
                      <a:pt x="86" y="6"/>
                    </a:lnTo>
                    <a:lnTo>
                      <a:pt x="88" y="23"/>
                    </a:lnTo>
                    <a:lnTo>
                      <a:pt x="103" y="3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7" name="Freeform 309"/>
              <p:cNvSpPr>
                <a:spLocks/>
              </p:cNvSpPr>
              <p:nvPr/>
            </p:nvSpPr>
            <p:spPr bwMode="ltGray">
              <a:xfrm>
                <a:off x="1775" y="1748"/>
                <a:ext cx="22" cy="26"/>
              </a:xfrm>
              <a:custGeom>
                <a:avLst/>
                <a:gdLst>
                  <a:gd name="T0" fmla="*/ 5 w 28"/>
                  <a:gd name="T1" fmla="*/ 13 h 30"/>
                  <a:gd name="T2" fmla="*/ 5 w 28"/>
                  <a:gd name="T3" fmla="*/ 15 h 30"/>
                  <a:gd name="T4" fmla="*/ 2 w 28"/>
                  <a:gd name="T5" fmla="*/ 14 h 30"/>
                  <a:gd name="T6" fmla="*/ 2 w 28"/>
                  <a:gd name="T7" fmla="*/ 13 h 30"/>
                  <a:gd name="T8" fmla="*/ 1 w 28"/>
                  <a:gd name="T9" fmla="*/ 9 h 30"/>
                  <a:gd name="T10" fmla="*/ 0 w 28"/>
                  <a:gd name="T11" fmla="*/ 3 h 30"/>
                  <a:gd name="T12" fmla="*/ 2 w 28"/>
                  <a:gd name="T13" fmla="*/ 3 h 30"/>
                  <a:gd name="T14" fmla="*/ 3 w 28"/>
                  <a:gd name="T15" fmla="*/ 3 h 30"/>
                  <a:gd name="T16" fmla="*/ 3 w 28"/>
                  <a:gd name="T17" fmla="*/ 2 h 30"/>
                  <a:gd name="T18" fmla="*/ 6 w 28"/>
                  <a:gd name="T19" fmla="*/ 0 h 30"/>
                  <a:gd name="T20" fmla="*/ 6 w 28"/>
                  <a:gd name="T21" fmla="*/ 3 h 30"/>
                  <a:gd name="T22" fmla="*/ 8 w 28"/>
                  <a:gd name="T23" fmla="*/ 3 h 30"/>
                  <a:gd name="T24" fmla="*/ 7 w 28"/>
                  <a:gd name="T25" fmla="*/ 6 h 30"/>
                  <a:gd name="T26" fmla="*/ 5 w 28"/>
                  <a:gd name="T27" fmla="*/ 9 h 30"/>
                  <a:gd name="T28" fmla="*/ 5 w 28"/>
                  <a:gd name="T29" fmla="*/ 9 h 30"/>
                  <a:gd name="T30" fmla="*/ 5 w 28"/>
                  <a:gd name="T31" fmla="*/ 13 h 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30"/>
                  <a:gd name="T50" fmla="*/ 28 w 28"/>
                  <a:gd name="T51" fmla="*/ 30 h 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30">
                    <a:moveTo>
                      <a:pt x="16" y="26"/>
                    </a:moveTo>
                    <a:lnTo>
                      <a:pt x="15" y="30"/>
                    </a:lnTo>
                    <a:lnTo>
                      <a:pt x="6" y="29"/>
                    </a:lnTo>
                    <a:lnTo>
                      <a:pt x="4" y="26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2" y="5"/>
                    </a:lnTo>
                    <a:lnTo>
                      <a:pt x="28" y="6"/>
                    </a:lnTo>
                    <a:lnTo>
                      <a:pt x="24" y="11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8" name="Freeform 310"/>
              <p:cNvSpPr>
                <a:spLocks/>
              </p:cNvSpPr>
              <p:nvPr/>
            </p:nvSpPr>
            <p:spPr bwMode="ltGray">
              <a:xfrm>
                <a:off x="1802" y="1759"/>
                <a:ext cx="13" cy="14"/>
              </a:xfrm>
              <a:custGeom>
                <a:avLst/>
                <a:gdLst>
                  <a:gd name="T0" fmla="*/ 6 w 16"/>
                  <a:gd name="T1" fmla="*/ 5 h 15"/>
                  <a:gd name="T2" fmla="*/ 5 w 16"/>
                  <a:gd name="T3" fmla="*/ 2 h 15"/>
                  <a:gd name="T4" fmla="*/ 4 w 16"/>
                  <a:gd name="T5" fmla="*/ 0 h 15"/>
                  <a:gd name="T6" fmla="*/ 3 w 16"/>
                  <a:gd name="T7" fmla="*/ 5 h 15"/>
                  <a:gd name="T8" fmla="*/ 2 w 16"/>
                  <a:gd name="T9" fmla="*/ 3 h 15"/>
                  <a:gd name="T10" fmla="*/ 1 w 16"/>
                  <a:gd name="T11" fmla="*/ 1 h 15"/>
                  <a:gd name="T12" fmla="*/ 0 w 16"/>
                  <a:gd name="T13" fmla="*/ 5 h 15"/>
                  <a:gd name="T14" fmla="*/ 0 w 16"/>
                  <a:gd name="T15" fmla="*/ 7 h 15"/>
                  <a:gd name="T16" fmla="*/ 3 w 16"/>
                  <a:gd name="T17" fmla="*/ 10 h 15"/>
                  <a:gd name="T18" fmla="*/ 5 w 16"/>
                  <a:gd name="T19" fmla="*/ 7 h 15"/>
                  <a:gd name="T20" fmla="*/ 5 w 16"/>
                  <a:gd name="T21" fmla="*/ 7 h 15"/>
                  <a:gd name="T22" fmla="*/ 6 w 16"/>
                  <a:gd name="T23" fmla="*/ 5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5"/>
                  <a:gd name="T38" fmla="*/ 16 w 16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5">
                    <a:moveTo>
                      <a:pt x="16" y="5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8" y="15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9" name="Freeform 311"/>
              <p:cNvSpPr>
                <a:spLocks/>
              </p:cNvSpPr>
              <p:nvPr/>
            </p:nvSpPr>
            <p:spPr bwMode="ltGray">
              <a:xfrm>
                <a:off x="1777" y="1739"/>
                <a:ext cx="18" cy="13"/>
              </a:xfrm>
              <a:custGeom>
                <a:avLst/>
                <a:gdLst>
                  <a:gd name="T0" fmla="*/ 7 w 22"/>
                  <a:gd name="T1" fmla="*/ 7 h 14"/>
                  <a:gd name="T2" fmla="*/ 1 w 22"/>
                  <a:gd name="T3" fmla="*/ 7 h 14"/>
                  <a:gd name="T4" fmla="*/ 0 w 22"/>
                  <a:gd name="T5" fmla="*/ 9 h 14"/>
                  <a:gd name="T6" fmla="*/ 0 w 22"/>
                  <a:gd name="T7" fmla="*/ 7 h 14"/>
                  <a:gd name="T8" fmla="*/ 4 w 22"/>
                  <a:gd name="T9" fmla="*/ 6 h 14"/>
                  <a:gd name="T10" fmla="*/ 8 w 22"/>
                  <a:gd name="T11" fmla="*/ 0 h 14"/>
                  <a:gd name="T12" fmla="*/ 7 w 22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4"/>
                  <a:gd name="T23" fmla="*/ 22 w 2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4">
                    <a:moveTo>
                      <a:pt x="18" y="10"/>
                    </a:moveTo>
                    <a:lnTo>
                      <a:pt x="1" y="11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10" y="6"/>
                    </a:lnTo>
                    <a:lnTo>
                      <a:pt x="22" y="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0" name="Freeform 312"/>
              <p:cNvSpPr>
                <a:spLocks/>
              </p:cNvSpPr>
              <p:nvPr/>
            </p:nvSpPr>
            <p:spPr bwMode="ltGray">
              <a:xfrm>
                <a:off x="1790" y="1767"/>
                <a:ext cx="11" cy="6"/>
              </a:xfrm>
              <a:custGeom>
                <a:avLst/>
                <a:gdLst>
                  <a:gd name="T0" fmla="*/ 7 w 12"/>
                  <a:gd name="T1" fmla="*/ 3 h 6"/>
                  <a:gd name="T2" fmla="*/ 6 w 12"/>
                  <a:gd name="T3" fmla="*/ 0 h 6"/>
                  <a:gd name="T4" fmla="*/ 0 w 12"/>
                  <a:gd name="T5" fmla="*/ 1 h 6"/>
                  <a:gd name="T6" fmla="*/ 6 w 12"/>
                  <a:gd name="T7" fmla="*/ 6 h 6"/>
                  <a:gd name="T8" fmla="*/ 7 w 12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"/>
                  <a:gd name="T17" fmla="*/ 12 w 1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">
                    <a:moveTo>
                      <a:pt x="12" y="3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9" y="6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1" name="Freeform 313"/>
              <p:cNvSpPr>
                <a:spLocks/>
              </p:cNvSpPr>
              <p:nvPr/>
            </p:nvSpPr>
            <p:spPr bwMode="ltGray">
              <a:xfrm>
                <a:off x="1810" y="1774"/>
                <a:ext cx="2" cy="2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0 h 2"/>
                  <a:gd name="T4" fmla="*/ 0 w 3"/>
                  <a:gd name="T5" fmla="*/ 2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2" name="Freeform 314"/>
              <p:cNvSpPr>
                <a:spLocks/>
              </p:cNvSpPr>
              <p:nvPr/>
            </p:nvSpPr>
            <p:spPr bwMode="ltGray">
              <a:xfrm>
                <a:off x="1912" y="1717"/>
                <a:ext cx="40" cy="20"/>
              </a:xfrm>
              <a:custGeom>
                <a:avLst/>
                <a:gdLst>
                  <a:gd name="T0" fmla="*/ 18 w 49"/>
                  <a:gd name="T1" fmla="*/ 6 h 24"/>
                  <a:gd name="T2" fmla="*/ 16 w 49"/>
                  <a:gd name="T3" fmla="*/ 2 h 24"/>
                  <a:gd name="T4" fmla="*/ 7 w 49"/>
                  <a:gd name="T5" fmla="*/ 0 h 24"/>
                  <a:gd name="T6" fmla="*/ 0 w 49"/>
                  <a:gd name="T7" fmla="*/ 3 h 24"/>
                  <a:gd name="T8" fmla="*/ 1 w 49"/>
                  <a:gd name="T9" fmla="*/ 4 h 24"/>
                  <a:gd name="T10" fmla="*/ 3 w 49"/>
                  <a:gd name="T11" fmla="*/ 8 h 24"/>
                  <a:gd name="T12" fmla="*/ 5 w 49"/>
                  <a:gd name="T13" fmla="*/ 7 h 24"/>
                  <a:gd name="T14" fmla="*/ 11 w 49"/>
                  <a:gd name="T15" fmla="*/ 8 h 24"/>
                  <a:gd name="T16" fmla="*/ 16 w 49"/>
                  <a:gd name="T17" fmla="*/ 10 h 24"/>
                  <a:gd name="T18" fmla="*/ 18 w 49"/>
                  <a:gd name="T19" fmla="*/ 6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24"/>
                  <a:gd name="T32" fmla="*/ 49 w 49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24">
                    <a:moveTo>
                      <a:pt x="49" y="15"/>
                    </a:moveTo>
                    <a:lnTo>
                      <a:pt x="46" y="2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9" y="19"/>
                    </a:lnTo>
                    <a:lnTo>
                      <a:pt x="12" y="18"/>
                    </a:lnTo>
                    <a:lnTo>
                      <a:pt x="29" y="21"/>
                    </a:lnTo>
                    <a:lnTo>
                      <a:pt x="45" y="24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3" name="Freeform 315"/>
              <p:cNvSpPr>
                <a:spLocks/>
              </p:cNvSpPr>
              <p:nvPr/>
            </p:nvSpPr>
            <p:spPr bwMode="ltGray">
              <a:xfrm>
                <a:off x="1893" y="1732"/>
                <a:ext cx="67" cy="30"/>
              </a:xfrm>
              <a:custGeom>
                <a:avLst/>
                <a:gdLst>
                  <a:gd name="T0" fmla="*/ 16 w 80"/>
                  <a:gd name="T1" fmla="*/ 14 h 33"/>
                  <a:gd name="T2" fmla="*/ 9 w 80"/>
                  <a:gd name="T3" fmla="*/ 15 h 33"/>
                  <a:gd name="T4" fmla="*/ 3 w 80"/>
                  <a:gd name="T5" fmla="*/ 17 h 33"/>
                  <a:gd name="T6" fmla="*/ 0 w 80"/>
                  <a:gd name="T7" fmla="*/ 17 h 33"/>
                  <a:gd name="T8" fmla="*/ 3 w 80"/>
                  <a:gd name="T9" fmla="*/ 5 h 33"/>
                  <a:gd name="T10" fmla="*/ 7 w 80"/>
                  <a:gd name="T11" fmla="*/ 5 h 33"/>
                  <a:gd name="T12" fmla="*/ 13 w 80"/>
                  <a:gd name="T13" fmla="*/ 12 h 33"/>
                  <a:gd name="T14" fmla="*/ 15 w 80"/>
                  <a:gd name="T15" fmla="*/ 8 h 33"/>
                  <a:gd name="T16" fmla="*/ 13 w 80"/>
                  <a:gd name="T17" fmla="*/ 0 h 33"/>
                  <a:gd name="T18" fmla="*/ 20 w 80"/>
                  <a:gd name="T19" fmla="*/ 3 h 33"/>
                  <a:gd name="T20" fmla="*/ 28 w 80"/>
                  <a:gd name="T21" fmla="*/ 5 h 33"/>
                  <a:gd name="T22" fmla="*/ 30 w 80"/>
                  <a:gd name="T23" fmla="*/ 10 h 33"/>
                  <a:gd name="T24" fmla="*/ 33 w 80"/>
                  <a:gd name="T25" fmla="*/ 20 h 33"/>
                  <a:gd name="T26" fmla="*/ 27 w 80"/>
                  <a:gd name="T27" fmla="*/ 21 h 33"/>
                  <a:gd name="T28" fmla="*/ 16 w 80"/>
                  <a:gd name="T29" fmla="*/ 14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33"/>
                  <a:gd name="T47" fmla="*/ 80 w 80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33">
                    <a:moveTo>
                      <a:pt x="40" y="22"/>
                    </a:moveTo>
                    <a:lnTo>
                      <a:pt x="22" y="25"/>
                    </a:lnTo>
                    <a:lnTo>
                      <a:pt x="3" y="27"/>
                    </a:lnTo>
                    <a:lnTo>
                      <a:pt x="0" y="28"/>
                    </a:lnTo>
                    <a:lnTo>
                      <a:pt x="6" y="9"/>
                    </a:lnTo>
                    <a:lnTo>
                      <a:pt x="15" y="9"/>
                    </a:lnTo>
                    <a:lnTo>
                      <a:pt x="30" y="19"/>
                    </a:lnTo>
                    <a:lnTo>
                      <a:pt x="36" y="13"/>
                    </a:lnTo>
                    <a:lnTo>
                      <a:pt x="33" y="0"/>
                    </a:lnTo>
                    <a:lnTo>
                      <a:pt x="50" y="3"/>
                    </a:lnTo>
                    <a:lnTo>
                      <a:pt x="66" y="6"/>
                    </a:lnTo>
                    <a:lnTo>
                      <a:pt x="73" y="15"/>
                    </a:lnTo>
                    <a:lnTo>
                      <a:pt x="80" y="32"/>
                    </a:lnTo>
                    <a:lnTo>
                      <a:pt x="64" y="33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4" name="Freeform 316"/>
              <p:cNvSpPr>
                <a:spLocks/>
              </p:cNvSpPr>
              <p:nvPr/>
            </p:nvSpPr>
            <p:spPr bwMode="ltGray">
              <a:xfrm>
                <a:off x="1893" y="1752"/>
                <a:ext cx="54" cy="30"/>
              </a:xfrm>
              <a:custGeom>
                <a:avLst/>
                <a:gdLst>
                  <a:gd name="T0" fmla="*/ 2 w 64"/>
                  <a:gd name="T1" fmla="*/ 12 h 35"/>
                  <a:gd name="T2" fmla="*/ 0 w 64"/>
                  <a:gd name="T3" fmla="*/ 3 h 35"/>
                  <a:gd name="T4" fmla="*/ 3 w 64"/>
                  <a:gd name="T5" fmla="*/ 3 h 35"/>
                  <a:gd name="T6" fmla="*/ 10 w 64"/>
                  <a:gd name="T7" fmla="*/ 3 h 35"/>
                  <a:gd name="T8" fmla="*/ 17 w 64"/>
                  <a:gd name="T9" fmla="*/ 0 h 35"/>
                  <a:gd name="T10" fmla="*/ 28 w 64"/>
                  <a:gd name="T11" fmla="*/ 5 h 35"/>
                  <a:gd name="T12" fmla="*/ 20 w 64"/>
                  <a:gd name="T13" fmla="*/ 11 h 35"/>
                  <a:gd name="T14" fmla="*/ 13 w 64"/>
                  <a:gd name="T15" fmla="*/ 16 h 35"/>
                  <a:gd name="T16" fmla="*/ 8 w 64"/>
                  <a:gd name="T17" fmla="*/ 15 h 35"/>
                  <a:gd name="T18" fmla="*/ 8 w 64"/>
                  <a:gd name="T19" fmla="*/ 13 h 35"/>
                  <a:gd name="T20" fmla="*/ 4 w 64"/>
                  <a:gd name="T21" fmla="*/ 13 h 35"/>
                  <a:gd name="T22" fmla="*/ 2 w 64"/>
                  <a:gd name="T23" fmla="*/ 12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"/>
                  <a:gd name="T37" fmla="*/ 0 h 35"/>
                  <a:gd name="T38" fmla="*/ 64 w 64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" h="35">
                    <a:moveTo>
                      <a:pt x="2" y="26"/>
                    </a:moveTo>
                    <a:lnTo>
                      <a:pt x="0" y="6"/>
                    </a:lnTo>
                    <a:lnTo>
                      <a:pt x="3" y="5"/>
                    </a:lnTo>
                    <a:lnTo>
                      <a:pt x="22" y="3"/>
                    </a:lnTo>
                    <a:lnTo>
                      <a:pt x="40" y="0"/>
                    </a:lnTo>
                    <a:lnTo>
                      <a:pt x="64" y="11"/>
                    </a:lnTo>
                    <a:lnTo>
                      <a:pt x="48" y="23"/>
                    </a:lnTo>
                    <a:lnTo>
                      <a:pt x="30" y="35"/>
                    </a:lnTo>
                    <a:lnTo>
                      <a:pt x="20" y="34"/>
                    </a:lnTo>
                    <a:lnTo>
                      <a:pt x="20" y="28"/>
                    </a:lnTo>
                    <a:lnTo>
                      <a:pt x="9" y="27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5" name="Freeform 317"/>
              <p:cNvSpPr>
                <a:spLocks/>
              </p:cNvSpPr>
              <p:nvPr/>
            </p:nvSpPr>
            <p:spPr bwMode="ltGray">
              <a:xfrm>
                <a:off x="1729" y="1794"/>
                <a:ext cx="37" cy="33"/>
              </a:xfrm>
              <a:custGeom>
                <a:avLst/>
                <a:gdLst>
                  <a:gd name="T0" fmla="*/ 14 w 44"/>
                  <a:gd name="T1" fmla="*/ 10 h 39"/>
                  <a:gd name="T2" fmla="*/ 17 w 44"/>
                  <a:gd name="T3" fmla="*/ 7 h 39"/>
                  <a:gd name="T4" fmla="*/ 17 w 44"/>
                  <a:gd name="T5" fmla="*/ 5 h 39"/>
                  <a:gd name="T6" fmla="*/ 19 w 44"/>
                  <a:gd name="T7" fmla="*/ 3 h 39"/>
                  <a:gd name="T8" fmla="*/ 12 w 44"/>
                  <a:gd name="T9" fmla="*/ 0 h 39"/>
                  <a:gd name="T10" fmla="*/ 7 w 44"/>
                  <a:gd name="T11" fmla="*/ 4 h 39"/>
                  <a:gd name="T12" fmla="*/ 3 w 44"/>
                  <a:gd name="T13" fmla="*/ 10 h 39"/>
                  <a:gd name="T14" fmla="*/ 0 w 44"/>
                  <a:gd name="T15" fmla="*/ 13 h 39"/>
                  <a:gd name="T16" fmla="*/ 5 w 44"/>
                  <a:gd name="T17" fmla="*/ 13 h 39"/>
                  <a:gd name="T18" fmla="*/ 11 w 44"/>
                  <a:gd name="T19" fmla="*/ 13 h 39"/>
                  <a:gd name="T20" fmla="*/ 12 w 44"/>
                  <a:gd name="T21" fmla="*/ 15 h 39"/>
                  <a:gd name="T22" fmla="*/ 13 w 44"/>
                  <a:gd name="T23" fmla="*/ 17 h 39"/>
                  <a:gd name="T24" fmla="*/ 14 w 44"/>
                  <a:gd name="T25" fmla="*/ 10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9"/>
                  <a:gd name="T41" fmla="*/ 44 w 44"/>
                  <a:gd name="T42" fmla="*/ 39 h 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9">
                    <a:moveTo>
                      <a:pt x="33" y="22"/>
                    </a:moveTo>
                    <a:lnTo>
                      <a:pt x="42" y="17"/>
                    </a:lnTo>
                    <a:lnTo>
                      <a:pt x="39" y="11"/>
                    </a:lnTo>
                    <a:lnTo>
                      <a:pt x="44" y="3"/>
                    </a:lnTo>
                    <a:lnTo>
                      <a:pt x="29" y="0"/>
                    </a:lnTo>
                    <a:lnTo>
                      <a:pt x="15" y="10"/>
                    </a:lnTo>
                    <a:lnTo>
                      <a:pt x="4" y="24"/>
                    </a:lnTo>
                    <a:lnTo>
                      <a:pt x="0" y="29"/>
                    </a:lnTo>
                    <a:lnTo>
                      <a:pt x="11" y="29"/>
                    </a:lnTo>
                    <a:lnTo>
                      <a:pt x="26" y="30"/>
                    </a:lnTo>
                    <a:lnTo>
                      <a:pt x="28" y="35"/>
                    </a:lnTo>
                    <a:lnTo>
                      <a:pt x="32" y="39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6" name="Freeform 318"/>
              <p:cNvSpPr>
                <a:spLocks/>
              </p:cNvSpPr>
              <p:nvPr/>
            </p:nvSpPr>
            <p:spPr bwMode="ltGray">
              <a:xfrm>
                <a:off x="1832" y="1776"/>
                <a:ext cx="100" cy="72"/>
              </a:xfrm>
              <a:custGeom>
                <a:avLst/>
                <a:gdLst>
                  <a:gd name="T0" fmla="*/ 22 w 117"/>
                  <a:gd name="T1" fmla="*/ 4 h 82"/>
                  <a:gd name="T2" fmla="*/ 21 w 117"/>
                  <a:gd name="T3" fmla="*/ 0 h 82"/>
                  <a:gd name="T4" fmla="*/ 14 w 117"/>
                  <a:gd name="T5" fmla="*/ 1 h 82"/>
                  <a:gd name="T6" fmla="*/ 7 w 117"/>
                  <a:gd name="T7" fmla="*/ 4 h 82"/>
                  <a:gd name="T8" fmla="*/ 0 w 117"/>
                  <a:gd name="T9" fmla="*/ 5 h 82"/>
                  <a:gd name="T10" fmla="*/ 3 w 117"/>
                  <a:gd name="T11" fmla="*/ 7 h 82"/>
                  <a:gd name="T12" fmla="*/ 1 w 117"/>
                  <a:gd name="T13" fmla="*/ 8 h 82"/>
                  <a:gd name="T14" fmla="*/ 2 w 117"/>
                  <a:gd name="T15" fmla="*/ 15 h 82"/>
                  <a:gd name="T16" fmla="*/ 4 w 117"/>
                  <a:gd name="T17" fmla="*/ 23 h 82"/>
                  <a:gd name="T18" fmla="*/ 6 w 117"/>
                  <a:gd name="T19" fmla="*/ 28 h 82"/>
                  <a:gd name="T20" fmla="*/ 6 w 117"/>
                  <a:gd name="T21" fmla="*/ 28 h 82"/>
                  <a:gd name="T22" fmla="*/ 13 w 117"/>
                  <a:gd name="T23" fmla="*/ 32 h 82"/>
                  <a:gd name="T24" fmla="*/ 14 w 117"/>
                  <a:gd name="T25" fmla="*/ 34 h 82"/>
                  <a:gd name="T26" fmla="*/ 17 w 117"/>
                  <a:gd name="T27" fmla="*/ 33 h 82"/>
                  <a:gd name="T28" fmla="*/ 20 w 117"/>
                  <a:gd name="T29" fmla="*/ 34 h 82"/>
                  <a:gd name="T30" fmla="*/ 27 w 117"/>
                  <a:gd name="T31" fmla="*/ 40 h 82"/>
                  <a:gd name="T32" fmla="*/ 32 w 117"/>
                  <a:gd name="T33" fmla="*/ 40 h 82"/>
                  <a:gd name="T34" fmla="*/ 34 w 117"/>
                  <a:gd name="T35" fmla="*/ 41 h 82"/>
                  <a:gd name="T36" fmla="*/ 38 w 117"/>
                  <a:gd name="T37" fmla="*/ 41 h 82"/>
                  <a:gd name="T38" fmla="*/ 47 w 117"/>
                  <a:gd name="T39" fmla="*/ 42 h 82"/>
                  <a:gd name="T40" fmla="*/ 48 w 117"/>
                  <a:gd name="T41" fmla="*/ 41 h 82"/>
                  <a:gd name="T42" fmla="*/ 53 w 117"/>
                  <a:gd name="T43" fmla="*/ 32 h 82"/>
                  <a:gd name="T44" fmla="*/ 53 w 117"/>
                  <a:gd name="T45" fmla="*/ 28 h 82"/>
                  <a:gd name="T46" fmla="*/ 50 w 117"/>
                  <a:gd name="T47" fmla="*/ 21 h 82"/>
                  <a:gd name="T48" fmla="*/ 48 w 117"/>
                  <a:gd name="T49" fmla="*/ 18 h 82"/>
                  <a:gd name="T50" fmla="*/ 50 w 117"/>
                  <a:gd name="T51" fmla="*/ 13 h 82"/>
                  <a:gd name="T52" fmla="*/ 46 w 117"/>
                  <a:gd name="T53" fmla="*/ 4 h 82"/>
                  <a:gd name="T54" fmla="*/ 37 w 117"/>
                  <a:gd name="T55" fmla="*/ 4 h 82"/>
                  <a:gd name="T56" fmla="*/ 27 w 117"/>
                  <a:gd name="T57" fmla="*/ 4 h 82"/>
                  <a:gd name="T58" fmla="*/ 22 w 117"/>
                  <a:gd name="T59" fmla="*/ 4 h 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7"/>
                  <a:gd name="T91" fmla="*/ 0 h 82"/>
                  <a:gd name="T92" fmla="*/ 117 w 117"/>
                  <a:gd name="T93" fmla="*/ 82 h 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7" h="82">
                    <a:moveTo>
                      <a:pt x="49" y="4"/>
                    </a:moveTo>
                    <a:lnTo>
                      <a:pt x="46" y="0"/>
                    </a:lnTo>
                    <a:lnTo>
                      <a:pt x="31" y="1"/>
                    </a:lnTo>
                    <a:lnTo>
                      <a:pt x="15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" y="14"/>
                    </a:lnTo>
                    <a:lnTo>
                      <a:pt x="2" y="29"/>
                    </a:lnTo>
                    <a:lnTo>
                      <a:pt x="9" y="44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28" y="61"/>
                    </a:lnTo>
                    <a:lnTo>
                      <a:pt x="31" y="65"/>
                    </a:lnTo>
                    <a:lnTo>
                      <a:pt x="37" y="64"/>
                    </a:lnTo>
                    <a:lnTo>
                      <a:pt x="45" y="65"/>
                    </a:lnTo>
                    <a:lnTo>
                      <a:pt x="60" y="76"/>
                    </a:lnTo>
                    <a:lnTo>
                      <a:pt x="73" y="76"/>
                    </a:lnTo>
                    <a:lnTo>
                      <a:pt x="75" y="78"/>
                    </a:lnTo>
                    <a:lnTo>
                      <a:pt x="85" y="78"/>
                    </a:lnTo>
                    <a:lnTo>
                      <a:pt x="103" y="82"/>
                    </a:lnTo>
                    <a:lnTo>
                      <a:pt x="105" y="77"/>
                    </a:lnTo>
                    <a:lnTo>
                      <a:pt x="116" y="62"/>
                    </a:lnTo>
                    <a:lnTo>
                      <a:pt x="117" y="55"/>
                    </a:lnTo>
                    <a:lnTo>
                      <a:pt x="110" y="40"/>
                    </a:lnTo>
                    <a:lnTo>
                      <a:pt x="104" y="35"/>
                    </a:lnTo>
                    <a:lnTo>
                      <a:pt x="111" y="25"/>
                    </a:lnTo>
                    <a:lnTo>
                      <a:pt x="102" y="7"/>
                    </a:lnTo>
                    <a:lnTo>
                      <a:pt x="81" y="5"/>
                    </a:lnTo>
                    <a:lnTo>
                      <a:pt x="60" y="4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7" name="Freeform 319"/>
              <p:cNvSpPr>
                <a:spLocks/>
              </p:cNvSpPr>
              <p:nvPr/>
            </p:nvSpPr>
            <p:spPr bwMode="ltGray">
              <a:xfrm>
                <a:off x="1901" y="1858"/>
                <a:ext cx="96" cy="60"/>
              </a:xfrm>
              <a:custGeom>
                <a:avLst/>
                <a:gdLst>
                  <a:gd name="T0" fmla="*/ 44 w 114"/>
                  <a:gd name="T1" fmla="*/ 30 h 68"/>
                  <a:gd name="T2" fmla="*/ 44 w 114"/>
                  <a:gd name="T3" fmla="*/ 36 h 68"/>
                  <a:gd name="T4" fmla="*/ 34 w 114"/>
                  <a:gd name="T5" fmla="*/ 34 h 68"/>
                  <a:gd name="T6" fmla="*/ 25 w 114"/>
                  <a:gd name="T7" fmla="*/ 36 h 68"/>
                  <a:gd name="T8" fmla="*/ 20 w 114"/>
                  <a:gd name="T9" fmla="*/ 35 h 68"/>
                  <a:gd name="T10" fmla="*/ 14 w 114"/>
                  <a:gd name="T11" fmla="*/ 34 h 68"/>
                  <a:gd name="T12" fmla="*/ 14 w 114"/>
                  <a:gd name="T13" fmla="*/ 32 h 68"/>
                  <a:gd name="T14" fmla="*/ 13 w 114"/>
                  <a:gd name="T15" fmla="*/ 30 h 68"/>
                  <a:gd name="T16" fmla="*/ 11 w 114"/>
                  <a:gd name="T17" fmla="*/ 29 h 68"/>
                  <a:gd name="T18" fmla="*/ 9 w 114"/>
                  <a:gd name="T19" fmla="*/ 28 h 68"/>
                  <a:gd name="T20" fmla="*/ 8 w 114"/>
                  <a:gd name="T21" fmla="*/ 26 h 68"/>
                  <a:gd name="T22" fmla="*/ 0 w 114"/>
                  <a:gd name="T23" fmla="*/ 17 h 68"/>
                  <a:gd name="T24" fmla="*/ 3 w 114"/>
                  <a:gd name="T25" fmla="*/ 16 h 68"/>
                  <a:gd name="T26" fmla="*/ 7 w 114"/>
                  <a:gd name="T27" fmla="*/ 9 h 68"/>
                  <a:gd name="T28" fmla="*/ 12 w 114"/>
                  <a:gd name="T29" fmla="*/ 4 h 68"/>
                  <a:gd name="T30" fmla="*/ 12 w 114"/>
                  <a:gd name="T31" fmla="*/ 4 h 68"/>
                  <a:gd name="T32" fmla="*/ 21 w 114"/>
                  <a:gd name="T33" fmla="*/ 4 h 68"/>
                  <a:gd name="T34" fmla="*/ 30 w 114"/>
                  <a:gd name="T35" fmla="*/ 0 h 68"/>
                  <a:gd name="T36" fmla="*/ 30 w 114"/>
                  <a:gd name="T37" fmla="*/ 0 h 68"/>
                  <a:gd name="T38" fmla="*/ 34 w 114"/>
                  <a:gd name="T39" fmla="*/ 4 h 68"/>
                  <a:gd name="T40" fmla="*/ 38 w 114"/>
                  <a:gd name="T41" fmla="*/ 10 h 68"/>
                  <a:gd name="T42" fmla="*/ 40 w 114"/>
                  <a:gd name="T43" fmla="*/ 16 h 68"/>
                  <a:gd name="T44" fmla="*/ 41 w 114"/>
                  <a:gd name="T45" fmla="*/ 23 h 68"/>
                  <a:gd name="T46" fmla="*/ 45 w 114"/>
                  <a:gd name="T47" fmla="*/ 23 h 68"/>
                  <a:gd name="T48" fmla="*/ 48 w 114"/>
                  <a:gd name="T49" fmla="*/ 24 h 68"/>
                  <a:gd name="T50" fmla="*/ 48 w 114"/>
                  <a:gd name="T51" fmla="*/ 26 h 68"/>
                  <a:gd name="T52" fmla="*/ 46 w 114"/>
                  <a:gd name="T53" fmla="*/ 27 h 68"/>
                  <a:gd name="T54" fmla="*/ 45 w 114"/>
                  <a:gd name="T55" fmla="*/ 26 h 68"/>
                  <a:gd name="T56" fmla="*/ 44 w 114"/>
                  <a:gd name="T57" fmla="*/ 30 h 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4"/>
                  <a:gd name="T88" fmla="*/ 0 h 68"/>
                  <a:gd name="T89" fmla="*/ 114 w 114"/>
                  <a:gd name="T90" fmla="*/ 68 h 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4" h="68">
                    <a:moveTo>
                      <a:pt x="105" y="55"/>
                    </a:moveTo>
                    <a:lnTo>
                      <a:pt x="105" y="67"/>
                    </a:lnTo>
                    <a:lnTo>
                      <a:pt x="81" y="62"/>
                    </a:lnTo>
                    <a:lnTo>
                      <a:pt x="61" y="68"/>
                    </a:lnTo>
                    <a:lnTo>
                      <a:pt x="48" y="66"/>
                    </a:lnTo>
                    <a:lnTo>
                      <a:pt x="35" y="63"/>
                    </a:lnTo>
                    <a:lnTo>
                      <a:pt x="33" y="60"/>
                    </a:lnTo>
                    <a:lnTo>
                      <a:pt x="31" y="55"/>
                    </a:lnTo>
                    <a:lnTo>
                      <a:pt x="27" y="54"/>
                    </a:lnTo>
                    <a:lnTo>
                      <a:pt x="23" y="52"/>
                    </a:lnTo>
                    <a:lnTo>
                      <a:pt x="18" y="50"/>
                    </a:lnTo>
                    <a:lnTo>
                      <a:pt x="0" y="32"/>
                    </a:lnTo>
                    <a:lnTo>
                      <a:pt x="7" y="30"/>
                    </a:lnTo>
                    <a:lnTo>
                      <a:pt x="17" y="16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51" y="7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81" y="9"/>
                    </a:lnTo>
                    <a:lnTo>
                      <a:pt x="90" y="18"/>
                    </a:lnTo>
                    <a:lnTo>
                      <a:pt x="94" y="30"/>
                    </a:lnTo>
                    <a:lnTo>
                      <a:pt x="97" y="43"/>
                    </a:lnTo>
                    <a:lnTo>
                      <a:pt x="107" y="43"/>
                    </a:lnTo>
                    <a:lnTo>
                      <a:pt x="114" y="45"/>
                    </a:lnTo>
                    <a:lnTo>
                      <a:pt x="114" y="48"/>
                    </a:lnTo>
                    <a:lnTo>
                      <a:pt x="109" y="51"/>
                    </a:lnTo>
                    <a:lnTo>
                      <a:pt x="107" y="50"/>
                    </a:lnTo>
                    <a:lnTo>
                      <a:pt x="105" y="5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8" name="Freeform 320"/>
              <p:cNvSpPr>
                <a:spLocks/>
              </p:cNvSpPr>
              <p:nvPr/>
            </p:nvSpPr>
            <p:spPr bwMode="ltGray">
              <a:xfrm>
                <a:off x="1817" y="1823"/>
                <a:ext cx="66" cy="32"/>
              </a:xfrm>
              <a:custGeom>
                <a:avLst/>
                <a:gdLst>
                  <a:gd name="T0" fmla="*/ 27 w 78"/>
                  <a:gd name="T1" fmla="*/ 6 h 36"/>
                  <a:gd name="T2" fmla="*/ 34 w 78"/>
                  <a:gd name="T3" fmla="*/ 12 h 36"/>
                  <a:gd name="T4" fmla="*/ 33 w 78"/>
                  <a:gd name="T5" fmla="*/ 12 h 36"/>
                  <a:gd name="T6" fmla="*/ 31 w 78"/>
                  <a:gd name="T7" fmla="*/ 14 h 36"/>
                  <a:gd name="T8" fmla="*/ 30 w 78"/>
                  <a:gd name="T9" fmla="*/ 14 h 36"/>
                  <a:gd name="T10" fmla="*/ 30 w 78"/>
                  <a:gd name="T11" fmla="*/ 16 h 36"/>
                  <a:gd name="T12" fmla="*/ 30 w 78"/>
                  <a:gd name="T13" fmla="*/ 18 h 36"/>
                  <a:gd name="T14" fmla="*/ 25 w 78"/>
                  <a:gd name="T15" fmla="*/ 19 h 36"/>
                  <a:gd name="T16" fmla="*/ 25 w 78"/>
                  <a:gd name="T17" fmla="*/ 19 h 36"/>
                  <a:gd name="T18" fmla="*/ 22 w 78"/>
                  <a:gd name="T19" fmla="*/ 18 h 36"/>
                  <a:gd name="T20" fmla="*/ 14 w 78"/>
                  <a:gd name="T21" fmla="*/ 17 h 36"/>
                  <a:gd name="T22" fmla="*/ 12 w 78"/>
                  <a:gd name="T23" fmla="*/ 20 h 36"/>
                  <a:gd name="T24" fmla="*/ 8 w 78"/>
                  <a:gd name="T25" fmla="*/ 18 h 36"/>
                  <a:gd name="T26" fmla="*/ 3 w 78"/>
                  <a:gd name="T27" fmla="*/ 10 h 36"/>
                  <a:gd name="T28" fmla="*/ 0 w 78"/>
                  <a:gd name="T29" fmla="*/ 7 h 36"/>
                  <a:gd name="T30" fmla="*/ 12 w 78"/>
                  <a:gd name="T31" fmla="*/ 0 h 36"/>
                  <a:gd name="T32" fmla="*/ 13 w 78"/>
                  <a:gd name="T33" fmla="*/ 1 h 36"/>
                  <a:gd name="T34" fmla="*/ 14 w 78"/>
                  <a:gd name="T35" fmla="*/ 1 h 36"/>
                  <a:gd name="T36" fmla="*/ 20 w 78"/>
                  <a:gd name="T37" fmla="*/ 4 h 36"/>
                  <a:gd name="T38" fmla="*/ 21 w 78"/>
                  <a:gd name="T39" fmla="*/ 6 h 36"/>
                  <a:gd name="T40" fmla="*/ 25 w 78"/>
                  <a:gd name="T41" fmla="*/ 5 h 36"/>
                  <a:gd name="T42" fmla="*/ 27 w 78"/>
                  <a:gd name="T43" fmla="*/ 6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8"/>
                  <a:gd name="T67" fmla="*/ 0 h 36"/>
                  <a:gd name="T68" fmla="*/ 78 w 78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8" h="36">
                    <a:moveTo>
                      <a:pt x="63" y="11"/>
                    </a:moveTo>
                    <a:lnTo>
                      <a:pt x="78" y="22"/>
                    </a:lnTo>
                    <a:lnTo>
                      <a:pt x="76" y="23"/>
                    </a:lnTo>
                    <a:lnTo>
                      <a:pt x="73" y="25"/>
                    </a:lnTo>
                    <a:lnTo>
                      <a:pt x="70" y="26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0" y="34"/>
                    </a:lnTo>
                    <a:lnTo>
                      <a:pt x="56" y="34"/>
                    </a:lnTo>
                    <a:lnTo>
                      <a:pt x="52" y="32"/>
                    </a:lnTo>
                    <a:lnTo>
                      <a:pt x="33" y="30"/>
                    </a:lnTo>
                    <a:lnTo>
                      <a:pt x="26" y="36"/>
                    </a:lnTo>
                    <a:lnTo>
                      <a:pt x="20" y="32"/>
                    </a:lnTo>
                    <a:lnTo>
                      <a:pt x="3" y="17"/>
                    </a:lnTo>
                    <a:lnTo>
                      <a:pt x="0" y="12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46" y="7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3" y="1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9" name="Freeform 321"/>
              <p:cNvSpPr>
                <a:spLocks/>
              </p:cNvSpPr>
              <p:nvPr/>
            </p:nvSpPr>
            <p:spPr bwMode="ltGray">
              <a:xfrm>
                <a:off x="1721" y="1817"/>
                <a:ext cx="37" cy="24"/>
              </a:xfrm>
              <a:custGeom>
                <a:avLst/>
                <a:gdLst>
                  <a:gd name="T0" fmla="*/ 4 w 43"/>
                  <a:gd name="T1" fmla="*/ 0 h 26"/>
                  <a:gd name="T2" fmla="*/ 0 w 43"/>
                  <a:gd name="T3" fmla="*/ 5 h 26"/>
                  <a:gd name="T4" fmla="*/ 3 w 43"/>
                  <a:gd name="T5" fmla="*/ 6 h 26"/>
                  <a:gd name="T6" fmla="*/ 9 w 43"/>
                  <a:gd name="T7" fmla="*/ 14 h 26"/>
                  <a:gd name="T8" fmla="*/ 12 w 43"/>
                  <a:gd name="T9" fmla="*/ 14 h 26"/>
                  <a:gd name="T10" fmla="*/ 12 w 43"/>
                  <a:gd name="T11" fmla="*/ 14 h 26"/>
                  <a:gd name="T12" fmla="*/ 18 w 43"/>
                  <a:gd name="T13" fmla="*/ 17 h 26"/>
                  <a:gd name="T14" fmla="*/ 19 w 43"/>
                  <a:gd name="T15" fmla="*/ 17 h 26"/>
                  <a:gd name="T16" fmla="*/ 20 w 43"/>
                  <a:gd name="T17" fmla="*/ 13 h 26"/>
                  <a:gd name="T18" fmla="*/ 21 w 43"/>
                  <a:gd name="T19" fmla="*/ 6 h 26"/>
                  <a:gd name="T20" fmla="*/ 19 w 43"/>
                  <a:gd name="T21" fmla="*/ 6 h 26"/>
                  <a:gd name="T22" fmla="*/ 18 w 43"/>
                  <a:gd name="T23" fmla="*/ 6 h 26"/>
                  <a:gd name="T24" fmla="*/ 16 w 43"/>
                  <a:gd name="T25" fmla="*/ 1 h 26"/>
                  <a:gd name="T26" fmla="*/ 9 w 43"/>
                  <a:gd name="T27" fmla="*/ 0 h 26"/>
                  <a:gd name="T28" fmla="*/ 4 w 43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26"/>
                  <a:gd name="T47" fmla="*/ 43 w 43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26">
                    <a:moveTo>
                      <a:pt x="9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20" y="19"/>
                    </a:lnTo>
                    <a:lnTo>
                      <a:pt x="25" y="19"/>
                    </a:lnTo>
                    <a:lnTo>
                      <a:pt x="26" y="20"/>
                    </a:lnTo>
                    <a:lnTo>
                      <a:pt x="38" y="26"/>
                    </a:lnTo>
                    <a:lnTo>
                      <a:pt x="39" y="25"/>
                    </a:lnTo>
                    <a:lnTo>
                      <a:pt x="42" y="18"/>
                    </a:lnTo>
                    <a:lnTo>
                      <a:pt x="43" y="11"/>
                    </a:lnTo>
                    <a:lnTo>
                      <a:pt x="41" y="10"/>
                    </a:lnTo>
                    <a:lnTo>
                      <a:pt x="37" y="6"/>
                    </a:lnTo>
                    <a:lnTo>
                      <a:pt x="35" y="1"/>
                    </a:lnTo>
                    <a:lnTo>
                      <a:pt x="2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0" name="Freeform 322"/>
              <p:cNvSpPr>
                <a:spLocks/>
              </p:cNvSpPr>
              <p:nvPr/>
            </p:nvSpPr>
            <p:spPr bwMode="ltGray">
              <a:xfrm>
                <a:off x="1757" y="1774"/>
                <a:ext cx="85" cy="94"/>
              </a:xfrm>
              <a:custGeom>
                <a:avLst/>
                <a:gdLst>
                  <a:gd name="T0" fmla="*/ 10 w 102"/>
                  <a:gd name="T1" fmla="*/ 9 h 109"/>
                  <a:gd name="T2" fmla="*/ 10 w 102"/>
                  <a:gd name="T3" fmla="*/ 9 h 109"/>
                  <a:gd name="T4" fmla="*/ 10 w 102"/>
                  <a:gd name="T5" fmla="*/ 9 h 109"/>
                  <a:gd name="T6" fmla="*/ 12 w 102"/>
                  <a:gd name="T7" fmla="*/ 7 h 109"/>
                  <a:gd name="T8" fmla="*/ 15 w 102"/>
                  <a:gd name="T9" fmla="*/ 9 h 109"/>
                  <a:gd name="T10" fmla="*/ 13 w 102"/>
                  <a:gd name="T11" fmla="*/ 7 h 109"/>
                  <a:gd name="T12" fmla="*/ 12 w 102"/>
                  <a:gd name="T13" fmla="*/ 3 h 109"/>
                  <a:gd name="T14" fmla="*/ 12 w 102"/>
                  <a:gd name="T15" fmla="*/ 3 h 109"/>
                  <a:gd name="T16" fmla="*/ 10 w 102"/>
                  <a:gd name="T17" fmla="*/ 0 h 109"/>
                  <a:gd name="T18" fmla="*/ 15 w 102"/>
                  <a:gd name="T19" fmla="*/ 1 h 109"/>
                  <a:gd name="T20" fmla="*/ 16 w 102"/>
                  <a:gd name="T21" fmla="*/ 1 h 109"/>
                  <a:gd name="T22" fmla="*/ 16 w 102"/>
                  <a:gd name="T23" fmla="*/ 3 h 109"/>
                  <a:gd name="T24" fmla="*/ 21 w 102"/>
                  <a:gd name="T25" fmla="*/ 3 h 109"/>
                  <a:gd name="T26" fmla="*/ 21 w 102"/>
                  <a:gd name="T27" fmla="*/ 5 h 109"/>
                  <a:gd name="T28" fmla="*/ 23 w 102"/>
                  <a:gd name="T29" fmla="*/ 6 h 109"/>
                  <a:gd name="T30" fmla="*/ 29 w 102"/>
                  <a:gd name="T31" fmla="*/ 3 h 109"/>
                  <a:gd name="T32" fmla="*/ 29 w 102"/>
                  <a:gd name="T33" fmla="*/ 3 h 109"/>
                  <a:gd name="T34" fmla="*/ 34 w 102"/>
                  <a:gd name="T35" fmla="*/ 6 h 109"/>
                  <a:gd name="T36" fmla="*/ 36 w 102"/>
                  <a:gd name="T37" fmla="*/ 6 h 109"/>
                  <a:gd name="T38" fmla="*/ 38 w 102"/>
                  <a:gd name="T39" fmla="*/ 7 h 109"/>
                  <a:gd name="T40" fmla="*/ 36 w 102"/>
                  <a:gd name="T41" fmla="*/ 8 h 109"/>
                  <a:gd name="T42" fmla="*/ 37 w 102"/>
                  <a:gd name="T43" fmla="*/ 15 h 109"/>
                  <a:gd name="T44" fmla="*/ 40 w 102"/>
                  <a:gd name="T45" fmla="*/ 22 h 109"/>
                  <a:gd name="T46" fmla="*/ 41 w 102"/>
                  <a:gd name="T47" fmla="*/ 27 h 109"/>
                  <a:gd name="T48" fmla="*/ 39 w 102"/>
                  <a:gd name="T49" fmla="*/ 26 h 109"/>
                  <a:gd name="T50" fmla="*/ 29 w 102"/>
                  <a:gd name="T51" fmla="*/ 33 h 109"/>
                  <a:gd name="T52" fmla="*/ 30 w 102"/>
                  <a:gd name="T53" fmla="*/ 35 h 109"/>
                  <a:gd name="T54" fmla="*/ 37 w 102"/>
                  <a:gd name="T55" fmla="*/ 42 h 109"/>
                  <a:gd name="T56" fmla="*/ 33 w 102"/>
                  <a:gd name="T57" fmla="*/ 46 h 109"/>
                  <a:gd name="T58" fmla="*/ 33 w 102"/>
                  <a:gd name="T59" fmla="*/ 50 h 109"/>
                  <a:gd name="T60" fmla="*/ 33 w 102"/>
                  <a:gd name="T61" fmla="*/ 50 h 109"/>
                  <a:gd name="T62" fmla="*/ 28 w 102"/>
                  <a:gd name="T63" fmla="*/ 50 h 109"/>
                  <a:gd name="T64" fmla="*/ 23 w 102"/>
                  <a:gd name="T65" fmla="*/ 50 h 109"/>
                  <a:gd name="T66" fmla="*/ 22 w 102"/>
                  <a:gd name="T67" fmla="*/ 52 h 109"/>
                  <a:gd name="T68" fmla="*/ 18 w 102"/>
                  <a:gd name="T69" fmla="*/ 50 h 109"/>
                  <a:gd name="T70" fmla="*/ 12 w 102"/>
                  <a:gd name="T71" fmla="*/ 50 h 109"/>
                  <a:gd name="T72" fmla="*/ 8 w 102"/>
                  <a:gd name="T73" fmla="*/ 50 h 109"/>
                  <a:gd name="T74" fmla="*/ 10 w 102"/>
                  <a:gd name="T75" fmla="*/ 41 h 109"/>
                  <a:gd name="T76" fmla="*/ 3 w 102"/>
                  <a:gd name="T77" fmla="*/ 38 h 109"/>
                  <a:gd name="T78" fmla="*/ 3 w 102"/>
                  <a:gd name="T79" fmla="*/ 37 h 109"/>
                  <a:gd name="T80" fmla="*/ 3 w 102"/>
                  <a:gd name="T81" fmla="*/ 36 h 109"/>
                  <a:gd name="T82" fmla="*/ 1 w 102"/>
                  <a:gd name="T83" fmla="*/ 33 h 109"/>
                  <a:gd name="T84" fmla="*/ 2 w 102"/>
                  <a:gd name="T85" fmla="*/ 29 h 109"/>
                  <a:gd name="T86" fmla="*/ 0 w 102"/>
                  <a:gd name="T87" fmla="*/ 29 h 109"/>
                  <a:gd name="T88" fmla="*/ 1 w 102"/>
                  <a:gd name="T89" fmla="*/ 21 h 109"/>
                  <a:gd name="T90" fmla="*/ 4 w 102"/>
                  <a:gd name="T91" fmla="*/ 18 h 109"/>
                  <a:gd name="T92" fmla="*/ 3 w 102"/>
                  <a:gd name="T93" fmla="*/ 16 h 109"/>
                  <a:gd name="T94" fmla="*/ 5 w 102"/>
                  <a:gd name="T95" fmla="*/ 12 h 109"/>
                  <a:gd name="T96" fmla="*/ 4 w 102"/>
                  <a:gd name="T97" fmla="*/ 10 h 109"/>
                  <a:gd name="T98" fmla="*/ 5 w 102"/>
                  <a:gd name="T99" fmla="*/ 9 h 109"/>
                  <a:gd name="T100" fmla="*/ 10 w 102"/>
                  <a:gd name="T101" fmla="*/ 9 h 10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2"/>
                  <a:gd name="T154" fmla="*/ 0 h 109"/>
                  <a:gd name="T155" fmla="*/ 102 w 102"/>
                  <a:gd name="T156" fmla="*/ 109 h 10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2" h="109">
                    <a:moveTo>
                      <a:pt x="24" y="19"/>
                    </a:moveTo>
                    <a:lnTo>
                      <a:pt x="26" y="20"/>
                    </a:lnTo>
                    <a:lnTo>
                      <a:pt x="26" y="18"/>
                    </a:lnTo>
                    <a:lnTo>
                      <a:pt x="31" y="15"/>
                    </a:lnTo>
                    <a:lnTo>
                      <a:pt x="38" y="19"/>
                    </a:lnTo>
                    <a:lnTo>
                      <a:pt x="34" y="14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7" y="0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0" y="6"/>
                    </a:lnTo>
                    <a:lnTo>
                      <a:pt x="52" y="7"/>
                    </a:lnTo>
                    <a:lnTo>
                      <a:pt x="52" y="10"/>
                    </a:lnTo>
                    <a:lnTo>
                      <a:pt x="56" y="13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85" y="12"/>
                    </a:lnTo>
                    <a:lnTo>
                      <a:pt x="90" y="12"/>
                    </a:lnTo>
                    <a:lnTo>
                      <a:pt x="94" y="15"/>
                    </a:lnTo>
                    <a:lnTo>
                      <a:pt x="91" y="16"/>
                    </a:lnTo>
                    <a:lnTo>
                      <a:pt x="92" y="31"/>
                    </a:lnTo>
                    <a:lnTo>
                      <a:pt x="99" y="46"/>
                    </a:lnTo>
                    <a:lnTo>
                      <a:pt x="102" y="57"/>
                    </a:lnTo>
                    <a:lnTo>
                      <a:pt x="98" y="56"/>
                    </a:lnTo>
                    <a:lnTo>
                      <a:pt x="72" y="68"/>
                    </a:lnTo>
                    <a:lnTo>
                      <a:pt x="75" y="73"/>
                    </a:lnTo>
                    <a:lnTo>
                      <a:pt x="92" y="88"/>
                    </a:lnTo>
                    <a:lnTo>
                      <a:pt x="82" y="97"/>
                    </a:lnTo>
                    <a:lnTo>
                      <a:pt x="84" y="104"/>
                    </a:lnTo>
                    <a:lnTo>
                      <a:pt x="81" y="106"/>
                    </a:lnTo>
                    <a:lnTo>
                      <a:pt x="67" y="106"/>
                    </a:lnTo>
                    <a:lnTo>
                      <a:pt x="57" y="106"/>
                    </a:lnTo>
                    <a:lnTo>
                      <a:pt x="54" y="109"/>
                    </a:lnTo>
                    <a:lnTo>
                      <a:pt x="43" y="106"/>
                    </a:lnTo>
                    <a:lnTo>
                      <a:pt x="31" y="105"/>
                    </a:lnTo>
                    <a:lnTo>
                      <a:pt x="20" y="106"/>
                    </a:lnTo>
                    <a:lnTo>
                      <a:pt x="25" y="85"/>
                    </a:lnTo>
                    <a:lnTo>
                      <a:pt x="6" y="79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1" y="68"/>
                    </a:lnTo>
                    <a:lnTo>
                      <a:pt x="2" y="61"/>
                    </a:lnTo>
                    <a:lnTo>
                      <a:pt x="0" y="60"/>
                    </a:lnTo>
                    <a:lnTo>
                      <a:pt x="1" y="43"/>
                    </a:lnTo>
                    <a:lnTo>
                      <a:pt x="10" y="38"/>
                    </a:lnTo>
                    <a:lnTo>
                      <a:pt x="7" y="32"/>
                    </a:lnTo>
                    <a:lnTo>
                      <a:pt x="12" y="24"/>
                    </a:lnTo>
                    <a:lnTo>
                      <a:pt x="9" y="22"/>
                    </a:lnTo>
                    <a:lnTo>
                      <a:pt x="12" y="18"/>
                    </a:lnTo>
                    <a:lnTo>
                      <a:pt x="24" y="1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1" name="Freeform 323"/>
              <p:cNvSpPr>
                <a:spLocks/>
              </p:cNvSpPr>
              <p:nvPr/>
            </p:nvSpPr>
            <p:spPr bwMode="ltGray">
              <a:xfrm>
                <a:off x="1822" y="1777"/>
                <a:ext cx="5" cy="4"/>
              </a:xfrm>
              <a:custGeom>
                <a:avLst/>
                <a:gdLst>
                  <a:gd name="T0" fmla="*/ 0 w 7"/>
                  <a:gd name="T1" fmla="*/ 4 h 4"/>
                  <a:gd name="T2" fmla="*/ 1 w 7"/>
                  <a:gd name="T3" fmla="*/ 4 h 4"/>
                  <a:gd name="T4" fmla="*/ 1 w 7"/>
                  <a:gd name="T5" fmla="*/ 0 h 4"/>
                  <a:gd name="T6" fmla="*/ 0 w 7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"/>
                  <a:gd name="T14" fmla="*/ 7 w 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">
                    <a:moveTo>
                      <a:pt x="0" y="4"/>
                    </a:moveTo>
                    <a:lnTo>
                      <a:pt x="7" y="4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2" name="Freeform 324"/>
              <p:cNvSpPr>
                <a:spLocks/>
              </p:cNvSpPr>
              <p:nvPr/>
            </p:nvSpPr>
            <p:spPr bwMode="ltGray">
              <a:xfrm>
                <a:off x="1755" y="1834"/>
                <a:ext cx="5" cy="8"/>
              </a:xfrm>
              <a:custGeom>
                <a:avLst/>
                <a:gdLst>
                  <a:gd name="T0" fmla="*/ 1 w 7"/>
                  <a:gd name="T1" fmla="*/ 0 h 10"/>
                  <a:gd name="T2" fmla="*/ 1 w 7"/>
                  <a:gd name="T3" fmla="*/ 2 h 10"/>
                  <a:gd name="T4" fmla="*/ 0 w 7"/>
                  <a:gd name="T5" fmla="*/ 2 h 10"/>
                  <a:gd name="T6" fmla="*/ 1 w 7"/>
                  <a:gd name="T7" fmla="*/ 3 h 10"/>
                  <a:gd name="T8" fmla="*/ 1 w 7"/>
                  <a:gd name="T9" fmla="*/ 2 h 10"/>
                  <a:gd name="T10" fmla="*/ 1 w 7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0"/>
                  <a:gd name="T20" fmla="*/ 7 w 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0">
                    <a:moveTo>
                      <a:pt x="4" y="0"/>
                    </a:moveTo>
                    <a:lnTo>
                      <a:pt x="1" y="7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3" name="Freeform 325"/>
              <p:cNvSpPr>
                <a:spLocks/>
              </p:cNvSpPr>
              <p:nvPr/>
            </p:nvSpPr>
            <p:spPr bwMode="ltGray">
              <a:xfrm>
                <a:off x="1960" y="1851"/>
                <a:ext cx="44" cy="47"/>
              </a:xfrm>
              <a:custGeom>
                <a:avLst/>
                <a:gdLst>
                  <a:gd name="T0" fmla="*/ 4 w 53"/>
                  <a:gd name="T1" fmla="*/ 0 h 53"/>
                  <a:gd name="T2" fmla="*/ 0 w 53"/>
                  <a:gd name="T3" fmla="*/ 4 h 53"/>
                  <a:gd name="T4" fmla="*/ 1 w 53"/>
                  <a:gd name="T5" fmla="*/ 4 h 53"/>
                  <a:gd name="T6" fmla="*/ 4 w 53"/>
                  <a:gd name="T7" fmla="*/ 10 h 53"/>
                  <a:gd name="T8" fmla="*/ 7 w 53"/>
                  <a:gd name="T9" fmla="*/ 14 h 53"/>
                  <a:gd name="T10" fmla="*/ 9 w 53"/>
                  <a:gd name="T11" fmla="*/ 21 h 53"/>
                  <a:gd name="T12" fmla="*/ 10 w 53"/>
                  <a:gd name="T13" fmla="*/ 27 h 53"/>
                  <a:gd name="T14" fmla="*/ 14 w 53"/>
                  <a:gd name="T15" fmla="*/ 27 h 53"/>
                  <a:gd name="T16" fmla="*/ 17 w 53"/>
                  <a:gd name="T17" fmla="*/ 29 h 53"/>
                  <a:gd name="T18" fmla="*/ 17 w 53"/>
                  <a:gd name="T19" fmla="*/ 25 h 53"/>
                  <a:gd name="T20" fmla="*/ 22 w 53"/>
                  <a:gd name="T21" fmla="*/ 20 h 53"/>
                  <a:gd name="T22" fmla="*/ 17 w 53"/>
                  <a:gd name="T23" fmla="*/ 16 h 53"/>
                  <a:gd name="T24" fmla="*/ 13 w 53"/>
                  <a:gd name="T25" fmla="*/ 10 h 53"/>
                  <a:gd name="T26" fmla="*/ 10 w 53"/>
                  <a:gd name="T27" fmla="*/ 5 h 53"/>
                  <a:gd name="T28" fmla="*/ 6 w 53"/>
                  <a:gd name="T29" fmla="*/ 2 h 53"/>
                  <a:gd name="T30" fmla="*/ 4 w 53"/>
                  <a:gd name="T31" fmla="*/ 0 h 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53"/>
                  <a:gd name="T50" fmla="*/ 53 w 53"/>
                  <a:gd name="T51" fmla="*/ 53 h 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53">
                    <a:moveTo>
                      <a:pt x="11" y="0"/>
                    </a:moveTo>
                    <a:lnTo>
                      <a:pt x="0" y="8"/>
                    </a:lnTo>
                    <a:lnTo>
                      <a:pt x="1" y="8"/>
                    </a:lnTo>
                    <a:lnTo>
                      <a:pt x="10" y="17"/>
                    </a:lnTo>
                    <a:lnTo>
                      <a:pt x="19" y="26"/>
                    </a:lnTo>
                    <a:lnTo>
                      <a:pt x="23" y="38"/>
                    </a:lnTo>
                    <a:lnTo>
                      <a:pt x="26" y="51"/>
                    </a:lnTo>
                    <a:lnTo>
                      <a:pt x="36" y="51"/>
                    </a:lnTo>
                    <a:lnTo>
                      <a:pt x="43" y="53"/>
                    </a:lnTo>
                    <a:lnTo>
                      <a:pt x="42" y="46"/>
                    </a:lnTo>
                    <a:lnTo>
                      <a:pt x="53" y="36"/>
                    </a:lnTo>
                    <a:lnTo>
                      <a:pt x="43" y="28"/>
                    </a:lnTo>
                    <a:lnTo>
                      <a:pt x="34" y="18"/>
                    </a:lnTo>
                    <a:lnTo>
                      <a:pt x="24" y="10"/>
                    </a:lnTo>
                    <a:lnTo>
                      <a:pt x="14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4" name="Freeform 326"/>
              <p:cNvSpPr>
                <a:spLocks/>
              </p:cNvSpPr>
              <p:nvPr/>
            </p:nvSpPr>
            <p:spPr bwMode="ltGray">
              <a:xfrm>
                <a:off x="1743" y="1584"/>
                <a:ext cx="206" cy="150"/>
              </a:xfrm>
              <a:custGeom>
                <a:avLst/>
                <a:gdLst>
                  <a:gd name="T0" fmla="*/ 60 w 244"/>
                  <a:gd name="T1" fmla="*/ 11 h 173"/>
                  <a:gd name="T2" fmla="*/ 58 w 244"/>
                  <a:gd name="T3" fmla="*/ 10 h 173"/>
                  <a:gd name="T4" fmla="*/ 57 w 244"/>
                  <a:gd name="T5" fmla="*/ 10 h 173"/>
                  <a:gd name="T6" fmla="*/ 52 w 244"/>
                  <a:gd name="T7" fmla="*/ 10 h 173"/>
                  <a:gd name="T8" fmla="*/ 51 w 244"/>
                  <a:gd name="T9" fmla="*/ 15 h 173"/>
                  <a:gd name="T10" fmla="*/ 50 w 244"/>
                  <a:gd name="T11" fmla="*/ 17 h 173"/>
                  <a:gd name="T12" fmla="*/ 45 w 244"/>
                  <a:gd name="T13" fmla="*/ 20 h 173"/>
                  <a:gd name="T14" fmla="*/ 43 w 244"/>
                  <a:gd name="T15" fmla="*/ 19 h 173"/>
                  <a:gd name="T16" fmla="*/ 42 w 244"/>
                  <a:gd name="T17" fmla="*/ 22 h 173"/>
                  <a:gd name="T18" fmla="*/ 40 w 244"/>
                  <a:gd name="T19" fmla="*/ 23 h 173"/>
                  <a:gd name="T20" fmla="*/ 36 w 244"/>
                  <a:gd name="T21" fmla="*/ 27 h 173"/>
                  <a:gd name="T22" fmla="*/ 33 w 244"/>
                  <a:gd name="T23" fmla="*/ 30 h 173"/>
                  <a:gd name="T24" fmla="*/ 33 w 244"/>
                  <a:gd name="T25" fmla="*/ 31 h 173"/>
                  <a:gd name="T26" fmla="*/ 31 w 244"/>
                  <a:gd name="T27" fmla="*/ 36 h 173"/>
                  <a:gd name="T28" fmla="*/ 30 w 244"/>
                  <a:gd name="T29" fmla="*/ 38 h 173"/>
                  <a:gd name="T30" fmla="*/ 24 w 244"/>
                  <a:gd name="T31" fmla="*/ 42 h 173"/>
                  <a:gd name="T32" fmla="*/ 22 w 244"/>
                  <a:gd name="T33" fmla="*/ 49 h 173"/>
                  <a:gd name="T34" fmla="*/ 26 w 244"/>
                  <a:gd name="T35" fmla="*/ 47 h 173"/>
                  <a:gd name="T36" fmla="*/ 18 w 244"/>
                  <a:gd name="T37" fmla="*/ 49 h 173"/>
                  <a:gd name="T38" fmla="*/ 14 w 244"/>
                  <a:gd name="T39" fmla="*/ 52 h 173"/>
                  <a:gd name="T40" fmla="*/ 14 w 244"/>
                  <a:gd name="T41" fmla="*/ 54 h 173"/>
                  <a:gd name="T42" fmla="*/ 10 w 244"/>
                  <a:gd name="T43" fmla="*/ 54 h 173"/>
                  <a:gd name="T44" fmla="*/ 6 w 244"/>
                  <a:gd name="T45" fmla="*/ 55 h 173"/>
                  <a:gd name="T46" fmla="*/ 6 w 244"/>
                  <a:gd name="T47" fmla="*/ 56 h 173"/>
                  <a:gd name="T48" fmla="*/ 4 w 244"/>
                  <a:gd name="T49" fmla="*/ 57 h 173"/>
                  <a:gd name="T50" fmla="*/ 0 w 244"/>
                  <a:gd name="T51" fmla="*/ 59 h 173"/>
                  <a:gd name="T52" fmla="*/ 3 w 244"/>
                  <a:gd name="T53" fmla="*/ 62 h 173"/>
                  <a:gd name="T54" fmla="*/ 0 w 244"/>
                  <a:gd name="T55" fmla="*/ 65 h 173"/>
                  <a:gd name="T56" fmla="*/ 10 w 244"/>
                  <a:gd name="T57" fmla="*/ 62 h 173"/>
                  <a:gd name="T58" fmla="*/ 6 w 244"/>
                  <a:gd name="T59" fmla="*/ 65 h 173"/>
                  <a:gd name="T60" fmla="*/ 2 w 244"/>
                  <a:gd name="T61" fmla="*/ 67 h 173"/>
                  <a:gd name="T62" fmla="*/ 3 w 244"/>
                  <a:gd name="T63" fmla="*/ 69 h 173"/>
                  <a:gd name="T64" fmla="*/ 3 w 244"/>
                  <a:gd name="T65" fmla="*/ 71 h 173"/>
                  <a:gd name="T66" fmla="*/ 7 w 244"/>
                  <a:gd name="T67" fmla="*/ 71 h 173"/>
                  <a:gd name="T68" fmla="*/ 5 w 244"/>
                  <a:gd name="T69" fmla="*/ 74 h 173"/>
                  <a:gd name="T70" fmla="*/ 4 w 244"/>
                  <a:gd name="T71" fmla="*/ 76 h 173"/>
                  <a:gd name="T72" fmla="*/ 5 w 244"/>
                  <a:gd name="T73" fmla="*/ 79 h 173"/>
                  <a:gd name="T74" fmla="*/ 8 w 244"/>
                  <a:gd name="T75" fmla="*/ 84 h 173"/>
                  <a:gd name="T76" fmla="*/ 25 w 244"/>
                  <a:gd name="T77" fmla="*/ 78 h 173"/>
                  <a:gd name="T78" fmla="*/ 28 w 244"/>
                  <a:gd name="T79" fmla="*/ 76 h 173"/>
                  <a:gd name="T80" fmla="*/ 33 w 244"/>
                  <a:gd name="T81" fmla="*/ 66 h 173"/>
                  <a:gd name="T82" fmla="*/ 31 w 244"/>
                  <a:gd name="T83" fmla="*/ 61 h 173"/>
                  <a:gd name="T84" fmla="*/ 35 w 244"/>
                  <a:gd name="T85" fmla="*/ 44 h 173"/>
                  <a:gd name="T86" fmla="*/ 41 w 244"/>
                  <a:gd name="T87" fmla="*/ 32 h 173"/>
                  <a:gd name="T88" fmla="*/ 45 w 244"/>
                  <a:gd name="T89" fmla="*/ 27 h 173"/>
                  <a:gd name="T90" fmla="*/ 53 w 244"/>
                  <a:gd name="T91" fmla="*/ 16 h 173"/>
                  <a:gd name="T92" fmla="*/ 62 w 244"/>
                  <a:gd name="T93" fmla="*/ 12 h 173"/>
                  <a:gd name="T94" fmla="*/ 75 w 244"/>
                  <a:gd name="T95" fmla="*/ 15 h 173"/>
                  <a:gd name="T96" fmla="*/ 84 w 244"/>
                  <a:gd name="T97" fmla="*/ 9 h 173"/>
                  <a:gd name="T98" fmla="*/ 98 w 244"/>
                  <a:gd name="T99" fmla="*/ 12 h 173"/>
                  <a:gd name="T100" fmla="*/ 105 w 244"/>
                  <a:gd name="T101" fmla="*/ 8 h 173"/>
                  <a:gd name="T102" fmla="*/ 96 w 244"/>
                  <a:gd name="T103" fmla="*/ 6 h 173"/>
                  <a:gd name="T104" fmla="*/ 96 w 244"/>
                  <a:gd name="T105" fmla="*/ 3 h 173"/>
                  <a:gd name="T106" fmla="*/ 93 w 244"/>
                  <a:gd name="T107" fmla="*/ 3 h 173"/>
                  <a:gd name="T108" fmla="*/ 89 w 244"/>
                  <a:gd name="T109" fmla="*/ 3 h 173"/>
                  <a:gd name="T110" fmla="*/ 79 w 244"/>
                  <a:gd name="T111" fmla="*/ 6 h 173"/>
                  <a:gd name="T112" fmla="*/ 77 w 244"/>
                  <a:gd name="T113" fmla="*/ 3 h 173"/>
                  <a:gd name="T114" fmla="*/ 70 w 244"/>
                  <a:gd name="T115" fmla="*/ 6 h 173"/>
                  <a:gd name="T116" fmla="*/ 68 w 244"/>
                  <a:gd name="T117" fmla="*/ 7 h 173"/>
                  <a:gd name="T118" fmla="*/ 62 w 244"/>
                  <a:gd name="T119" fmla="*/ 9 h 1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4"/>
                  <a:gd name="T181" fmla="*/ 0 h 173"/>
                  <a:gd name="T182" fmla="*/ 244 w 244"/>
                  <a:gd name="T183" fmla="*/ 173 h 17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4" h="173">
                    <a:moveTo>
                      <a:pt x="144" y="18"/>
                    </a:moveTo>
                    <a:lnTo>
                      <a:pt x="144" y="19"/>
                    </a:lnTo>
                    <a:lnTo>
                      <a:pt x="139" y="23"/>
                    </a:lnTo>
                    <a:lnTo>
                      <a:pt x="140" y="15"/>
                    </a:lnTo>
                    <a:lnTo>
                      <a:pt x="139" y="19"/>
                    </a:lnTo>
                    <a:lnTo>
                      <a:pt x="136" y="21"/>
                    </a:lnTo>
                    <a:lnTo>
                      <a:pt x="134" y="16"/>
                    </a:lnTo>
                    <a:lnTo>
                      <a:pt x="132" y="19"/>
                    </a:lnTo>
                    <a:lnTo>
                      <a:pt x="133" y="22"/>
                    </a:lnTo>
                    <a:lnTo>
                      <a:pt x="126" y="21"/>
                    </a:lnTo>
                    <a:lnTo>
                      <a:pt x="126" y="23"/>
                    </a:lnTo>
                    <a:lnTo>
                      <a:pt x="122" y="22"/>
                    </a:lnTo>
                    <a:lnTo>
                      <a:pt x="119" y="25"/>
                    </a:lnTo>
                    <a:lnTo>
                      <a:pt x="119" y="30"/>
                    </a:lnTo>
                    <a:lnTo>
                      <a:pt x="118" y="30"/>
                    </a:lnTo>
                    <a:lnTo>
                      <a:pt x="107" y="33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08" y="36"/>
                    </a:lnTo>
                    <a:lnTo>
                      <a:pt x="108" y="37"/>
                    </a:lnTo>
                    <a:lnTo>
                      <a:pt x="106" y="40"/>
                    </a:lnTo>
                    <a:lnTo>
                      <a:pt x="106" y="41"/>
                    </a:lnTo>
                    <a:lnTo>
                      <a:pt x="102" y="37"/>
                    </a:lnTo>
                    <a:lnTo>
                      <a:pt x="100" y="39"/>
                    </a:lnTo>
                    <a:lnTo>
                      <a:pt x="92" y="45"/>
                    </a:lnTo>
                    <a:lnTo>
                      <a:pt x="102" y="43"/>
                    </a:lnTo>
                    <a:lnTo>
                      <a:pt x="98" y="45"/>
                    </a:lnTo>
                    <a:lnTo>
                      <a:pt x="100" y="47"/>
                    </a:lnTo>
                    <a:lnTo>
                      <a:pt x="94" y="47"/>
                    </a:lnTo>
                    <a:lnTo>
                      <a:pt x="92" y="49"/>
                    </a:lnTo>
                    <a:lnTo>
                      <a:pt x="100" y="52"/>
                    </a:lnTo>
                    <a:lnTo>
                      <a:pt x="91" y="52"/>
                    </a:lnTo>
                    <a:lnTo>
                      <a:pt x="84" y="55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77" y="61"/>
                    </a:lnTo>
                    <a:lnTo>
                      <a:pt x="78" y="63"/>
                    </a:lnTo>
                    <a:lnTo>
                      <a:pt x="85" y="63"/>
                    </a:lnTo>
                    <a:lnTo>
                      <a:pt x="76" y="66"/>
                    </a:lnTo>
                    <a:lnTo>
                      <a:pt x="73" y="70"/>
                    </a:lnTo>
                    <a:lnTo>
                      <a:pt x="73" y="72"/>
                    </a:lnTo>
                    <a:lnTo>
                      <a:pt x="73" y="75"/>
                    </a:lnTo>
                    <a:lnTo>
                      <a:pt x="76" y="76"/>
                    </a:lnTo>
                    <a:lnTo>
                      <a:pt x="64" y="81"/>
                    </a:lnTo>
                    <a:lnTo>
                      <a:pt x="68" y="79"/>
                    </a:lnTo>
                    <a:lnTo>
                      <a:pt x="66" y="84"/>
                    </a:lnTo>
                    <a:lnTo>
                      <a:pt x="60" y="85"/>
                    </a:lnTo>
                    <a:lnTo>
                      <a:pt x="56" y="87"/>
                    </a:lnTo>
                    <a:lnTo>
                      <a:pt x="50" y="93"/>
                    </a:lnTo>
                    <a:lnTo>
                      <a:pt x="47" y="96"/>
                    </a:lnTo>
                    <a:lnTo>
                      <a:pt x="52" y="99"/>
                    </a:lnTo>
                    <a:lnTo>
                      <a:pt x="58" y="94"/>
                    </a:lnTo>
                    <a:lnTo>
                      <a:pt x="61" y="93"/>
                    </a:lnTo>
                    <a:lnTo>
                      <a:pt x="61" y="96"/>
                    </a:lnTo>
                    <a:lnTo>
                      <a:pt x="53" y="100"/>
                    </a:lnTo>
                    <a:lnTo>
                      <a:pt x="49" y="100"/>
                    </a:lnTo>
                    <a:lnTo>
                      <a:pt x="41" y="99"/>
                    </a:lnTo>
                    <a:lnTo>
                      <a:pt x="40" y="100"/>
                    </a:lnTo>
                    <a:lnTo>
                      <a:pt x="35" y="103"/>
                    </a:lnTo>
                    <a:lnTo>
                      <a:pt x="32" y="106"/>
                    </a:lnTo>
                    <a:lnTo>
                      <a:pt x="34" y="107"/>
                    </a:lnTo>
                    <a:lnTo>
                      <a:pt x="30" y="106"/>
                    </a:lnTo>
                    <a:lnTo>
                      <a:pt x="34" y="109"/>
                    </a:lnTo>
                    <a:lnTo>
                      <a:pt x="19" y="106"/>
                    </a:lnTo>
                    <a:lnTo>
                      <a:pt x="18" y="109"/>
                    </a:lnTo>
                    <a:lnTo>
                      <a:pt x="23" y="109"/>
                    </a:lnTo>
                    <a:lnTo>
                      <a:pt x="28" y="109"/>
                    </a:lnTo>
                    <a:lnTo>
                      <a:pt x="23" y="111"/>
                    </a:lnTo>
                    <a:lnTo>
                      <a:pt x="13" y="113"/>
                    </a:lnTo>
                    <a:lnTo>
                      <a:pt x="20" y="115"/>
                    </a:lnTo>
                    <a:lnTo>
                      <a:pt x="19" y="117"/>
                    </a:lnTo>
                    <a:lnTo>
                      <a:pt x="13" y="114"/>
                    </a:lnTo>
                    <a:lnTo>
                      <a:pt x="13" y="115"/>
                    </a:lnTo>
                    <a:lnTo>
                      <a:pt x="8" y="117"/>
                    </a:lnTo>
                    <a:lnTo>
                      <a:pt x="10" y="118"/>
                    </a:lnTo>
                    <a:lnTo>
                      <a:pt x="4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4" y="121"/>
                    </a:lnTo>
                    <a:lnTo>
                      <a:pt x="0" y="123"/>
                    </a:lnTo>
                    <a:lnTo>
                      <a:pt x="5" y="126"/>
                    </a:lnTo>
                    <a:lnTo>
                      <a:pt x="1" y="127"/>
                    </a:lnTo>
                    <a:lnTo>
                      <a:pt x="2" y="127"/>
                    </a:lnTo>
                    <a:lnTo>
                      <a:pt x="0" y="131"/>
                    </a:lnTo>
                    <a:lnTo>
                      <a:pt x="16" y="130"/>
                    </a:lnTo>
                    <a:lnTo>
                      <a:pt x="23" y="129"/>
                    </a:lnTo>
                    <a:lnTo>
                      <a:pt x="24" y="127"/>
                    </a:lnTo>
                    <a:lnTo>
                      <a:pt x="24" y="131"/>
                    </a:lnTo>
                    <a:lnTo>
                      <a:pt x="22" y="133"/>
                    </a:lnTo>
                    <a:lnTo>
                      <a:pt x="13" y="132"/>
                    </a:lnTo>
                    <a:lnTo>
                      <a:pt x="0" y="133"/>
                    </a:lnTo>
                    <a:lnTo>
                      <a:pt x="2" y="136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7" y="138"/>
                    </a:lnTo>
                    <a:lnTo>
                      <a:pt x="5" y="141"/>
                    </a:lnTo>
                    <a:lnTo>
                      <a:pt x="1" y="144"/>
                    </a:lnTo>
                    <a:lnTo>
                      <a:pt x="7" y="143"/>
                    </a:lnTo>
                    <a:lnTo>
                      <a:pt x="8" y="147"/>
                    </a:lnTo>
                    <a:lnTo>
                      <a:pt x="14" y="141"/>
                    </a:lnTo>
                    <a:lnTo>
                      <a:pt x="18" y="141"/>
                    </a:lnTo>
                    <a:lnTo>
                      <a:pt x="16" y="145"/>
                    </a:lnTo>
                    <a:lnTo>
                      <a:pt x="14" y="142"/>
                    </a:lnTo>
                    <a:lnTo>
                      <a:pt x="10" y="149"/>
                    </a:lnTo>
                    <a:lnTo>
                      <a:pt x="11" y="150"/>
                    </a:lnTo>
                    <a:lnTo>
                      <a:pt x="5" y="151"/>
                    </a:lnTo>
                    <a:lnTo>
                      <a:pt x="5" y="156"/>
                    </a:lnTo>
                    <a:lnTo>
                      <a:pt x="10" y="155"/>
                    </a:lnTo>
                    <a:lnTo>
                      <a:pt x="13" y="154"/>
                    </a:lnTo>
                    <a:lnTo>
                      <a:pt x="13" y="156"/>
                    </a:lnTo>
                    <a:lnTo>
                      <a:pt x="12" y="161"/>
                    </a:lnTo>
                    <a:lnTo>
                      <a:pt x="7" y="161"/>
                    </a:lnTo>
                    <a:lnTo>
                      <a:pt x="8" y="168"/>
                    </a:lnTo>
                    <a:lnTo>
                      <a:pt x="18" y="172"/>
                    </a:lnTo>
                    <a:lnTo>
                      <a:pt x="32" y="173"/>
                    </a:lnTo>
                    <a:lnTo>
                      <a:pt x="49" y="160"/>
                    </a:lnTo>
                    <a:lnTo>
                      <a:pt x="58" y="159"/>
                    </a:lnTo>
                    <a:lnTo>
                      <a:pt x="58" y="151"/>
                    </a:lnTo>
                    <a:lnTo>
                      <a:pt x="61" y="149"/>
                    </a:lnTo>
                    <a:lnTo>
                      <a:pt x="64" y="157"/>
                    </a:lnTo>
                    <a:lnTo>
                      <a:pt x="70" y="161"/>
                    </a:lnTo>
                    <a:lnTo>
                      <a:pt x="76" y="148"/>
                    </a:lnTo>
                    <a:lnTo>
                      <a:pt x="77" y="136"/>
                    </a:lnTo>
                    <a:lnTo>
                      <a:pt x="77" y="132"/>
                    </a:lnTo>
                    <a:lnTo>
                      <a:pt x="82" y="127"/>
                    </a:lnTo>
                    <a:lnTo>
                      <a:pt x="73" y="123"/>
                    </a:lnTo>
                    <a:lnTo>
                      <a:pt x="73" y="109"/>
                    </a:lnTo>
                    <a:lnTo>
                      <a:pt x="72" y="96"/>
                    </a:lnTo>
                    <a:lnTo>
                      <a:pt x="82" y="90"/>
                    </a:lnTo>
                    <a:lnTo>
                      <a:pt x="91" y="90"/>
                    </a:lnTo>
                    <a:lnTo>
                      <a:pt x="85" y="84"/>
                    </a:lnTo>
                    <a:lnTo>
                      <a:pt x="94" y="67"/>
                    </a:lnTo>
                    <a:lnTo>
                      <a:pt x="91" y="64"/>
                    </a:lnTo>
                    <a:lnTo>
                      <a:pt x="101" y="61"/>
                    </a:lnTo>
                    <a:lnTo>
                      <a:pt x="106" y="54"/>
                    </a:lnTo>
                    <a:lnTo>
                      <a:pt x="110" y="41"/>
                    </a:lnTo>
                    <a:lnTo>
                      <a:pt x="124" y="37"/>
                    </a:lnTo>
                    <a:lnTo>
                      <a:pt x="125" y="33"/>
                    </a:lnTo>
                    <a:lnTo>
                      <a:pt x="143" y="33"/>
                    </a:lnTo>
                    <a:lnTo>
                      <a:pt x="142" y="25"/>
                    </a:lnTo>
                    <a:lnTo>
                      <a:pt x="146" y="25"/>
                    </a:lnTo>
                    <a:lnTo>
                      <a:pt x="152" y="22"/>
                    </a:lnTo>
                    <a:lnTo>
                      <a:pt x="163" y="29"/>
                    </a:lnTo>
                    <a:lnTo>
                      <a:pt x="175" y="30"/>
                    </a:lnTo>
                    <a:lnTo>
                      <a:pt x="187" y="31"/>
                    </a:lnTo>
                    <a:lnTo>
                      <a:pt x="193" y="28"/>
                    </a:lnTo>
                    <a:lnTo>
                      <a:pt x="197" y="18"/>
                    </a:lnTo>
                    <a:lnTo>
                      <a:pt x="210" y="13"/>
                    </a:lnTo>
                    <a:lnTo>
                      <a:pt x="227" y="17"/>
                    </a:lnTo>
                    <a:lnTo>
                      <a:pt x="227" y="25"/>
                    </a:lnTo>
                    <a:lnTo>
                      <a:pt x="236" y="21"/>
                    </a:lnTo>
                    <a:lnTo>
                      <a:pt x="244" y="19"/>
                    </a:lnTo>
                    <a:lnTo>
                      <a:pt x="244" y="16"/>
                    </a:lnTo>
                    <a:lnTo>
                      <a:pt x="238" y="16"/>
                    </a:lnTo>
                    <a:lnTo>
                      <a:pt x="232" y="17"/>
                    </a:lnTo>
                    <a:lnTo>
                      <a:pt x="224" y="12"/>
                    </a:lnTo>
                    <a:lnTo>
                      <a:pt x="244" y="10"/>
                    </a:lnTo>
                    <a:lnTo>
                      <a:pt x="234" y="5"/>
                    </a:lnTo>
                    <a:lnTo>
                      <a:pt x="224" y="4"/>
                    </a:lnTo>
                    <a:lnTo>
                      <a:pt x="217" y="5"/>
                    </a:lnTo>
                    <a:lnTo>
                      <a:pt x="216" y="12"/>
                    </a:lnTo>
                    <a:lnTo>
                      <a:pt x="215" y="7"/>
                    </a:lnTo>
                    <a:lnTo>
                      <a:pt x="214" y="5"/>
                    </a:lnTo>
                    <a:lnTo>
                      <a:pt x="211" y="0"/>
                    </a:lnTo>
                    <a:lnTo>
                      <a:pt x="206" y="3"/>
                    </a:lnTo>
                    <a:lnTo>
                      <a:pt x="200" y="10"/>
                    </a:lnTo>
                    <a:lnTo>
                      <a:pt x="197" y="3"/>
                    </a:lnTo>
                    <a:lnTo>
                      <a:pt x="185" y="12"/>
                    </a:lnTo>
                    <a:lnTo>
                      <a:pt x="190" y="5"/>
                    </a:lnTo>
                    <a:lnTo>
                      <a:pt x="187" y="4"/>
                    </a:lnTo>
                    <a:lnTo>
                      <a:pt x="180" y="4"/>
                    </a:lnTo>
                    <a:lnTo>
                      <a:pt x="179" y="5"/>
                    </a:lnTo>
                    <a:lnTo>
                      <a:pt x="168" y="12"/>
                    </a:lnTo>
                    <a:lnTo>
                      <a:pt x="162" y="12"/>
                    </a:lnTo>
                    <a:lnTo>
                      <a:pt x="162" y="11"/>
                    </a:lnTo>
                    <a:lnTo>
                      <a:pt x="151" y="12"/>
                    </a:lnTo>
                    <a:lnTo>
                      <a:pt x="158" y="13"/>
                    </a:lnTo>
                    <a:lnTo>
                      <a:pt x="157" y="16"/>
                    </a:lnTo>
                    <a:lnTo>
                      <a:pt x="150" y="16"/>
                    </a:lnTo>
                    <a:lnTo>
                      <a:pt x="144" y="1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5" name="Freeform 327"/>
              <p:cNvSpPr>
                <a:spLocks/>
              </p:cNvSpPr>
              <p:nvPr/>
            </p:nvSpPr>
            <p:spPr bwMode="ltGray">
              <a:xfrm>
                <a:off x="1775" y="1491"/>
                <a:ext cx="77" cy="36"/>
              </a:xfrm>
              <a:custGeom>
                <a:avLst/>
                <a:gdLst>
                  <a:gd name="T0" fmla="*/ 10 w 90"/>
                  <a:gd name="T1" fmla="*/ 3 h 39"/>
                  <a:gd name="T2" fmla="*/ 5 w 90"/>
                  <a:gd name="T3" fmla="*/ 3 h 39"/>
                  <a:gd name="T4" fmla="*/ 0 w 90"/>
                  <a:gd name="T5" fmla="*/ 5 h 39"/>
                  <a:gd name="T6" fmla="*/ 2 w 90"/>
                  <a:gd name="T7" fmla="*/ 6 h 39"/>
                  <a:gd name="T8" fmla="*/ 4 w 90"/>
                  <a:gd name="T9" fmla="*/ 6 h 39"/>
                  <a:gd name="T10" fmla="*/ 5 w 90"/>
                  <a:gd name="T11" fmla="*/ 7 h 39"/>
                  <a:gd name="T12" fmla="*/ 3 w 90"/>
                  <a:gd name="T13" fmla="*/ 7 h 39"/>
                  <a:gd name="T14" fmla="*/ 7 w 90"/>
                  <a:gd name="T15" fmla="*/ 13 h 39"/>
                  <a:gd name="T16" fmla="*/ 11 w 90"/>
                  <a:gd name="T17" fmla="*/ 14 h 39"/>
                  <a:gd name="T18" fmla="*/ 14 w 90"/>
                  <a:gd name="T19" fmla="*/ 13 h 39"/>
                  <a:gd name="T20" fmla="*/ 18 w 90"/>
                  <a:gd name="T21" fmla="*/ 9 h 39"/>
                  <a:gd name="T22" fmla="*/ 18 w 90"/>
                  <a:gd name="T23" fmla="*/ 12 h 39"/>
                  <a:gd name="T24" fmla="*/ 22 w 90"/>
                  <a:gd name="T25" fmla="*/ 10 h 39"/>
                  <a:gd name="T26" fmla="*/ 23 w 90"/>
                  <a:gd name="T27" fmla="*/ 13 h 39"/>
                  <a:gd name="T28" fmla="*/ 13 w 90"/>
                  <a:gd name="T29" fmla="*/ 15 h 39"/>
                  <a:gd name="T30" fmla="*/ 12 w 90"/>
                  <a:gd name="T31" fmla="*/ 17 h 39"/>
                  <a:gd name="T32" fmla="*/ 24 w 90"/>
                  <a:gd name="T33" fmla="*/ 17 h 39"/>
                  <a:gd name="T34" fmla="*/ 19 w 90"/>
                  <a:gd name="T35" fmla="*/ 17 h 39"/>
                  <a:gd name="T36" fmla="*/ 21 w 90"/>
                  <a:gd name="T37" fmla="*/ 18 h 39"/>
                  <a:gd name="T38" fmla="*/ 13 w 90"/>
                  <a:gd name="T39" fmla="*/ 19 h 39"/>
                  <a:gd name="T40" fmla="*/ 21 w 90"/>
                  <a:gd name="T41" fmla="*/ 24 h 39"/>
                  <a:gd name="T42" fmla="*/ 24 w 90"/>
                  <a:gd name="T43" fmla="*/ 26 h 39"/>
                  <a:gd name="T44" fmla="*/ 26 w 90"/>
                  <a:gd name="T45" fmla="*/ 25 h 39"/>
                  <a:gd name="T46" fmla="*/ 29 w 90"/>
                  <a:gd name="T47" fmla="*/ 19 h 39"/>
                  <a:gd name="T48" fmla="*/ 32 w 90"/>
                  <a:gd name="T49" fmla="*/ 16 h 39"/>
                  <a:gd name="T50" fmla="*/ 33 w 90"/>
                  <a:gd name="T51" fmla="*/ 14 h 39"/>
                  <a:gd name="T52" fmla="*/ 41 w 90"/>
                  <a:gd name="T53" fmla="*/ 9 h 39"/>
                  <a:gd name="T54" fmla="*/ 32 w 90"/>
                  <a:gd name="T55" fmla="*/ 6 h 39"/>
                  <a:gd name="T56" fmla="*/ 30 w 90"/>
                  <a:gd name="T57" fmla="*/ 6 h 39"/>
                  <a:gd name="T58" fmla="*/ 27 w 90"/>
                  <a:gd name="T59" fmla="*/ 6 h 39"/>
                  <a:gd name="T60" fmla="*/ 27 w 90"/>
                  <a:gd name="T61" fmla="*/ 5 h 39"/>
                  <a:gd name="T62" fmla="*/ 21 w 90"/>
                  <a:gd name="T63" fmla="*/ 0 h 39"/>
                  <a:gd name="T64" fmla="*/ 21 w 90"/>
                  <a:gd name="T65" fmla="*/ 8 h 39"/>
                  <a:gd name="T66" fmla="*/ 15 w 90"/>
                  <a:gd name="T67" fmla="*/ 3 h 39"/>
                  <a:gd name="T68" fmla="*/ 12 w 90"/>
                  <a:gd name="T69" fmla="*/ 6 h 39"/>
                  <a:gd name="T70" fmla="*/ 8 w 90"/>
                  <a:gd name="T71" fmla="*/ 5 h 39"/>
                  <a:gd name="T72" fmla="*/ 10 w 90"/>
                  <a:gd name="T73" fmla="*/ 3 h 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0"/>
                  <a:gd name="T112" fmla="*/ 0 h 39"/>
                  <a:gd name="T113" fmla="*/ 90 w 90"/>
                  <a:gd name="T114" fmla="*/ 39 h 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0" h="39">
                    <a:moveTo>
                      <a:pt x="22" y="3"/>
                    </a:moveTo>
                    <a:lnTo>
                      <a:pt x="10" y="3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9" y="8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15" y="18"/>
                    </a:lnTo>
                    <a:lnTo>
                      <a:pt x="24" y="20"/>
                    </a:lnTo>
                    <a:lnTo>
                      <a:pt x="30" y="18"/>
                    </a:lnTo>
                    <a:lnTo>
                      <a:pt x="38" y="14"/>
                    </a:lnTo>
                    <a:lnTo>
                      <a:pt x="38" y="17"/>
                    </a:lnTo>
                    <a:lnTo>
                      <a:pt x="48" y="15"/>
                    </a:lnTo>
                    <a:lnTo>
                      <a:pt x="50" y="18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52" y="25"/>
                    </a:lnTo>
                    <a:lnTo>
                      <a:pt x="41" y="26"/>
                    </a:lnTo>
                    <a:lnTo>
                      <a:pt x="46" y="27"/>
                    </a:lnTo>
                    <a:lnTo>
                      <a:pt x="29" y="29"/>
                    </a:lnTo>
                    <a:lnTo>
                      <a:pt x="47" y="35"/>
                    </a:lnTo>
                    <a:lnTo>
                      <a:pt x="54" y="39"/>
                    </a:lnTo>
                    <a:lnTo>
                      <a:pt x="56" y="37"/>
                    </a:lnTo>
                    <a:lnTo>
                      <a:pt x="64" y="29"/>
                    </a:lnTo>
                    <a:lnTo>
                      <a:pt x="69" y="23"/>
                    </a:lnTo>
                    <a:lnTo>
                      <a:pt x="71" y="19"/>
                    </a:lnTo>
                    <a:lnTo>
                      <a:pt x="90" y="14"/>
                    </a:lnTo>
                    <a:lnTo>
                      <a:pt x="68" y="9"/>
                    </a:lnTo>
                    <a:lnTo>
                      <a:pt x="65" y="6"/>
                    </a:lnTo>
                    <a:lnTo>
                      <a:pt x="58" y="7"/>
                    </a:lnTo>
                    <a:lnTo>
                      <a:pt x="58" y="5"/>
                    </a:lnTo>
                    <a:lnTo>
                      <a:pt x="46" y="0"/>
                    </a:lnTo>
                    <a:lnTo>
                      <a:pt x="47" y="13"/>
                    </a:lnTo>
                    <a:lnTo>
                      <a:pt x="32" y="3"/>
                    </a:lnTo>
                    <a:lnTo>
                      <a:pt x="26" y="7"/>
                    </a:lnTo>
                    <a:lnTo>
                      <a:pt x="18" y="5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6" name="Freeform 328"/>
              <p:cNvSpPr>
                <a:spLocks/>
              </p:cNvSpPr>
              <p:nvPr/>
            </p:nvSpPr>
            <p:spPr bwMode="ltGray">
              <a:xfrm>
                <a:off x="2431" y="2109"/>
                <a:ext cx="62" cy="11"/>
              </a:xfrm>
              <a:custGeom>
                <a:avLst/>
                <a:gdLst>
                  <a:gd name="T0" fmla="*/ 13 w 76"/>
                  <a:gd name="T1" fmla="*/ 3 h 11"/>
                  <a:gd name="T2" fmla="*/ 5 w 76"/>
                  <a:gd name="T3" fmla="*/ 0 h 11"/>
                  <a:gd name="T4" fmla="*/ 3 w 76"/>
                  <a:gd name="T5" fmla="*/ 2 h 11"/>
                  <a:gd name="T6" fmla="*/ 0 w 76"/>
                  <a:gd name="T7" fmla="*/ 3 h 11"/>
                  <a:gd name="T8" fmla="*/ 1 w 76"/>
                  <a:gd name="T9" fmla="*/ 5 h 11"/>
                  <a:gd name="T10" fmla="*/ 11 w 76"/>
                  <a:gd name="T11" fmla="*/ 6 h 11"/>
                  <a:gd name="T12" fmla="*/ 6 w 76"/>
                  <a:gd name="T13" fmla="*/ 9 h 11"/>
                  <a:gd name="T14" fmla="*/ 15 w 76"/>
                  <a:gd name="T15" fmla="*/ 11 h 11"/>
                  <a:gd name="T16" fmla="*/ 24 w 76"/>
                  <a:gd name="T17" fmla="*/ 10 h 11"/>
                  <a:gd name="T18" fmla="*/ 28 w 76"/>
                  <a:gd name="T19" fmla="*/ 5 h 11"/>
                  <a:gd name="T20" fmla="*/ 25 w 76"/>
                  <a:gd name="T21" fmla="*/ 2 h 11"/>
                  <a:gd name="T22" fmla="*/ 16 w 76"/>
                  <a:gd name="T23" fmla="*/ 2 h 11"/>
                  <a:gd name="T24" fmla="*/ 16 w 76"/>
                  <a:gd name="T25" fmla="*/ 2 h 11"/>
                  <a:gd name="T26" fmla="*/ 13 w 76"/>
                  <a:gd name="T27" fmla="*/ 0 h 11"/>
                  <a:gd name="T28" fmla="*/ 13 w 76"/>
                  <a:gd name="T29" fmla="*/ 2 h 11"/>
                  <a:gd name="T30" fmla="*/ 13 w 76"/>
                  <a:gd name="T31" fmla="*/ 3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11"/>
                  <a:gd name="T50" fmla="*/ 76 w 76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11">
                    <a:moveTo>
                      <a:pt x="34" y="3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1" y="6"/>
                    </a:lnTo>
                    <a:lnTo>
                      <a:pt x="17" y="9"/>
                    </a:lnTo>
                    <a:lnTo>
                      <a:pt x="40" y="11"/>
                    </a:lnTo>
                    <a:lnTo>
                      <a:pt x="65" y="10"/>
                    </a:lnTo>
                    <a:lnTo>
                      <a:pt x="76" y="5"/>
                    </a:lnTo>
                    <a:lnTo>
                      <a:pt x="70" y="2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7" name="Freeform 329"/>
              <p:cNvSpPr>
                <a:spLocks/>
              </p:cNvSpPr>
              <p:nvPr/>
            </p:nvSpPr>
            <p:spPr bwMode="ltGray">
              <a:xfrm>
                <a:off x="1848" y="1511"/>
                <a:ext cx="30" cy="7"/>
              </a:xfrm>
              <a:custGeom>
                <a:avLst/>
                <a:gdLst>
                  <a:gd name="T0" fmla="*/ 10 w 36"/>
                  <a:gd name="T1" fmla="*/ 2 h 9"/>
                  <a:gd name="T2" fmla="*/ 6 w 36"/>
                  <a:gd name="T3" fmla="*/ 2 h 9"/>
                  <a:gd name="T4" fmla="*/ 2 w 36"/>
                  <a:gd name="T5" fmla="*/ 2 h 9"/>
                  <a:gd name="T6" fmla="*/ 2 w 36"/>
                  <a:gd name="T7" fmla="*/ 2 h 9"/>
                  <a:gd name="T8" fmla="*/ 0 w 36"/>
                  <a:gd name="T9" fmla="*/ 0 h 9"/>
                  <a:gd name="T10" fmla="*/ 8 w 36"/>
                  <a:gd name="T11" fmla="*/ 0 h 9"/>
                  <a:gd name="T12" fmla="*/ 14 w 36"/>
                  <a:gd name="T13" fmla="*/ 2 h 9"/>
                  <a:gd name="T14" fmla="*/ 10 w 36"/>
                  <a:gd name="T15" fmla="*/ 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9"/>
                  <a:gd name="T26" fmla="*/ 36 w 36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9">
                    <a:moveTo>
                      <a:pt x="26" y="8"/>
                    </a:moveTo>
                    <a:lnTo>
                      <a:pt x="15" y="9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6" y="5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8" name="Freeform 330"/>
              <p:cNvSpPr>
                <a:spLocks/>
              </p:cNvSpPr>
              <p:nvPr/>
            </p:nvSpPr>
            <p:spPr bwMode="ltGray">
              <a:xfrm>
                <a:off x="1822" y="1607"/>
                <a:ext cx="10" cy="7"/>
              </a:xfrm>
              <a:custGeom>
                <a:avLst/>
                <a:gdLst>
                  <a:gd name="T0" fmla="*/ 2 w 13"/>
                  <a:gd name="T1" fmla="*/ 0 h 7"/>
                  <a:gd name="T2" fmla="*/ 2 w 13"/>
                  <a:gd name="T3" fmla="*/ 6 h 7"/>
                  <a:gd name="T4" fmla="*/ 0 w 13"/>
                  <a:gd name="T5" fmla="*/ 7 h 7"/>
                  <a:gd name="T6" fmla="*/ 2 w 13"/>
                  <a:gd name="T7" fmla="*/ 6 h 7"/>
                  <a:gd name="T8" fmla="*/ 2 w 13"/>
                  <a:gd name="T9" fmla="*/ 7 h 7"/>
                  <a:gd name="T10" fmla="*/ 4 w 13"/>
                  <a:gd name="T11" fmla="*/ 1 h 7"/>
                  <a:gd name="T12" fmla="*/ 2 w 13"/>
                  <a:gd name="T13" fmla="*/ 3 h 7"/>
                  <a:gd name="T14" fmla="*/ 2 w 13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7"/>
                  <a:gd name="T26" fmla="*/ 13 w 13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7">
                    <a:moveTo>
                      <a:pt x="7" y="0"/>
                    </a:moveTo>
                    <a:lnTo>
                      <a:pt x="2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7" y="7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9" name="Freeform 331"/>
              <p:cNvSpPr>
                <a:spLocks/>
              </p:cNvSpPr>
              <p:nvPr/>
            </p:nvSpPr>
            <p:spPr bwMode="ltGray">
              <a:xfrm>
                <a:off x="1866" y="1594"/>
                <a:ext cx="108" cy="117"/>
              </a:xfrm>
              <a:custGeom>
                <a:avLst/>
                <a:gdLst>
                  <a:gd name="T0" fmla="*/ 46 w 128"/>
                  <a:gd name="T1" fmla="*/ 36 h 135"/>
                  <a:gd name="T2" fmla="*/ 44 w 128"/>
                  <a:gd name="T3" fmla="*/ 34 h 135"/>
                  <a:gd name="T4" fmla="*/ 44 w 128"/>
                  <a:gd name="T5" fmla="*/ 27 h 135"/>
                  <a:gd name="T6" fmla="*/ 38 w 128"/>
                  <a:gd name="T7" fmla="*/ 20 h 135"/>
                  <a:gd name="T8" fmla="*/ 40 w 128"/>
                  <a:gd name="T9" fmla="*/ 16 h 135"/>
                  <a:gd name="T10" fmla="*/ 35 w 128"/>
                  <a:gd name="T11" fmla="*/ 12 h 135"/>
                  <a:gd name="T12" fmla="*/ 34 w 128"/>
                  <a:gd name="T13" fmla="*/ 8 h 135"/>
                  <a:gd name="T14" fmla="*/ 34 w 128"/>
                  <a:gd name="T15" fmla="*/ 6 h 135"/>
                  <a:gd name="T16" fmla="*/ 34 w 128"/>
                  <a:gd name="T17" fmla="*/ 3 h 135"/>
                  <a:gd name="T18" fmla="*/ 28 w 128"/>
                  <a:gd name="T19" fmla="*/ 0 h 135"/>
                  <a:gd name="T20" fmla="*/ 21 w 128"/>
                  <a:gd name="T21" fmla="*/ 3 h 135"/>
                  <a:gd name="T22" fmla="*/ 20 w 128"/>
                  <a:gd name="T23" fmla="*/ 8 h 135"/>
                  <a:gd name="T24" fmla="*/ 18 w 128"/>
                  <a:gd name="T25" fmla="*/ 9 h 135"/>
                  <a:gd name="T26" fmla="*/ 12 w 128"/>
                  <a:gd name="T27" fmla="*/ 9 h 135"/>
                  <a:gd name="T28" fmla="*/ 7 w 128"/>
                  <a:gd name="T29" fmla="*/ 8 h 135"/>
                  <a:gd name="T30" fmla="*/ 3 w 128"/>
                  <a:gd name="T31" fmla="*/ 4 h 135"/>
                  <a:gd name="T32" fmla="*/ 0 w 128"/>
                  <a:gd name="T33" fmla="*/ 6 h 135"/>
                  <a:gd name="T34" fmla="*/ 12 w 128"/>
                  <a:gd name="T35" fmla="*/ 12 h 135"/>
                  <a:gd name="T36" fmla="*/ 17 w 128"/>
                  <a:gd name="T37" fmla="*/ 20 h 135"/>
                  <a:gd name="T38" fmla="*/ 19 w 128"/>
                  <a:gd name="T39" fmla="*/ 27 h 135"/>
                  <a:gd name="T40" fmla="*/ 20 w 128"/>
                  <a:gd name="T41" fmla="*/ 27 h 135"/>
                  <a:gd name="T42" fmla="*/ 23 w 128"/>
                  <a:gd name="T43" fmla="*/ 28 h 135"/>
                  <a:gd name="T44" fmla="*/ 24 w 128"/>
                  <a:gd name="T45" fmla="*/ 33 h 135"/>
                  <a:gd name="T46" fmla="*/ 16 w 128"/>
                  <a:gd name="T47" fmla="*/ 40 h 135"/>
                  <a:gd name="T48" fmla="*/ 13 w 128"/>
                  <a:gd name="T49" fmla="*/ 42 h 135"/>
                  <a:gd name="T50" fmla="*/ 10 w 128"/>
                  <a:gd name="T51" fmla="*/ 45 h 135"/>
                  <a:gd name="T52" fmla="*/ 10 w 128"/>
                  <a:gd name="T53" fmla="*/ 53 h 135"/>
                  <a:gd name="T54" fmla="*/ 12 w 128"/>
                  <a:gd name="T55" fmla="*/ 61 h 135"/>
                  <a:gd name="T56" fmla="*/ 17 w 128"/>
                  <a:gd name="T57" fmla="*/ 62 h 135"/>
                  <a:gd name="T58" fmla="*/ 17 w 128"/>
                  <a:gd name="T59" fmla="*/ 64 h 135"/>
                  <a:gd name="T60" fmla="*/ 19 w 128"/>
                  <a:gd name="T61" fmla="*/ 64 h 135"/>
                  <a:gd name="T62" fmla="*/ 20 w 128"/>
                  <a:gd name="T63" fmla="*/ 66 h 135"/>
                  <a:gd name="T64" fmla="*/ 21 w 128"/>
                  <a:gd name="T65" fmla="*/ 66 h 135"/>
                  <a:gd name="T66" fmla="*/ 33 w 128"/>
                  <a:gd name="T67" fmla="*/ 63 h 135"/>
                  <a:gd name="T68" fmla="*/ 35 w 128"/>
                  <a:gd name="T69" fmla="*/ 61 h 135"/>
                  <a:gd name="T70" fmla="*/ 40 w 128"/>
                  <a:gd name="T71" fmla="*/ 61 h 135"/>
                  <a:gd name="T72" fmla="*/ 44 w 128"/>
                  <a:gd name="T73" fmla="*/ 57 h 135"/>
                  <a:gd name="T74" fmla="*/ 48 w 128"/>
                  <a:gd name="T75" fmla="*/ 54 h 135"/>
                  <a:gd name="T76" fmla="*/ 51 w 128"/>
                  <a:gd name="T77" fmla="*/ 49 h 135"/>
                  <a:gd name="T78" fmla="*/ 55 w 128"/>
                  <a:gd name="T79" fmla="*/ 46 h 135"/>
                  <a:gd name="T80" fmla="*/ 46 w 128"/>
                  <a:gd name="T81" fmla="*/ 41 h 135"/>
                  <a:gd name="T82" fmla="*/ 48 w 128"/>
                  <a:gd name="T83" fmla="*/ 38 h 135"/>
                  <a:gd name="T84" fmla="*/ 46 w 128"/>
                  <a:gd name="T85" fmla="*/ 36 h 1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8"/>
                  <a:gd name="T130" fmla="*/ 0 h 135"/>
                  <a:gd name="T131" fmla="*/ 128 w 128"/>
                  <a:gd name="T132" fmla="*/ 135 h 13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8" h="135">
                    <a:moveTo>
                      <a:pt x="107" y="72"/>
                    </a:moveTo>
                    <a:lnTo>
                      <a:pt x="104" y="69"/>
                    </a:lnTo>
                    <a:lnTo>
                      <a:pt x="102" y="57"/>
                    </a:lnTo>
                    <a:lnTo>
                      <a:pt x="89" y="41"/>
                    </a:lnTo>
                    <a:lnTo>
                      <a:pt x="96" y="32"/>
                    </a:lnTo>
                    <a:lnTo>
                      <a:pt x="82" y="24"/>
                    </a:lnTo>
                    <a:lnTo>
                      <a:pt x="81" y="16"/>
                    </a:lnTo>
                    <a:lnTo>
                      <a:pt x="81" y="12"/>
                    </a:lnTo>
                    <a:lnTo>
                      <a:pt x="81" y="4"/>
                    </a:lnTo>
                    <a:lnTo>
                      <a:pt x="64" y="0"/>
                    </a:lnTo>
                    <a:lnTo>
                      <a:pt x="51" y="5"/>
                    </a:lnTo>
                    <a:lnTo>
                      <a:pt x="47" y="15"/>
                    </a:lnTo>
                    <a:lnTo>
                      <a:pt x="41" y="18"/>
                    </a:lnTo>
                    <a:lnTo>
                      <a:pt x="29" y="17"/>
                    </a:lnTo>
                    <a:lnTo>
                      <a:pt x="17" y="16"/>
                    </a:lnTo>
                    <a:lnTo>
                      <a:pt x="6" y="9"/>
                    </a:lnTo>
                    <a:lnTo>
                      <a:pt x="0" y="12"/>
                    </a:lnTo>
                    <a:lnTo>
                      <a:pt x="28" y="24"/>
                    </a:lnTo>
                    <a:lnTo>
                      <a:pt x="39" y="42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53" y="58"/>
                    </a:lnTo>
                    <a:lnTo>
                      <a:pt x="56" y="68"/>
                    </a:lnTo>
                    <a:lnTo>
                      <a:pt x="38" y="81"/>
                    </a:lnTo>
                    <a:lnTo>
                      <a:pt x="30" y="88"/>
                    </a:lnTo>
                    <a:lnTo>
                      <a:pt x="22" y="92"/>
                    </a:lnTo>
                    <a:lnTo>
                      <a:pt x="24" y="107"/>
                    </a:lnTo>
                    <a:lnTo>
                      <a:pt x="27" y="124"/>
                    </a:lnTo>
                    <a:lnTo>
                      <a:pt x="39" y="128"/>
                    </a:lnTo>
                    <a:lnTo>
                      <a:pt x="39" y="130"/>
                    </a:lnTo>
                    <a:lnTo>
                      <a:pt x="44" y="130"/>
                    </a:lnTo>
                    <a:lnTo>
                      <a:pt x="47" y="135"/>
                    </a:lnTo>
                    <a:lnTo>
                      <a:pt x="51" y="134"/>
                    </a:lnTo>
                    <a:lnTo>
                      <a:pt x="77" y="129"/>
                    </a:lnTo>
                    <a:lnTo>
                      <a:pt x="82" y="126"/>
                    </a:lnTo>
                    <a:lnTo>
                      <a:pt x="96" y="125"/>
                    </a:lnTo>
                    <a:lnTo>
                      <a:pt x="104" y="118"/>
                    </a:lnTo>
                    <a:lnTo>
                      <a:pt x="112" y="110"/>
                    </a:lnTo>
                    <a:lnTo>
                      <a:pt x="120" y="102"/>
                    </a:lnTo>
                    <a:lnTo>
                      <a:pt x="128" y="94"/>
                    </a:lnTo>
                    <a:lnTo>
                      <a:pt x="108" y="83"/>
                    </a:lnTo>
                    <a:lnTo>
                      <a:pt x="113" y="78"/>
                    </a:lnTo>
                    <a:lnTo>
                      <a:pt x="107" y="7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0" name="Freeform 332"/>
              <p:cNvSpPr>
                <a:spLocks/>
              </p:cNvSpPr>
              <p:nvPr/>
            </p:nvSpPr>
            <p:spPr bwMode="ltGray">
              <a:xfrm>
                <a:off x="1792" y="1872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2 w 2"/>
                  <a:gd name="T5" fmla="*/ 1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1" name="Freeform 333"/>
              <p:cNvSpPr>
                <a:spLocks/>
              </p:cNvSpPr>
              <p:nvPr/>
            </p:nvSpPr>
            <p:spPr bwMode="ltGray">
              <a:xfrm>
                <a:off x="1792" y="1849"/>
                <a:ext cx="76" cy="32"/>
              </a:xfrm>
              <a:custGeom>
                <a:avLst/>
                <a:gdLst>
                  <a:gd name="T0" fmla="*/ 14 w 89"/>
                  <a:gd name="T1" fmla="*/ 17 h 36"/>
                  <a:gd name="T2" fmla="*/ 8 w 89"/>
                  <a:gd name="T3" fmla="*/ 18 h 36"/>
                  <a:gd name="T4" fmla="*/ 5 w 89"/>
                  <a:gd name="T5" fmla="*/ 17 h 36"/>
                  <a:gd name="T6" fmla="*/ 1 w 89"/>
                  <a:gd name="T7" fmla="*/ 16 h 36"/>
                  <a:gd name="T8" fmla="*/ 0 w 89"/>
                  <a:gd name="T9" fmla="*/ 14 h 36"/>
                  <a:gd name="T10" fmla="*/ 0 w 89"/>
                  <a:gd name="T11" fmla="*/ 14 h 36"/>
                  <a:gd name="T12" fmla="*/ 0 w 89"/>
                  <a:gd name="T13" fmla="*/ 11 h 36"/>
                  <a:gd name="T14" fmla="*/ 3 w 89"/>
                  <a:gd name="T15" fmla="*/ 12 h 36"/>
                  <a:gd name="T16" fmla="*/ 5 w 89"/>
                  <a:gd name="T17" fmla="*/ 12 h 36"/>
                  <a:gd name="T18" fmla="*/ 7 w 89"/>
                  <a:gd name="T19" fmla="*/ 11 h 36"/>
                  <a:gd name="T20" fmla="*/ 11 w 89"/>
                  <a:gd name="T21" fmla="*/ 11 h 36"/>
                  <a:gd name="T22" fmla="*/ 17 w 89"/>
                  <a:gd name="T23" fmla="*/ 11 h 36"/>
                  <a:gd name="T24" fmla="*/ 19 w 89"/>
                  <a:gd name="T25" fmla="*/ 10 h 36"/>
                  <a:gd name="T26" fmla="*/ 17 w 89"/>
                  <a:gd name="T27" fmla="*/ 6 h 36"/>
                  <a:gd name="T28" fmla="*/ 22 w 89"/>
                  <a:gd name="T29" fmla="*/ 2 h 36"/>
                  <a:gd name="T30" fmla="*/ 25 w 89"/>
                  <a:gd name="T31" fmla="*/ 4 h 36"/>
                  <a:gd name="T32" fmla="*/ 27 w 89"/>
                  <a:gd name="T33" fmla="*/ 0 h 36"/>
                  <a:gd name="T34" fmla="*/ 37 w 89"/>
                  <a:gd name="T35" fmla="*/ 2 h 36"/>
                  <a:gd name="T36" fmla="*/ 41 w 89"/>
                  <a:gd name="T37" fmla="*/ 8 h 36"/>
                  <a:gd name="T38" fmla="*/ 38 w 89"/>
                  <a:gd name="T39" fmla="*/ 10 h 36"/>
                  <a:gd name="T40" fmla="*/ 38 w 89"/>
                  <a:gd name="T41" fmla="*/ 11 h 36"/>
                  <a:gd name="T42" fmla="*/ 36 w 89"/>
                  <a:gd name="T43" fmla="*/ 16 h 36"/>
                  <a:gd name="T44" fmla="*/ 36 w 89"/>
                  <a:gd name="T45" fmla="*/ 17 h 36"/>
                  <a:gd name="T46" fmla="*/ 25 w 89"/>
                  <a:gd name="T47" fmla="*/ 20 h 36"/>
                  <a:gd name="T48" fmla="*/ 23 w 89"/>
                  <a:gd name="T49" fmla="*/ 20 h 36"/>
                  <a:gd name="T50" fmla="*/ 14 w 89"/>
                  <a:gd name="T51" fmla="*/ 17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9"/>
                  <a:gd name="T79" fmla="*/ 0 h 36"/>
                  <a:gd name="T80" fmla="*/ 89 w 89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9" h="36">
                    <a:moveTo>
                      <a:pt x="31" y="30"/>
                    </a:moveTo>
                    <a:lnTo>
                      <a:pt x="18" y="31"/>
                    </a:lnTo>
                    <a:lnTo>
                      <a:pt x="11" y="30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4" y="20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41" y="18"/>
                    </a:lnTo>
                    <a:lnTo>
                      <a:pt x="39" y="11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62" y="0"/>
                    </a:lnTo>
                    <a:lnTo>
                      <a:pt x="81" y="2"/>
                    </a:lnTo>
                    <a:lnTo>
                      <a:pt x="89" y="13"/>
                    </a:lnTo>
                    <a:lnTo>
                      <a:pt x="85" y="18"/>
                    </a:lnTo>
                    <a:lnTo>
                      <a:pt x="84" y="19"/>
                    </a:lnTo>
                    <a:lnTo>
                      <a:pt x="79" y="29"/>
                    </a:lnTo>
                    <a:lnTo>
                      <a:pt x="78" y="30"/>
                    </a:lnTo>
                    <a:lnTo>
                      <a:pt x="55" y="36"/>
                    </a:lnTo>
                    <a:lnTo>
                      <a:pt x="50" y="36"/>
                    </a:lnTo>
                    <a:lnTo>
                      <a:pt x="31" y="3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2" name="Freeform 334"/>
              <p:cNvSpPr>
                <a:spLocks/>
              </p:cNvSpPr>
              <p:nvPr/>
            </p:nvSpPr>
            <p:spPr bwMode="ltGray">
              <a:xfrm>
                <a:off x="1855" y="1897"/>
                <a:ext cx="43" cy="35"/>
              </a:xfrm>
              <a:custGeom>
                <a:avLst/>
                <a:gdLst>
                  <a:gd name="T0" fmla="*/ 21 w 50"/>
                  <a:gd name="T1" fmla="*/ 3 h 41"/>
                  <a:gd name="T2" fmla="*/ 22 w 50"/>
                  <a:gd name="T3" fmla="*/ 3 h 41"/>
                  <a:gd name="T4" fmla="*/ 21 w 50"/>
                  <a:gd name="T5" fmla="*/ 5 h 41"/>
                  <a:gd name="T6" fmla="*/ 19 w 50"/>
                  <a:gd name="T7" fmla="*/ 6 h 41"/>
                  <a:gd name="T8" fmla="*/ 20 w 50"/>
                  <a:gd name="T9" fmla="*/ 6 h 41"/>
                  <a:gd name="T10" fmla="*/ 21 w 50"/>
                  <a:gd name="T11" fmla="*/ 8 h 41"/>
                  <a:gd name="T12" fmla="*/ 24 w 50"/>
                  <a:gd name="T13" fmla="*/ 8 h 41"/>
                  <a:gd name="T14" fmla="*/ 22 w 50"/>
                  <a:gd name="T15" fmla="*/ 9 h 41"/>
                  <a:gd name="T16" fmla="*/ 22 w 50"/>
                  <a:gd name="T17" fmla="*/ 11 h 41"/>
                  <a:gd name="T18" fmla="*/ 22 w 50"/>
                  <a:gd name="T19" fmla="*/ 12 h 41"/>
                  <a:gd name="T20" fmla="*/ 19 w 50"/>
                  <a:gd name="T21" fmla="*/ 13 h 41"/>
                  <a:gd name="T22" fmla="*/ 21 w 50"/>
                  <a:gd name="T23" fmla="*/ 14 h 41"/>
                  <a:gd name="T24" fmla="*/ 20 w 50"/>
                  <a:gd name="T25" fmla="*/ 14 h 41"/>
                  <a:gd name="T26" fmla="*/ 19 w 50"/>
                  <a:gd name="T27" fmla="*/ 14 h 41"/>
                  <a:gd name="T28" fmla="*/ 18 w 50"/>
                  <a:gd name="T29" fmla="*/ 15 h 41"/>
                  <a:gd name="T30" fmla="*/ 16 w 50"/>
                  <a:gd name="T31" fmla="*/ 16 h 41"/>
                  <a:gd name="T32" fmla="*/ 19 w 50"/>
                  <a:gd name="T33" fmla="*/ 18 h 41"/>
                  <a:gd name="T34" fmla="*/ 17 w 50"/>
                  <a:gd name="T35" fmla="*/ 19 h 41"/>
                  <a:gd name="T36" fmla="*/ 15 w 50"/>
                  <a:gd name="T37" fmla="*/ 18 h 41"/>
                  <a:gd name="T38" fmla="*/ 14 w 50"/>
                  <a:gd name="T39" fmla="*/ 16 h 41"/>
                  <a:gd name="T40" fmla="*/ 13 w 50"/>
                  <a:gd name="T41" fmla="*/ 16 h 41"/>
                  <a:gd name="T42" fmla="*/ 12 w 50"/>
                  <a:gd name="T43" fmla="*/ 15 h 41"/>
                  <a:gd name="T44" fmla="*/ 9 w 50"/>
                  <a:gd name="T45" fmla="*/ 14 h 41"/>
                  <a:gd name="T46" fmla="*/ 9 w 50"/>
                  <a:gd name="T47" fmla="*/ 13 h 41"/>
                  <a:gd name="T48" fmla="*/ 8 w 50"/>
                  <a:gd name="T49" fmla="*/ 12 h 41"/>
                  <a:gd name="T50" fmla="*/ 3 w 50"/>
                  <a:gd name="T51" fmla="*/ 8 h 41"/>
                  <a:gd name="T52" fmla="*/ 3 w 50"/>
                  <a:gd name="T53" fmla="*/ 8 h 41"/>
                  <a:gd name="T54" fmla="*/ 3 w 50"/>
                  <a:gd name="T55" fmla="*/ 5 h 41"/>
                  <a:gd name="T56" fmla="*/ 2 w 50"/>
                  <a:gd name="T57" fmla="*/ 3 h 41"/>
                  <a:gd name="T58" fmla="*/ 0 w 50"/>
                  <a:gd name="T59" fmla="*/ 1 h 41"/>
                  <a:gd name="T60" fmla="*/ 3 w 50"/>
                  <a:gd name="T61" fmla="*/ 1 h 41"/>
                  <a:gd name="T62" fmla="*/ 3 w 50"/>
                  <a:gd name="T63" fmla="*/ 3 h 41"/>
                  <a:gd name="T64" fmla="*/ 5 w 50"/>
                  <a:gd name="T65" fmla="*/ 0 h 41"/>
                  <a:gd name="T66" fmla="*/ 7 w 50"/>
                  <a:gd name="T67" fmla="*/ 0 h 41"/>
                  <a:gd name="T68" fmla="*/ 8 w 50"/>
                  <a:gd name="T69" fmla="*/ 1 h 41"/>
                  <a:gd name="T70" fmla="*/ 12 w 50"/>
                  <a:gd name="T71" fmla="*/ 3 h 41"/>
                  <a:gd name="T72" fmla="*/ 13 w 50"/>
                  <a:gd name="T73" fmla="*/ 1 h 41"/>
                  <a:gd name="T74" fmla="*/ 14 w 50"/>
                  <a:gd name="T75" fmla="*/ 2 h 41"/>
                  <a:gd name="T76" fmla="*/ 14 w 50"/>
                  <a:gd name="T77" fmla="*/ 2 h 41"/>
                  <a:gd name="T78" fmla="*/ 15 w 50"/>
                  <a:gd name="T79" fmla="*/ 2 h 41"/>
                  <a:gd name="T80" fmla="*/ 16 w 50"/>
                  <a:gd name="T81" fmla="*/ 2 h 41"/>
                  <a:gd name="T82" fmla="*/ 18 w 50"/>
                  <a:gd name="T83" fmla="*/ 3 h 41"/>
                  <a:gd name="T84" fmla="*/ 19 w 50"/>
                  <a:gd name="T85" fmla="*/ 3 h 41"/>
                  <a:gd name="T86" fmla="*/ 21 w 50"/>
                  <a:gd name="T87" fmla="*/ 3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"/>
                  <a:gd name="T133" fmla="*/ 0 h 41"/>
                  <a:gd name="T134" fmla="*/ 50 w 50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" h="41">
                    <a:moveTo>
                      <a:pt x="44" y="6"/>
                    </a:moveTo>
                    <a:lnTo>
                      <a:pt x="45" y="7"/>
                    </a:lnTo>
                    <a:lnTo>
                      <a:pt x="44" y="10"/>
                    </a:lnTo>
                    <a:lnTo>
                      <a:pt x="41" y="12"/>
                    </a:lnTo>
                    <a:lnTo>
                      <a:pt x="42" y="13"/>
                    </a:lnTo>
                    <a:lnTo>
                      <a:pt x="44" y="16"/>
                    </a:lnTo>
                    <a:lnTo>
                      <a:pt x="50" y="18"/>
                    </a:lnTo>
                    <a:lnTo>
                      <a:pt x="45" y="20"/>
                    </a:lnTo>
                    <a:lnTo>
                      <a:pt x="47" y="23"/>
                    </a:lnTo>
                    <a:lnTo>
                      <a:pt x="47" y="26"/>
                    </a:lnTo>
                    <a:lnTo>
                      <a:pt x="41" y="28"/>
                    </a:lnTo>
                    <a:lnTo>
                      <a:pt x="44" y="30"/>
                    </a:lnTo>
                    <a:lnTo>
                      <a:pt x="42" y="31"/>
                    </a:lnTo>
                    <a:lnTo>
                      <a:pt x="40" y="30"/>
                    </a:lnTo>
                    <a:lnTo>
                      <a:pt x="38" y="34"/>
                    </a:lnTo>
                    <a:lnTo>
                      <a:pt x="35" y="35"/>
                    </a:lnTo>
                    <a:lnTo>
                      <a:pt x="39" y="40"/>
                    </a:lnTo>
                    <a:lnTo>
                      <a:pt x="36" y="41"/>
                    </a:lnTo>
                    <a:lnTo>
                      <a:pt x="33" y="40"/>
                    </a:lnTo>
                    <a:lnTo>
                      <a:pt x="29" y="36"/>
                    </a:lnTo>
                    <a:lnTo>
                      <a:pt x="27" y="35"/>
                    </a:lnTo>
                    <a:lnTo>
                      <a:pt x="26" y="34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17" y="26"/>
                    </a:lnTo>
                    <a:lnTo>
                      <a:pt x="8" y="17"/>
                    </a:lnTo>
                    <a:lnTo>
                      <a:pt x="6" y="16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26" y="4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8" y="5"/>
                    </a:lnTo>
                    <a:lnTo>
                      <a:pt x="40" y="6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3" name="Freeform 335"/>
              <p:cNvSpPr>
                <a:spLocks/>
              </p:cNvSpPr>
              <p:nvPr/>
            </p:nvSpPr>
            <p:spPr bwMode="ltGray">
              <a:xfrm>
                <a:off x="1851" y="1878"/>
                <a:ext cx="57" cy="47"/>
              </a:xfrm>
              <a:custGeom>
                <a:avLst/>
                <a:gdLst>
                  <a:gd name="T0" fmla="*/ 23 w 70"/>
                  <a:gd name="T1" fmla="*/ 12 h 54"/>
                  <a:gd name="T2" fmla="*/ 24 w 70"/>
                  <a:gd name="T3" fmla="*/ 13 h 54"/>
                  <a:gd name="T4" fmla="*/ 24 w 70"/>
                  <a:gd name="T5" fmla="*/ 10 h 54"/>
                  <a:gd name="T6" fmla="*/ 24 w 70"/>
                  <a:gd name="T7" fmla="*/ 10 h 54"/>
                  <a:gd name="T8" fmla="*/ 24 w 70"/>
                  <a:gd name="T9" fmla="*/ 10 h 54"/>
                  <a:gd name="T10" fmla="*/ 24 w 70"/>
                  <a:gd name="T11" fmla="*/ 9 h 54"/>
                  <a:gd name="T12" fmla="*/ 24 w 70"/>
                  <a:gd name="T13" fmla="*/ 9 h 54"/>
                  <a:gd name="T14" fmla="*/ 24 w 70"/>
                  <a:gd name="T15" fmla="*/ 8 h 54"/>
                  <a:gd name="T16" fmla="*/ 23 w 70"/>
                  <a:gd name="T17" fmla="*/ 8 h 54"/>
                  <a:gd name="T18" fmla="*/ 22 w 70"/>
                  <a:gd name="T19" fmla="*/ 4 h 54"/>
                  <a:gd name="T20" fmla="*/ 16 w 70"/>
                  <a:gd name="T21" fmla="*/ 3 h 54"/>
                  <a:gd name="T22" fmla="*/ 12 w 70"/>
                  <a:gd name="T23" fmla="*/ 0 h 54"/>
                  <a:gd name="T24" fmla="*/ 12 w 70"/>
                  <a:gd name="T25" fmla="*/ 1 h 54"/>
                  <a:gd name="T26" fmla="*/ 11 w 70"/>
                  <a:gd name="T27" fmla="*/ 1 h 54"/>
                  <a:gd name="T28" fmla="*/ 11 w 70"/>
                  <a:gd name="T29" fmla="*/ 2 h 54"/>
                  <a:gd name="T30" fmla="*/ 10 w 70"/>
                  <a:gd name="T31" fmla="*/ 2 h 54"/>
                  <a:gd name="T32" fmla="*/ 10 w 70"/>
                  <a:gd name="T33" fmla="*/ 3 h 54"/>
                  <a:gd name="T34" fmla="*/ 8 w 70"/>
                  <a:gd name="T35" fmla="*/ 3 h 54"/>
                  <a:gd name="T36" fmla="*/ 8 w 70"/>
                  <a:gd name="T37" fmla="*/ 3 h 54"/>
                  <a:gd name="T38" fmla="*/ 8 w 70"/>
                  <a:gd name="T39" fmla="*/ 3 h 54"/>
                  <a:gd name="T40" fmla="*/ 9 w 70"/>
                  <a:gd name="T41" fmla="*/ 6 h 54"/>
                  <a:gd name="T42" fmla="*/ 8 w 70"/>
                  <a:gd name="T43" fmla="*/ 6 h 54"/>
                  <a:gd name="T44" fmla="*/ 7 w 70"/>
                  <a:gd name="T45" fmla="*/ 6 h 54"/>
                  <a:gd name="T46" fmla="*/ 7 w 70"/>
                  <a:gd name="T47" fmla="*/ 7 h 54"/>
                  <a:gd name="T48" fmla="*/ 7 w 70"/>
                  <a:gd name="T49" fmla="*/ 8 h 54"/>
                  <a:gd name="T50" fmla="*/ 6 w 70"/>
                  <a:gd name="T51" fmla="*/ 9 h 54"/>
                  <a:gd name="T52" fmla="*/ 6 w 70"/>
                  <a:gd name="T53" fmla="*/ 8 h 54"/>
                  <a:gd name="T54" fmla="*/ 5 w 70"/>
                  <a:gd name="T55" fmla="*/ 8 h 54"/>
                  <a:gd name="T56" fmla="*/ 4 w 70"/>
                  <a:gd name="T57" fmla="*/ 7 h 54"/>
                  <a:gd name="T58" fmla="*/ 3 w 70"/>
                  <a:gd name="T59" fmla="*/ 9 h 54"/>
                  <a:gd name="T60" fmla="*/ 2 w 70"/>
                  <a:gd name="T61" fmla="*/ 9 h 54"/>
                  <a:gd name="T62" fmla="*/ 0 w 70"/>
                  <a:gd name="T63" fmla="*/ 7 h 54"/>
                  <a:gd name="T64" fmla="*/ 2 w 70"/>
                  <a:gd name="T65" fmla="*/ 10 h 54"/>
                  <a:gd name="T66" fmla="*/ 2 w 70"/>
                  <a:gd name="T67" fmla="*/ 12 h 54"/>
                  <a:gd name="T68" fmla="*/ 3 w 70"/>
                  <a:gd name="T69" fmla="*/ 10 h 54"/>
                  <a:gd name="T70" fmla="*/ 7 w 70"/>
                  <a:gd name="T71" fmla="*/ 17 h 54"/>
                  <a:gd name="T72" fmla="*/ 8 w 70"/>
                  <a:gd name="T73" fmla="*/ 19 h 54"/>
                  <a:gd name="T74" fmla="*/ 12 w 70"/>
                  <a:gd name="T75" fmla="*/ 23 h 54"/>
                  <a:gd name="T76" fmla="*/ 17 w 70"/>
                  <a:gd name="T77" fmla="*/ 27 h 54"/>
                  <a:gd name="T78" fmla="*/ 19 w 70"/>
                  <a:gd name="T79" fmla="*/ 27 h 54"/>
                  <a:gd name="T80" fmla="*/ 19 w 70"/>
                  <a:gd name="T81" fmla="*/ 27 h 54"/>
                  <a:gd name="T82" fmla="*/ 19 w 70"/>
                  <a:gd name="T83" fmla="*/ 26 h 54"/>
                  <a:gd name="T84" fmla="*/ 16 w 70"/>
                  <a:gd name="T85" fmla="*/ 24 h 54"/>
                  <a:gd name="T86" fmla="*/ 16 w 70"/>
                  <a:gd name="T87" fmla="*/ 24 h 54"/>
                  <a:gd name="T88" fmla="*/ 15 w 70"/>
                  <a:gd name="T89" fmla="*/ 23 h 54"/>
                  <a:gd name="T90" fmla="*/ 12 w 70"/>
                  <a:gd name="T91" fmla="*/ 18 h 54"/>
                  <a:gd name="T92" fmla="*/ 11 w 70"/>
                  <a:gd name="T93" fmla="*/ 17 h 54"/>
                  <a:gd name="T94" fmla="*/ 11 w 70"/>
                  <a:gd name="T95" fmla="*/ 15 h 54"/>
                  <a:gd name="T96" fmla="*/ 10 w 70"/>
                  <a:gd name="T97" fmla="*/ 13 h 54"/>
                  <a:gd name="T98" fmla="*/ 9 w 70"/>
                  <a:gd name="T99" fmla="*/ 10 h 54"/>
                  <a:gd name="T100" fmla="*/ 11 w 70"/>
                  <a:gd name="T101" fmla="*/ 10 h 54"/>
                  <a:gd name="T102" fmla="*/ 12 w 70"/>
                  <a:gd name="T103" fmla="*/ 11 h 54"/>
                  <a:gd name="T104" fmla="*/ 13 w 70"/>
                  <a:gd name="T105" fmla="*/ 10 h 54"/>
                  <a:gd name="T106" fmla="*/ 14 w 70"/>
                  <a:gd name="T107" fmla="*/ 10 h 54"/>
                  <a:gd name="T108" fmla="*/ 15 w 70"/>
                  <a:gd name="T109" fmla="*/ 10 h 54"/>
                  <a:gd name="T110" fmla="*/ 19 w 70"/>
                  <a:gd name="T111" fmla="*/ 11 h 54"/>
                  <a:gd name="T112" fmla="*/ 19 w 70"/>
                  <a:gd name="T113" fmla="*/ 10 h 54"/>
                  <a:gd name="T114" fmla="*/ 20 w 70"/>
                  <a:gd name="T115" fmla="*/ 10 h 54"/>
                  <a:gd name="T116" fmla="*/ 20 w 70"/>
                  <a:gd name="T117" fmla="*/ 10 h 54"/>
                  <a:gd name="T118" fmla="*/ 20 w 70"/>
                  <a:gd name="T119" fmla="*/ 10 h 54"/>
                  <a:gd name="T120" fmla="*/ 22 w 70"/>
                  <a:gd name="T121" fmla="*/ 10 h 54"/>
                  <a:gd name="T122" fmla="*/ 23 w 70"/>
                  <a:gd name="T123" fmla="*/ 12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0"/>
                  <a:gd name="T187" fmla="*/ 0 h 54"/>
                  <a:gd name="T188" fmla="*/ 70 w 70"/>
                  <a:gd name="T189" fmla="*/ 54 h 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0" h="54">
                    <a:moveTo>
                      <a:pt x="63" y="24"/>
                    </a:moveTo>
                    <a:lnTo>
                      <a:pt x="65" y="25"/>
                    </a:lnTo>
                    <a:lnTo>
                      <a:pt x="66" y="21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66" y="18"/>
                    </a:lnTo>
                    <a:lnTo>
                      <a:pt x="65" y="17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61" y="9"/>
                    </a:lnTo>
                    <a:lnTo>
                      <a:pt x="43" y="8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7" y="3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1" y="14"/>
                    </a:lnTo>
                    <a:lnTo>
                      <a:pt x="9" y="17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3" y="19"/>
                    </a:lnTo>
                    <a:lnTo>
                      <a:pt x="6" y="24"/>
                    </a:lnTo>
                    <a:lnTo>
                      <a:pt x="9" y="20"/>
                    </a:lnTo>
                    <a:lnTo>
                      <a:pt x="18" y="35"/>
                    </a:lnTo>
                    <a:lnTo>
                      <a:pt x="22" y="38"/>
                    </a:lnTo>
                    <a:lnTo>
                      <a:pt x="33" y="45"/>
                    </a:lnTo>
                    <a:lnTo>
                      <a:pt x="48" y="54"/>
                    </a:lnTo>
                    <a:lnTo>
                      <a:pt x="51" y="54"/>
                    </a:lnTo>
                    <a:lnTo>
                      <a:pt x="52" y="54"/>
                    </a:lnTo>
                    <a:lnTo>
                      <a:pt x="51" y="53"/>
                    </a:lnTo>
                    <a:lnTo>
                      <a:pt x="46" y="49"/>
                    </a:lnTo>
                    <a:lnTo>
                      <a:pt x="46" y="47"/>
                    </a:lnTo>
                    <a:lnTo>
                      <a:pt x="42" y="45"/>
                    </a:lnTo>
                    <a:lnTo>
                      <a:pt x="33" y="36"/>
                    </a:lnTo>
                    <a:lnTo>
                      <a:pt x="31" y="35"/>
                    </a:lnTo>
                    <a:lnTo>
                      <a:pt x="29" y="29"/>
                    </a:lnTo>
                    <a:lnTo>
                      <a:pt x="27" y="26"/>
                    </a:lnTo>
                    <a:lnTo>
                      <a:pt x="25" y="20"/>
                    </a:lnTo>
                    <a:lnTo>
                      <a:pt x="29" y="20"/>
                    </a:lnTo>
                    <a:lnTo>
                      <a:pt x="33" y="23"/>
                    </a:lnTo>
                    <a:lnTo>
                      <a:pt x="35" y="19"/>
                    </a:lnTo>
                    <a:lnTo>
                      <a:pt x="39" y="19"/>
                    </a:lnTo>
                    <a:lnTo>
                      <a:pt x="42" y="20"/>
                    </a:lnTo>
                    <a:lnTo>
                      <a:pt x="51" y="23"/>
                    </a:lnTo>
                    <a:lnTo>
                      <a:pt x="52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3" y="2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4" name="Freeform 336"/>
              <p:cNvSpPr>
                <a:spLocks/>
              </p:cNvSpPr>
              <p:nvPr/>
            </p:nvSpPr>
            <p:spPr bwMode="ltGray">
              <a:xfrm>
                <a:off x="1871" y="1926"/>
                <a:ext cx="15" cy="7"/>
              </a:xfrm>
              <a:custGeom>
                <a:avLst/>
                <a:gdLst>
                  <a:gd name="T0" fmla="*/ 6 w 19"/>
                  <a:gd name="T1" fmla="*/ 7 h 7"/>
                  <a:gd name="T2" fmla="*/ 6 w 19"/>
                  <a:gd name="T3" fmla="*/ 6 h 7"/>
                  <a:gd name="T4" fmla="*/ 5 w 19"/>
                  <a:gd name="T5" fmla="*/ 5 h 7"/>
                  <a:gd name="T6" fmla="*/ 4 w 19"/>
                  <a:gd name="T7" fmla="*/ 1 h 7"/>
                  <a:gd name="T8" fmla="*/ 3 w 19"/>
                  <a:gd name="T9" fmla="*/ 0 h 7"/>
                  <a:gd name="T10" fmla="*/ 3 w 19"/>
                  <a:gd name="T11" fmla="*/ 0 h 7"/>
                  <a:gd name="T12" fmla="*/ 0 w 19"/>
                  <a:gd name="T13" fmla="*/ 0 h 7"/>
                  <a:gd name="T14" fmla="*/ 6 w 19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7"/>
                  <a:gd name="T26" fmla="*/ 19 w 19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7">
                    <a:moveTo>
                      <a:pt x="18" y="7"/>
                    </a:moveTo>
                    <a:lnTo>
                      <a:pt x="19" y="6"/>
                    </a:lnTo>
                    <a:lnTo>
                      <a:pt x="16" y="5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5" name="Freeform 337"/>
              <p:cNvSpPr>
                <a:spLocks/>
              </p:cNvSpPr>
              <p:nvPr/>
            </p:nvSpPr>
            <p:spPr bwMode="ltGray">
              <a:xfrm>
                <a:off x="1650" y="1822"/>
                <a:ext cx="127" cy="111"/>
              </a:xfrm>
              <a:custGeom>
                <a:avLst/>
                <a:gdLst>
                  <a:gd name="T0" fmla="*/ 61 w 151"/>
                  <a:gd name="T1" fmla="*/ 52 h 127"/>
                  <a:gd name="T2" fmla="*/ 61 w 151"/>
                  <a:gd name="T3" fmla="*/ 55 h 127"/>
                  <a:gd name="T4" fmla="*/ 61 w 151"/>
                  <a:gd name="T5" fmla="*/ 55 h 127"/>
                  <a:gd name="T6" fmla="*/ 61 w 151"/>
                  <a:gd name="T7" fmla="*/ 55 h 127"/>
                  <a:gd name="T8" fmla="*/ 56 w 151"/>
                  <a:gd name="T9" fmla="*/ 59 h 127"/>
                  <a:gd name="T10" fmla="*/ 49 w 151"/>
                  <a:gd name="T11" fmla="*/ 58 h 127"/>
                  <a:gd name="T12" fmla="*/ 48 w 151"/>
                  <a:gd name="T13" fmla="*/ 57 h 127"/>
                  <a:gd name="T14" fmla="*/ 47 w 151"/>
                  <a:gd name="T15" fmla="*/ 58 h 127"/>
                  <a:gd name="T16" fmla="*/ 43 w 151"/>
                  <a:gd name="T17" fmla="*/ 58 h 127"/>
                  <a:gd name="T18" fmla="*/ 40 w 151"/>
                  <a:gd name="T19" fmla="*/ 59 h 127"/>
                  <a:gd name="T20" fmla="*/ 40 w 151"/>
                  <a:gd name="T21" fmla="*/ 65 h 127"/>
                  <a:gd name="T22" fmla="*/ 34 w 151"/>
                  <a:gd name="T23" fmla="*/ 65 h 127"/>
                  <a:gd name="T24" fmla="*/ 34 w 151"/>
                  <a:gd name="T25" fmla="*/ 64 h 127"/>
                  <a:gd name="T26" fmla="*/ 31 w 151"/>
                  <a:gd name="T27" fmla="*/ 64 h 127"/>
                  <a:gd name="T28" fmla="*/ 17 w 151"/>
                  <a:gd name="T29" fmla="*/ 59 h 127"/>
                  <a:gd name="T30" fmla="*/ 14 w 151"/>
                  <a:gd name="T31" fmla="*/ 58 h 127"/>
                  <a:gd name="T32" fmla="*/ 17 w 151"/>
                  <a:gd name="T33" fmla="*/ 53 h 127"/>
                  <a:gd name="T34" fmla="*/ 17 w 151"/>
                  <a:gd name="T35" fmla="*/ 47 h 127"/>
                  <a:gd name="T36" fmla="*/ 18 w 151"/>
                  <a:gd name="T37" fmla="*/ 41 h 127"/>
                  <a:gd name="T38" fmla="*/ 20 w 151"/>
                  <a:gd name="T39" fmla="*/ 45 h 127"/>
                  <a:gd name="T40" fmla="*/ 18 w 151"/>
                  <a:gd name="T41" fmla="*/ 39 h 127"/>
                  <a:gd name="T42" fmla="*/ 18 w 151"/>
                  <a:gd name="T43" fmla="*/ 38 h 127"/>
                  <a:gd name="T44" fmla="*/ 16 w 151"/>
                  <a:gd name="T45" fmla="*/ 34 h 127"/>
                  <a:gd name="T46" fmla="*/ 13 w 151"/>
                  <a:gd name="T47" fmla="*/ 30 h 127"/>
                  <a:gd name="T48" fmla="*/ 14 w 151"/>
                  <a:gd name="T49" fmla="*/ 29 h 127"/>
                  <a:gd name="T50" fmla="*/ 11 w 151"/>
                  <a:gd name="T51" fmla="*/ 27 h 127"/>
                  <a:gd name="T52" fmla="*/ 8 w 151"/>
                  <a:gd name="T53" fmla="*/ 26 h 127"/>
                  <a:gd name="T54" fmla="*/ 4 w 151"/>
                  <a:gd name="T55" fmla="*/ 24 h 127"/>
                  <a:gd name="T56" fmla="*/ 3 w 151"/>
                  <a:gd name="T57" fmla="*/ 22 h 127"/>
                  <a:gd name="T58" fmla="*/ 3 w 151"/>
                  <a:gd name="T59" fmla="*/ 21 h 127"/>
                  <a:gd name="T60" fmla="*/ 3 w 151"/>
                  <a:gd name="T61" fmla="*/ 21 h 127"/>
                  <a:gd name="T62" fmla="*/ 0 w 151"/>
                  <a:gd name="T63" fmla="*/ 20 h 127"/>
                  <a:gd name="T64" fmla="*/ 6 w 151"/>
                  <a:gd name="T65" fmla="*/ 17 h 127"/>
                  <a:gd name="T66" fmla="*/ 10 w 151"/>
                  <a:gd name="T67" fmla="*/ 18 h 127"/>
                  <a:gd name="T68" fmla="*/ 16 w 151"/>
                  <a:gd name="T69" fmla="*/ 18 h 127"/>
                  <a:gd name="T70" fmla="*/ 14 w 151"/>
                  <a:gd name="T71" fmla="*/ 10 h 127"/>
                  <a:gd name="T72" fmla="*/ 16 w 151"/>
                  <a:gd name="T73" fmla="*/ 10 h 127"/>
                  <a:gd name="T74" fmla="*/ 18 w 151"/>
                  <a:gd name="T75" fmla="*/ 12 h 127"/>
                  <a:gd name="T76" fmla="*/ 25 w 151"/>
                  <a:gd name="T77" fmla="*/ 12 h 127"/>
                  <a:gd name="T78" fmla="*/ 24 w 151"/>
                  <a:gd name="T79" fmla="*/ 11 h 127"/>
                  <a:gd name="T80" fmla="*/ 30 w 151"/>
                  <a:gd name="T81" fmla="*/ 7 h 127"/>
                  <a:gd name="T82" fmla="*/ 31 w 151"/>
                  <a:gd name="T83" fmla="*/ 3 h 127"/>
                  <a:gd name="T84" fmla="*/ 35 w 151"/>
                  <a:gd name="T85" fmla="*/ 0 h 127"/>
                  <a:gd name="T86" fmla="*/ 38 w 151"/>
                  <a:gd name="T87" fmla="*/ 3 h 127"/>
                  <a:gd name="T88" fmla="*/ 44 w 151"/>
                  <a:gd name="T89" fmla="*/ 7 h 127"/>
                  <a:gd name="T90" fmla="*/ 47 w 151"/>
                  <a:gd name="T91" fmla="*/ 7 h 127"/>
                  <a:gd name="T92" fmla="*/ 47 w 151"/>
                  <a:gd name="T93" fmla="*/ 8 h 127"/>
                  <a:gd name="T94" fmla="*/ 51 w 151"/>
                  <a:gd name="T95" fmla="*/ 10 h 127"/>
                  <a:gd name="T96" fmla="*/ 55 w 151"/>
                  <a:gd name="T97" fmla="*/ 11 h 127"/>
                  <a:gd name="T98" fmla="*/ 56 w 151"/>
                  <a:gd name="T99" fmla="*/ 12 h 127"/>
                  <a:gd name="T100" fmla="*/ 64 w 151"/>
                  <a:gd name="T101" fmla="*/ 15 h 127"/>
                  <a:gd name="T102" fmla="*/ 61 w 151"/>
                  <a:gd name="T103" fmla="*/ 26 h 127"/>
                  <a:gd name="T104" fmla="*/ 60 w 151"/>
                  <a:gd name="T105" fmla="*/ 27 h 127"/>
                  <a:gd name="T106" fmla="*/ 58 w 151"/>
                  <a:gd name="T107" fmla="*/ 28 h 127"/>
                  <a:gd name="T108" fmla="*/ 55 w 151"/>
                  <a:gd name="T109" fmla="*/ 36 h 127"/>
                  <a:gd name="T110" fmla="*/ 56 w 151"/>
                  <a:gd name="T111" fmla="*/ 34 h 127"/>
                  <a:gd name="T112" fmla="*/ 59 w 151"/>
                  <a:gd name="T113" fmla="*/ 39 h 127"/>
                  <a:gd name="T114" fmla="*/ 59 w 151"/>
                  <a:gd name="T115" fmla="*/ 41 h 127"/>
                  <a:gd name="T116" fmla="*/ 58 w 151"/>
                  <a:gd name="T117" fmla="*/ 45 h 127"/>
                  <a:gd name="T118" fmla="*/ 58 w 151"/>
                  <a:gd name="T119" fmla="*/ 46 h 127"/>
                  <a:gd name="T120" fmla="*/ 58 w 151"/>
                  <a:gd name="T121" fmla="*/ 50 h 127"/>
                  <a:gd name="T122" fmla="*/ 61 w 151"/>
                  <a:gd name="T123" fmla="*/ 52 h 1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"/>
                  <a:gd name="T187" fmla="*/ 0 h 127"/>
                  <a:gd name="T188" fmla="*/ 151 w 151"/>
                  <a:gd name="T189" fmla="*/ 127 h 12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" h="127">
                    <a:moveTo>
                      <a:pt x="147" y="102"/>
                    </a:moveTo>
                    <a:lnTo>
                      <a:pt x="147" y="108"/>
                    </a:lnTo>
                    <a:lnTo>
                      <a:pt x="146" y="108"/>
                    </a:lnTo>
                    <a:lnTo>
                      <a:pt x="145" y="108"/>
                    </a:lnTo>
                    <a:lnTo>
                      <a:pt x="133" y="117"/>
                    </a:lnTo>
                    <a:lnTo>
                      <a:pt x="117" y="113"/>
                    </a:lnTo>
                    <a:lnTo>
                      <a:pt x="114" y="111"/>
                    </a:lnTo>
                    <a:lnTo>
                      <a:pt x="111" y="113"/>
                    </a:lnTo>
                    <a:lnTo>
                      <a:pt x="102" y="113"/>
                    </a:lnTo>
                    <a:lnTo>
                      <a:pt x="94" y="117"/>
                    </a:lnTo>
                    <a:lnTo>
                      <a:pt x="96" y="127"/>
                    </a:lnTo>
                    <a:lnTo>
                      <a:pt x="78" y="127"/>
                    </a:lnTo>
                    <a:lnTo>
                      <a:pt x="78" y="125"/>
                    </a:lnTo>
                    <a:lnTo>
                      <a:pt x="74" y="125"/>
                    </a:lnTo>
                    <a:lnTo>
                      <a:pt x="40" y="117"/>
                    </a:lnTo>
                    <a:lnTo>
                      <a:pt x="34" y="113"/>
                    </a:lnTo>
                    <a:lnTo>
                      <a:pt x="39" y="105"/>
                    </a:lnTo>
                    <a:lnTo>
                      <a:pt x="40" y="93"/>
                    </a:lnTo>
                    <a:lnTo>
                      <a:pt x="43" y="81"/>
                    </a:lnTo>
                    <a:lnTo>
                      <a:pt x="49" y="89"/>
                    </a:lnTo>
                    <a:lnTo>
                      <a:pt x="43" y="78"/>
                    </a:lnTo>
                    <a:lnTo>
                      <a:pt x="43" y="73"/>
                    </a:lnTo>
                    <a:lnTo>
                      <a:pt x="37" y="68"/>
                    </a:lnTo>
                    <a:lnTo>
                      <a:pt x="32" y="59"/>
                    </a:lnTo>
                    <a:lnTo>
                      <a:pt x="33" y="56"/>
                    </a:lnTo>
                    <a:lnTo>
                      <a:pt x="27" y="54"/>
                    </a:lnTo>
                    <a:lnTo>
                      <a:pt x="19" y="51"/>
                    </a:lnTo>
                    <a:lnTo>
                      <a:pt x="9" y="47"/>
                    </a:lnTo>
                    <a:lnTo>
                      <a:pt x="3" y="44"/>
                    </a:lnTo>
                    <a:lnTo>
                      <a:pt x="4" y="42"/>
                    </a:lnTo>
                    <a:lnTo>
                      <a:pt x="6" y="41"/>
                    </a:lnTo>
                    <a:lnTo>
                      <a:pt x="0" y="39"/>
                    </a:lnTo>
                    <a:lnTo>
                      <a:pt x="14" y="33"/>
                    </a:lnTo>
                    <a:lnTo>
                      <a:pt x="24" y="36"/>
                    </a:lnTo>
                    <a:lnTo>
                      <a:pt x="38" y="36"/>
                    </a:lnTo>
                    <a:lnTo>
                      <a:pt x="34" y="21"/>
                    </a:lnTo>
                    <a:lnTo>
                      <a:pt x="38" y="20"/>
                    </a:lnTo>
                    <a:lnTo>
                      <a:pt x="43" y="24"/>
                    </a:lnTo>
                    <a:lnTo>
                      <a:pt x="61" y="24"/>
                    </a:lnTo>
                    <a:lnTo>
                      <a:pt x="57" y="23"/>
                    </a:lnTo>
                    <a:lnTo>
                      <a:pt x="73" y="14"/>
                    </a:lnTo>
                    <a:lnTo>
                      <a:pt x="74" y="3"/>
                    </a:lnTo>
                    <a:lnTo>
                      <a:pt x="85" y="0"/>
                    </a:lnTo>
                    <a:lnTo>
                      <a:pt x="90" y="5"/>
                    </a:lnTo>
                    <a:lnTo>
                      <a:pt x="105" y="14"/>
                    </a:lnTo>
                    <a:lnTo>
                      <a:pt x="110" y="14"/>
                    </a:lnTo>
                    <a:lnTo>
                      <a:pt x="111" y="15"/>
                    </a:lnTo>
                    <a:lnTo>
                      <a:pt x="123" y="21"/>
                    </a:lnTo>
                    <a:lnTo>
                      <a:pt x="130" y="23"/>
                    </a:lnTo>
                    <a:lnTo>
                      <a:pt x="132" y="24"/>
                    </a:lnTo>
                    <a:lnTo>
                      <a:pt x="151" y="30"/>
                    </a:lnTo>
                    <a:lnTo>
                      <a:pt x="146" y="51"/>
                    </a:lnTo>
                    <a:lnTo>
                      <a:pt x="141" y="53"/>
                    </a:lnTo>
                    <a:lnTo>
                      <a:pt x="139" y="55"/>
                    </a:lnTo>
                    <a:lnTo>
                      <a:pt x="129" y="71"/>
                    </a:lnTo>
                    <a:lnTo>
                      <a:pt x="133" y="68"/>
                    </a:lnTo>
                    <a:lnTo>
                      <a:pt x="140" y="75"/>
                    </a:lnTo>
                    <a:lnTo>
                      <a:pt x="140" y="81"/>
                    </a:lnTo>
                    <a:lnTo>
                      <a:pt x="138" y="87"/>
                    </a:lnTo>
                    <a:lnTo>
                      <a:pt x="138" y="91"/>
                    </a:lnTo>
                    <a:lnTo>
                      <a:pt x="139" y="97"/>
                    </a:lnTo>
                    <a:lnTo>
                      <a:pt x="147" y="10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6" name="Freeform 338"/>
              <p:cNvSpPr>
                <a:spLocks/>
              </p:cNvSpPr>
              <p:nvPr/>
            </p:nvSpPr>
            <p:spPr bwMode="ltGray">
              <a:xfrm>
                <a:off x="1787" y="1927"/>
                <a:ext cx="8" cy="19"/>
              </a:xfrm>
              <a:custGeom>
                <a:avLst/>
                <a:gdLst>
                  <a:gd name="T0" fmla="*/ 2 w 10"/>
                  <a:gd name="T1" fmla="*/ 15 h 20"/>
                  <a:gd name="T2" fmla="*/ 2 w 10"/>
                  <a:gd name="T3" fmla="*/ 12 h 20"/>
                  <a:gd name="T4" fmla="*/ 0 w 10"/>
                  <a:gd name="T5" fmla="*/ 8 h 20"/>
                  <a:gd name="T6" fmla="*/ 2 w 10"/>
                  <a:gd name="T7" fmla="*/ 0 h 20"/>
                  <a:gd name="T8" fmla="*/ 3 w 10"/>
                  <a:gd name="T9" fmla="*/ 10 h 20"/>
                  <a:gd name="T10" fmla="*/ 2 w 10"/>
                  <a:gd name="T11" fmla="*/ 15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0"/>
                  <a:gd name="T20" fmla="*/ 10 w 10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0">
                    <a:moveTo>
                      <a:pt x="7" y="20"/>
                    </a:moveTo>
                    <a:lnTo>
                      <a:pt x="2" y="17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10" y="10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7" name="Freeform 339"/>
              <p:cNvSpPr>
                <a:spLocks/>
              </p:cNvSpPr>
              <p:nvPr/>
            </p:nvSpPr>
            <p:spPr bwMode="ltGray">
              <a:xfrm>
                <a:off x="1858" y="1856"/>
                <a:ext cx="65" cy="31"/>
              </a:xfrm>
              <a:custGeom>
                <a:avLst/>
                <a:gdLst>
                  <a:gd name="T0" fmla="*/ 13 w 78"/>
                  <a:gd name="T1" fmla="*/ 15 h 37"/>
                  <a:gd name="T2" fmla="*/ 6 w 78"/>
                  <a:gd name="T3" fmla="*/ 15 h 37"/>
                  <a:gd name="T4" fmla="*/ 2 w 78"/>
                  <a:gd name="T5" fmla="*/ 11 h 37"/>
                  <a:gd name="T6" fmla="*/ 1 w 78"/>
                  <a:gd name="T7" fmla="*/ 11 h 37"/>
                  <a:gd name="T8" fmla="*/ 0 w 78"/>
                  <a:gd name="T9" fmla="*/ 9 h 37"/>
                  <a:gd name="T10" fmla="*/ 1 w 78"/>
                  <a:gd name="T11" fmla="*/ 9 h 37"/>
                  <a:gd name="T12" fmla="*/ 2 w 78"/>
                  <a:gd name="T13" fmla="*/ 5 h 37"/>
                  <a:gd name="T14" fmla="*/ 2 w 78"/>
                  <a:gd name="T15" fmla="*/ 5 h 37"/>
                  <a:gd name="T16" fmla="*/ 5 w 78"/>
                  <a:gd name="T17" fmla="*/ 3 h 37"/>
                  <a:gd name="T18" fmla="*/ 6 w 78"/>
                  <a:gd name="T19" fmla="*/ 4 h 37"/>
                  <a:gd name="T20" fmla="*/ 12 w 78"/>
                  <a:gd name="T21" fmla="*/ 4 h 37"/>
                  <a:gd name="T22" fmla="*/ 19 w 78"/>
                  <a:gd name="T23" fmla="*/ 0 h 37"/>
                  <a:gd name="T24" fmla="*/ 28 w 78"/>
                  <a:gd name="T25" fmla="*/ 0 h 37"/>
                  <a:gd name="T26" fmla="*/ 31 w 78"/>
                  <a:gd name="T27" fmla="*/ 3 h 37"/>
                  <a:gd name="T28" fmla="*/ 28 w 78"/>
                  <a:gd name="T29" fmla="*/ 8 h 37"/>
                  <a:gd name="T30" fmla="*/ 23 w 78"/>
                  <a:gd name="T31" fmla="*/ 13 h 37"/>
                  <a:gd name="T32" fmla="*/ 20 w 78"/>
                  <a:gd name="T33" fmla="*/ 14 h 37"/>
                  <a:gd name="T34" fmla="*/ 13 w 78"/>
                  <a:gd name="T35" fmla="*/ 15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8"/>
                  <a:gd name="T55" fmla="*/ 0 h 37"/>
                  <a:gd name="T56" fmla="*/ 78 w 78"/>
                  <a:gd name="T57" fmla="*/ 37 h 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8" h="37">
                    <a:moveTo>
                      <a:pt x="33" y="37"/>
                    </a:moveTo>
                    <a:lnTo>
                      <a:pt x="15" y="36"/>
                    </a:lnTo>
                    <a:lnTo>
                      <a:pt x="5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14" y="9"/>
                    </a:lnTo>
                    <a:lnTo>
                      <a:pt x="30" y="9"/>
                    </a:lnTo>
                    <a:lnTo>
                      <a:pt x="49" y="0"/>
                    </a:lnTo>
                    <a:lnTo>
                      <a:pt x="68" y="0"/>
                    </a:lnTo>
                    <a:lnTo>
                      <a:pt x="78" y="7"/>
                    </a:lnTo>
                    <a:lnTo>
                      <a:pt x="67" y="19"/>
                    </a:lnTo>
                    <a:lnTo>
                      <a:pt x="57" y="33"/>
                    </a:lnTo>
                    <a:lnTo>
                      <a:pt x="50" y="35"/>
                    </a:lnTo>
                    <a:lnTo>
                      <a:pt x="33" y="3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8" name="Freeform 340"/>
              <p:cNvSpPr>
                <a:spLocks/>
              </p:cNvSpPr>
              <p:nvPr/>
            </p:nvSpPr>
            <p:spPr bwMode="ltGray">
              <a:xfrm>
                <a:off x="1934" y="1515"/>
                <a:ext cx="1339" cy="429"/>
              </a:xfrm>
              <a:custGeom>
                <a:avLst/>
                <a:gdLst>
                  <a:gd name="T0" fmla="*/ 586 w 1587"/>
                  <a:gd name="T1" fmla="*/ 54 h 490"/>
                  <a:gd name="T2" fmla="*/ 531 w 1587"/>
                  <a:gd name="T3" fmla="*/ 42 h 490"/>
                  <a:gd name="T4" fmla="*/ 479 w 1587"/>
                  <a:gd name="T5" fmla="*/ 35 h 490"/>
                  <a:gd name="T6" fmla="*/ 440 w 1587"/>
                  <a:gd name="T7" fmla="*/ 31 h 490"/>
                  <a:gd name="T8" fmla="*/ 426 w 1587"/>
                  <a:gd name="T9" fmla="*/ 36 h 490"/>
                  <a:gd name="T10" fmla="*/ 386 w 1587"/>
                  <a:gd name="T11" fmla="*/ 32 h 490"/>
                  <a:gd name="T12" fmla="*/ 321 w 1587"/>
                  <a:gd name="T13" fmla="*/ 23 h 490"/>
                  <a:gd name="T14" fmla="*/ 316 w 1587"/>
                  <a:gd name="T15" fmla="*/ 14 h 490"/>
                  <a:gd name="T16" fmla="*/ 280 w 1587"/>
                  <a:gd name="T17" fmla="*/ 7 h 490"/>
                  <a:gd name="T18" fmla="*/ 253 w 1587"/>
                  <a:gd name="T19" fmla="*/ 8 h 490"/>
                  <a:gd name="T20" fmla="*/ 216 w 1587"/>
                  <a:gd name="T21" fmla="*/ 18 h 490"/>
                  <a:gd name="T22" fmla="*/ 203 w 1587"/>
                  <a:gd name="T23" fmla="*/ 32 h 490"/>
                  <a:gd name="T24" fmla="*/ 215 w 1587"/>
                  <a:gd name="T25" fmla="*/ 35 h 490"/>
                  <a:gd name="T26" fmla="*/ 185 w 1587"/>
                  <a:gd name="T27" fmla="*/ 37 h 490"/>
                  <a:gd name="T28" fmla="*/ 198 w 1587"/>
                  <a:gd name="T29" fmla="*/ 52 h 490"/>
                  <a:gd name="T30" fmla="*/ 195 w 1587"/>
                  <a:gd name="T31" fmla="*/ 62 h 490"/>
                  <a:gd name="T32" fmla="*/ 185 w 1587"/>
                  <a:gd name="T33" fmla="*/ 67 h 490"/>
                  <a:gd name="T34" fmla="*/ 154 w 1587"/>
                  <a:gd name="T35" fmla="*/ 30 h 490"/>
                  <a:gd name="T36" fmla="*/ 167 w 1587"/>
                  <a:gd name="T37" fmla="*/ 54 h 490"/>
                  <a:gd name="T38" fmla="*/ 130 w 1587"/>
                  <a:gd name="T39" fmla="*/ 58 h 490"/>
                  <a:gd name="T40" fmla="*/ 106 w 1587"/>
                  <a:gd name="T41" fmla="*/ 53 h 490"/>
                  <a:gd name="T42" fmla="*/ 70 w 1587"/>
                  <a:gd name="T43" fmla="*/ 64 h 490"/>
                  <a:gd name="T44" fmla="*/ 65 w 1587"/>
                  <a:gd name="T45" fmla="*/ 71 h 490"/>
                  <a:gd name="T46" fmla="*/ 47 w 1587"/>
                  <a:gd name="T47" fmla="*/ 87 h 490"/>
                  <a:gd name="T48" fmla="*/ 19 w 1587"/>
                  <a:gd name="T49" fmla="*/ 67 h 490"/>
                  <a:gd name="T50" fmla="*/ 17 w 1587"/>
                  <a:gd name="T51" fmla="*/ 53 h 490"/>
                  <a:gd name="T52" fmla="*/ 4 w 1587"/>
                  <a:gd name="T53" fmla="*/ 51 h 490"/>
                  <a:gd name="T54" fmla="*/ 13 w 1587"/>
                  <a:gd name="T55" fmla="*/ 87 h 490"/>
                  <a:gd name="T56" fmla="*/ 10 w 1587"/>
                  <a:gd name="T57" fmla="*/ 113 h 490"/>
                  <a:gd name="T58" fmla="*/ 21 w 1587"/>
                  <a:gd name="T59" fmla="*/ 144 h 490"/>
                  <a:gd name="T60" fmla="*/ 55 w 1587"/>
                  <a:gd name="T61" fmla="*/ 180 h 490"/>
                  <a:gd name="T62" fmla="*/ 75 w 1587"/>
                  <a:gd name="T63" fmla="*/ 213 h 490"/>
                  <a:gd name="T64" fmla="*/ 75 w 1587"/>
                  <a:gd name="T65" fmla="*/ 229 h 490"/>
                  <a:gd name="T66" fmla="*/ 134 w 1587"/>
                  <a:gd name="T67" fmla="*/ 252 h 490"/>
                  <a:gd name="T68" fmla="*/ 131 w 1587"/>
                  <a:gd name="T69" fmla="*/ 217 h 490"/>
                  <a:gd name="T70" fmla="*/ 126 w 1587"/>
                  <a:gd name="T71" fmla="*/ 175 h 490"/>
                  <a:gd name="T72" fmla="*/ 174 w 1587"/>
                  <a:gd name="T73" fmla="*/ 172 h 490"/>
                  <a:gd name="T74" fmla="*/ 212 w 1587"/>
                  <a:gd name="T75" fmla="*/ 148 h 490"/>
                  <a:gd name="T76" fmla="*/ 250 w 1587"/>
                  <a:gd name="T77" fmla="*/ 158 h 490"/>
                  <a:gd name="T78" fmla="*/ 302 w 1587"/>
                  <a:gd name="T79" fmla="*/ 190 h 490"/>
                  <a:gd name="T80" fmla="*/ 348 w 1587"/>
                  <a:gd name="T81" fmla="*/ 186 h 490"/>
                  <a:gd name="T82" fmla="*/ 392 w 1587"/>
                  <a:gd name="T83" fmla="*/ 186 h 490"/>
                  <a:gd name="T84" fmla="*/ 456 w 1587"/>
                  <a:gd name="T85" fmla="*/ 189 h 490"/>
                  <a:gd name="T86" fmla="*/ 472 w 1587"/>
                  <a:gd name="T87" fmla="*/ 163 h 490"/>
                  <a:gd name="T88" fmla="*/ 533 w 1587"/>
                  <a:gd name="T89" fmla="*/ 197 h 490"/>
                  <a:gd name="T90" fmla="*/ 556 w 1587"/>
                  <a:gd name="T91" fmla="*/ 236 h 490"/>
                  <a:gd name="T92" fmla="*/ 567 w 1587"/>
                  <a:gd name="T93" fmla="*/ 243 h 490"/>
                  <a:gd name="T94" fmla="*/ 580 w 1587"/>
                  <a:gd name="T95" fmla="*/ 194 h 490"/>
                  <a:gd name="T96" fmla="*/ 546 w 1587"/>
                  <a:gd name="T97" fmla="*/ 157 h 490"/>
                  <a:gd name="T98" fmla="*/ 531 w 1587"/>
                  <a:gd name="T99" fmla="*/ 140 h 490"/>
                  <a:gd name="T100" fmla="*/ 552 w 1587"/>
                  <a:gd name="T101" fmla="*/ 120 h 490"/>
                  <a:gd name="T102" fmla="*/ 586 w 1587"/>
                  <a:gd name="T103" fmla="*/ 120 h 490"/>
                  <a:gd name="T104" fmla="*/ 603 w 1587"/>
                  <a:gd name="T105" fmla="*/ 108 h 490"/>
                  <a:gd name="T106" fmla="*/ 613 w 1587"/>
                  <a:gd name="T107" fmla="*/ 98 h 490"/>
                  <a:gd name="T108" fmla="*/ 613 w 1587"/>
                  <a:gd name="T109" fmla="*/ 138 h 490"/>
                  <a:gd name="T110" fmla="*/ 651 w 1587"/>
                  <a:gd name="T111" fmla="*/ 165 h 490"/>
                  <a:gd name="T112" fmla="*/ 651 w 1587"/>
                  <a:gd name="T113" fmla="*/ 144 h 490"/>
                  <a:gd name="T114" fmla="*/ 634 w 1587"/>
                  <a:gd name="T115" fmla="*/ 116 h 490"/>
                  <a:gd name="T116" fmla="*/ 659 w 1587"/>
                  <a:gd name="T117" fmla="*/ 108 h 490"/>
                  <a:gd name="T118" fmla="*/ 675 w 1587"/>
                  <a:gd name="T119" fmla="*/ 95 h 490"/>
                  <a:gd name="T120" fmla="*/ 645 w 1587"/>
                  <a:gd name="T121" fmla="*/ 67 h 4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7"/>
                  <a:gd name="T184" fmla="*/ 0 h 490"/>
                  <a:gd name="T185" fmla="*/ 1587 w 1587"/>
                  <a:gd name="T186" fmla="*/ 490 h 49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7" h="490">
                    <a:moveTo>
                      <a:pt x="1469" y="104"/>
                    </a:moveTo>
                    <a:lnTo>
                      <a:pt x="1439" y="98"/>
                    </a:lnTo>
                    <a:lnTo>
                      <a:pt x="1409" y="92"/>
                    </a:lnTo>
                    <a:lnTo>
                      <a:pt x="1382" y="92"/>
                    </a:lnTo>
                    <a:lnTo>
                      <a:pt x="1357" y="89"/>
                    </a:lnTo>
                    <a:lnTo>
                      <a:pt x="1365" y="95"/>
                    </a:lnTo>
                    <a:lnTo>
                      <a:pt x="1381" y="104"/>
                    </a:lnTo>
                    <a:lnTo>
                      <a:pt x="1379" y="106"/>
                    </a:lnTo>
                    <a:lnTo>
                      <a:pt x="1369" y="106"/>
                    </a:lnTo>
                    <a:lnTo>
                      <a:pt x="1356" y="101"/>
                    </a:lnTo>
                    <a:lnTo>
                      <a:pt x="1351" y="100"/>
                    </a:lnTo>
                    <a:lnTo>
                      <a:pt x="1335" y="94"/>
                    </a:lnTo>
                    <a:lnTo>
                      <a:pt x="1325" y="96"/>
                    </a:lnTo>
                    <a:lnTo>
                      <a:pt x="1285" y="94"/>
                    </a:lnTo>
                    <a:lnTo>
                      <a:pt x="1284" y="101"/>
                    </a:lnTo>
                    <a:lnTo>
                      <a:pt x="1271" y="95"/>
                    </a:lnTo>
                    <a:lnTo>
                      <a:pt x="1255" y="92"/>
                    </a:lnTo>
                    <a:lnTo>
                      <a:pt x="1241" y="82"/>
                    </a:lnTo>
                    <a:lnTo>
                      <a:pt x="1217" y="77"/>
                    </a:lnTo>
                    <a:lnTo>
                      <a:pt x="1193" y="78"/>
                    </a:lnTo>
                    <a:lnTo>
                      <a:pt x="1169" y="81"/>
                    </a:lnTo>
                    <a:lnTo>
                      <a:pt x="1163" y="78"/>
                    </a:lnTo>
                    <a:lnTo>
                      <a:pt x="1145" y="74"/>
                    </a:lnTo>
                    <a:lnTo>
                      <a:pt x="1139" y="76"/>
                    </a:lnTo>
                    <a:lnTo>
                      <a:pt x="1140" y="72"/>
                    </a:lnTo>
                    <a:lnTo>
                      <a:pt x="1133" y="71"/>
                    </a:lnTo>
                    <a:lnTo>
                      <a:pt x="1121" y="69"/>
                    </a:lnTo>
                    <a:lnTo>
                      <a:pt x="1127" y="68"/>
                    </a:lnTo>
                    <a:lnTo>
                      <a:pt x="1105" y="63"/>
                    </a:lnTo>
                    <a:lnTo>
                      <a:pt x="1091" y="65"/>
                    </a:lnTo>
                    <a:lnTo>
                      <a:pt x="1088" y="65"/>
                    </a:lnTo>
                    <a:lnTo>
                      <a:pt x="1089" y="63"/>
                    </a:lnTo>
                    <a:lnTo>
                      <a:pt x="1088" y="62"/>
                    </a:lnTo>
                    <a:lnTo>
                      <a:pt x="1056" y="59"/>
                    </a:lnTo>
                    <a:lnTo>
                      <a:pt x="1023" y="57"/>
                    </a:lnTo>
                    <a:lnTo>
                      <a:pt x="1031" y="59"/>
                    </a:lnTo>
                    <a:lnTo>
                      <a:pt x="1017" y="62"/>
                    </a:lnTo>
                    <a:lnTo>
                      <a:pt x="1022" y="63"/>
                    </a:lnTo>
                    <a:lnTo>
                      <a:pt x="1027" y="64"/>
                    </a:lnTo>
                    <a:lnTo>
                      <a:pt x="1031" y="68"/>
                    </a:lnTo>
                    <a:lnTo>
                      <a:pt x="1037" y="72"/>
                    </a:lnTo>
                    <a:lnTo>
                      <a:pt x="1020" y="71"/>
                    </a:lnTo>
                    <a:lnTo>
                      <a:pt x="1023" y="74"/>
                    </a:lnTo>
                    <a:lnTo>
                      <a:pt x="1025" y="77"/>
                    </a:lnTo>
                    <a:lnTo>
                      <a:pt x="998" y="71"/>
                    </a:lnTo>
                    <a:lnTo>
                      <a:pt x="989" y="74"/>
                    </a:lnTo>
                    <a:lnTo>
                      <a:pt x="966" y="69"/>
                    </a:lnTo>
                    <a:lnTo>
                      <a:pt x="962" y="68"/>
                    </a:lnTo>
                    <a:lnTo>
                      <a:pt x="968" y="76"/>
                    </a:lnTo>
                    <a:lnTo>
                      <a:pt x="966" y="82"/>
                    </a:lnTo>
                    <a:lnTo>
                      <a:pt x="950" y="77"/>
                    </a:lnTo>
                    <a:lnTo>
                      <a:pt x="931" y="69"/>
                    </a:lnTo>
                    <a:lnTo>
                      <a:pt x="909" y="62"/>
                    </a:lnTo>
                    <a:lnTo>
                      <a:pt x="903" y="63"/>
                    </a:lnTo>
                    <a:lnTo>
                      <a:pt x="920" y="74"/>
                    </a:lnTo>
                    <a:lnTo>
                      <a:pt x="897" y="62"/>
                    </a:lnTo>
                    <a:lnTo>
                      <a:pt x="861" y="58"/>
                    </a:lnTo>
                    <a:lnTo>
                      <a:pt x="827" y="53"/>
                    </a:lnTo>
                    <a:lnTo>
                      <a:pt x="807" y="48"/>
                    </a:lnTo>
                    <a:lnTo>
                      <a:pt x="810" y="47"/>
                    </a:lnTo>
                    <a:lnTo>
                      <a:pt x="795" y="47"/>
                    </a:lnTo>
                    <a:lnTo>
                      <a:pt x="762" y="47"/>
                    </a:lnTo>
                    <a:lnTo>
                      <a:pt x="751" y="44"/>
                    </a:lnTo>
                    <a:lnTo>
                      <a:pt x="737" y="44"/>
                    </a:lnTo>
                    <a:lnTo>
                      <a:pt x="737" y="41"/>
                    </a:lnTo>
                    <a:lnTo>
                      <a:pt x="721" y="44"/>
                    </a:lnTo>
                    <a:lnTo>
                      <a:pt x="735" y="46"/>
                    </a:lnTo>
                    <a:lnTo>
                      <a:pt x="717" y="51"/>
                    </a:lnTo>
                    <a:lnTo>
                      <a:pt x="699" y="53"/>
                    </a:lnTo>
                    <a:lnTo>
                      <a:pt x="701" y="50"/>
                    </a:lnTo>
                    <a:lnTo>
                      <a:pt x="719" y="38"/>
                    </a:lnTo>
                    <a:lnTo>
                      <a:pt x="737" y="26"/>
                    </a:lnTo>
                    <a:lnTo>
                      <a:pt x="728" y="23"/>
                    </a:lnTo>
                    <a:lnTo>
                      <a:pt x="720" y="20"/>
                    </a:lnTo>
                    <a:lnTo>
                      <a:pt x="733" y="23"/>
                    </a:lnTo>
                    <a:lnTo>
                      <a:pt x="721" y="16"/>
                    </a:lnTo>
                    <a:lnTo>
                      <a:pt x="719" y="17"/>
                    </a:lnTo>
                    <a:lnTo>
                      <a:pt x="713" y="16"/>
                    </a:lnTo>
                    <a:lnTo>
                      <a:pt x="697" y="11"/>
                    </a:lnTo>
                    <a:lnTo>
                      <a:pt x="667" y="11"/>
                    </a:lnTo>
                    <a:lnTo>
                      <a:pt x="656" y="12"/>
                    </a:lnTo>
                    <a:lnTo>
                      <a:pt x="655" y="8"/>
                    </a:lnTo>
                    <a:lnTo>
                      <a:pt x="642" y="6"/>
                    </a:lnTo>
                    <a:lnTo>
                      <a:pt x="626" y="6"/>
                    </a:lnTo>
                    <a:lnTo>
                      <a:pt x="638" y="3"/>
                    </a:lnTo>
                    <a:lnTo>
                      <a:pt x="614" y="0"/>
                    </a:lnTo>
                    <a:lnTo>
                      <a:pt x="600" y="8"/>
                    </a:lnTo>
                    <a:lnTo>
                      <a:pt x="606" y="12"/>
                    </a:lnTo>
                    <a:lnTo>
                      <a:pt x="614" y="14"/>
                    </a:lnTo>
                    <a:lnTo>
                      <a:pt x="593" y="15"/>
                    </a:lnTo>
                    <a:lnTo>
                      <a:pt x="600" y="16"/>
                    </a:lnTo>
                    <a:lnTo>
                      <a:pt x="584" y="17"/>
                    </a:lnTo>
                    <a:lnTo>
                      <a:pt x="570" y="18"/>
                    </a:lnTo>
                    <a:lnTo>
                      <a:pt x="543" y="18"/>
                    </a:lnTo>
                    <a:lnTo>
                      <a:pt x="554" y="18"/>
                    </a:lnTo>
                    <a:lnTo>
                      <a:pt x="533" y="23"/>
                    </a:lnTo>
                    <a:lnTo>
                      <a:pt x="511" y="27"/>
                    </a:lnTo>
                    <a:lnTo>
                      <a:pt x="504" y="29"/>
                    </a:lnTo>
                    <a:lnTo>
                      <a:pt x="504" y="34"/>
                    </a:lnTo>
                    <a:lnTo>
                      <a:pt x="495" y="34"/>
                    </a:lnTo>
                    <a:lnTo>
                      <a:pt x="509" y="38"/>
                    </a:lnTo>
                    <a:lnTo>
                      <a:pt x="500" y="39"/>
                    </a:lnTo>
                    <a:lnTo>
                      <a:pt x="512" y="41"/>
                    </a:lnTo>
                    <a:lnTo>
                      <a:pt x="512" y="42"/>
                    </a:lnTo>
                    <a:lnTo>
                      <a:pt x="486" y="45"/>
                    </a:lnTo>
                    <a:lnTo>
                      <a:pt x="461" y="47"/>
                    </a:lnTo>
                    <a:lnTo>
                      <a:pt x="464" y="53"/>
                    </a:lnTo>
                    <a:lnTo>
                      <a:pt x="476" y="62"/>
                    </a:lnTo>
                    <a:lnTo>
                      <a:pt x="488" y="64"/>
                    </a:lnTo>
                    <a:lnTo>
                      <a:pt x="506" y="71"/>
                    </a:lnTo>
                    <a:lnTo>
                      <a:pt x="516" y="82"/>
                    </a:lnTo>
                    <a:lnTo>
                      <a:pt x="518" y="87"/>
                    </a:lnTo>
                    <a:lnTo>
                      <a:pt x="513" y="87"/>
                    </a:lnTo>
                    <a:lnTo>
                      <a:pt x="505" y="78"/>
                    </a:lnTo>
                    <a:lnTo>
                      <a:pt x="503" y="83"/>
                    </a:lnTo>
                    <a:lnTo>
                      <a:pt x="497" y="75"/>
                    </a:lnTo>
                    <a:lnTo>
                      <a:pt x="503" y="70"/>
                    </a:lnTo>
                    <a:lnTo>
                      <a:pt x="481" y="68"/>
                    </a:lnTo>
                    <a:lnTo>
                      <a:pt x="461" y="62"/>
                    </a:lnTo>
                    <a:lnTo>
                      <a:pt x="444" y="64"/>
                    </a:lnTo>
                    <a:lnTo>
                      <a:pt x="452" y="68"/>
                    </a:lnTo>
                    <a:lnTo>
                      <a:pt x="432" y="68"/>
                    </a:lnTo>
                    <a:lnTo>
                      <a:pt x="437" y="71"/>
                    </a:lnTo>
                    <a:lnTo>
                      <a:pt x="461" y="76"/>
                    </a:lnTo>
                    <a:lnTo>
                      <a:pt x="465" y="78"/>
                    </a:lnTo>
                    <a:lnTo>
                      <a:pt x="431" y="72"/>
                    </a:lnTo>
                    <a:lnTo>
                      <a:pt x="420" y="57"/>
                    </a:lnTo>
                    <a:lnTo>
                      <a:pt x="411" y="56"/>
                    </a:lnTo>
                    <a:lnTo>
                      <a:pt x="420" y="65"/>
                    </a:lnTo>
                    <a:lnTo>
                      <a:pt x="410" y="70"/>
                    </a:lnTo>
                    <a:lnTo>
                      <a:pt x="414" y="75"/>
                    </a:lnTo>
                    <a:lnTo>
                      <a:pt x="428" y="84"/>
                    </a:lnTo>
                    <a:lnTo>
                      <a:pt x="427" y="94"/>
                    </a:lnTo>
                    <a:lnTo>
                      <a:pt x="438" y="102"/>
                    </a:lnTo>
                    <a:lnTo>
                      <a:pt x="463" y="101"/>
                    </a:lnTo>
                    <a:lnTo>
                      <a:pt x="475" y="105"/>
                    </a:lnTo>
                    <a:lnTo>
                      <a:pt x="481" y="113"/>
                    </a:lnTo>
                    <a:lnTo>
                      <a:pt x="486" y="119"/>
                    </a:lnTo>
                    <a:lnTo>
                      <a:pt x="500" y="122"/>
                    </a:lnTo>
                    <a:lnTo>
                      <a:pt x="479" y="119"/>
                    </a:lnTo>
                    <a:lnTo>
                      <a:pt x="470" y="108"/>
                    </a:lnTo>
                    <a:lnTo>
                      <a:pt x="463" y="104"/>
                    </a:lnTo>
                    <a:lnTo>
                      <a:pt x="445" y="107"/>
                    </a:lnTo>
                    <a:lnTo>
                      <a:pt x="456" y="120"/>
                    </a:lnTo>
                    <a:lnTo>
                      <a:pt x="447" y="134"/>
                    </a:lnTo>
                    <a:lnTo>
                      <a:pt x="443" y="136"/>
                    </a:lnTo>
                    <a:lnTo>
                      <a:pt x="437" y="138"/>
                    </a:lnTo>
                    <a:lnTo>
                      <a:pt x="409" y="135"/>
                    </a:lnTo>
                    <a:lnTo>
                      <a:pt x="407" y="132"/>
                    </a:lnTo>
                    <a:lnTo>
                      <a:pt x="425" y="134"/>
                    </a:lnTo>
                    <a:lnTo>
                      <a:pt x="421" y="135"/>
                    </a:lnTo>
                    <a:lnTo>
                      <a:pt x="433" y="134"/>
                    </a:lnTo>
                    <a:lnTo>
                      <a:pt x="431" y="130"/>
                    </a:lnTo>
                    <a:lnTo>
                      <a:pt x="439" y="117"/>
                    </a:lnTo>
                    <a:lnTo>
                      <a:pt x="439" y="111"/>
                    </a:lnTo>
                    <a:lnTo>
                      <a:pt x="422" y="101"/>
                    </a:lnTo>
                    <a:lnTo>
                      <a:pt x="415" y="88"/>
                    </a:lnTo>
                    <a:lnTo>
                      <a:pt x="407" y="77"/>
                    </a:lnTo>
                    <a:lnTo>
                      <a:pt x="397" y="71"/>
                    </a:lnTo>
                    <a:lnTo>
                      <a:pt x="397" y="60"/>
                    </a:lnTo>
                    <a:lnTo>
                      <a:pt x="381" y="54"/>
                    </a:lnTo>
                    <a:lnTo>
                      <a:pt x="361" y="57"/>
                    </a:lnTo>
                    <a:lnTo>
                      <a:pt x="359" y="72"/>
                    </a:lnTo>
                    <a:lnTo>
                      <a:pt x="351" y="78"/>
                    </a:lnTo>
                    <a:lnTo>
                      <a:pt x="354" y="81"/>
                    </a:lnTo>
                    <a:lnTo>
                      <a:pt x="360" y="82"/>
                    </a:lnTo>
                    <a:lnTo>
                      <a:pt x="362" y="90"/>
                    </a:lnTo>
                    <a:lnTo>
                      <a:pt x="366" y="95"/>
                    </a:lnTo>
                    <a:lnTo>
                      <a:pt x="378" y="99"/>
                    </a:lnTo>
                    <a:lnTo>
                      <a:pt x="387" y="105"/>
                    </a:lnTo>
                    <a:lnTo>
                      <a:pt x="392" y="105"/>
                    </a:lnTo>
                    <a:lnTo>
                      <a:pt x="387" y="113"/>
                    </a:lnTo>
                    <a:lnTo>
                      <a:pt x="373" y="106"/>
                    </a:lnTo>
                    <a:lnTo>
                      <a:pt x="349" y="100"/>
                    </a:lnTo>
                    <a:lnTo>
                      <a:pt x="326" y="96"/>
                    </a:lnTo>
                    <a:lnTo>
                      <a:pt x="305" y="93"/>
                    </a:lnTo>
                    <a:lnTo>
                      <a:pt x="300" y="96"/>
                    </a:lnTo>
                    <a:lnTo>
                      <a:pt x="311" y="105"/>
                    </a:lnTo>
                    <a:lnTo>
                      <a:pt x="303" y="108"/>
                    </a:lnTo>
                    <a:lnTo>
                      <a:pt x="303" y="112"/>
                    </a:lnTo>
                    <a:lnTo>
                      <a:pt x="297" y="111"/>
                    </a:lnTo>
                    <a:lnTo>
                      <a:pt x="294" y="105"/>
                    </a:lnTo>
                    <a:lnTo>
                      <a:pt x="281" y="107"/>
                    </a:lnTo>
                    <a:lnTo>
                      <a:pt x="269" y="108"/>
                    </a:lnTo>
                    <a:lnTo>
                      <a:pt x="257" y="113"/>
                    </a:lnTo>
                    <a:lnTo>
                      <a:pt x="241" y="112"/>
                    </a:lnTo>
                    <a:lnTo>
                      <a:pt x="246" y="110"/>
                    </a:lnTo>
                    <a:lnTo>
                      <a:pt x="242" y="106"/>
                    </a:lnTo>
                    <a:lnTo>
                      <a:pt x="249" y="104"/>
                    </a:lnTo>
                    <a:lnTo>
                      <a:pt x="231" y="108"/>
                    </a:lnTo>
                    <a:lnTo>
                      <a:pt x="230" y="111"/>
                    </a:lnTo>
                    <a:lnTo>
                      <a:pt x="211" y="116"/>
                    </a:lnTo>
                    <a:lnTo>
                      <a:pt x="200" y="119"/>
                    </a:lnTo>
                    <a:lnTo>
                      <a:pt x="200" y="120"/>
                    </a:lnTo>
                    <a:lnTo>
                      <a:pt x="192" y="122"/>
                    </a:lnTo>
                    <a:lnTo>
                      <a:pt x="191" y="131"/>
                    </a:lnTo>
                    <a:lnTo>
                      <a:pt x="175" y="131"/>
                    </a:lnTo>
                    <a:lnTo>
                      <a:pt x="163" y="123"/>
                    </a:lnTo>
                    <a:lnTo>
                      <a:pt x="179" y="118"/>
                    </a:lnTo>
                    <a:lnTo>
                      <a:pt x="161" y="110"/>
                    </a:lnTo>
                    <a:lnTo>
                      <a:pt x="141" y="108"/>
                    </a:lnTo>
                    <a:lnTo>
                      <a:pt x="152" y="113"/>
                    </a:lnTo>
                    <a:lnTo>
                      <a:pt x="157" y="128"/>
                    </a:lnTo>
                    <a:lnTo>
                      <a:pt x="162" y="136"/>
                    </a:lnTo>
                    <a:lnTo>
                      <a:pt x="162" y="142"/>
                    </a:lnTo>
                    <a:lnTo>
                      <a:pt x="156" y="142"/>
                    </a:lnTo>
                    <a:lnTo>
                      <a:pt x="152" y="137"/>
                    </a:lnTo>
                    <a:lnTo>
                      <a:pt x="141" y="136"/>
                    </a:lnTo>
                    <a:lnTo>
                      <a:pt x="131" y="143"/>
                    </a:lnTo>
                    <a:lnTo>
                      <a:pt x="121" y="150"/>
                    </a:lnTo>
                    <a:lnTo>
                      <a:pt x="131" y="161"/>
                    </a:lnTo>
                    <a:lnTo>
                      <a:pt x="108" y="159"/>
                    </a:lnTo>
                    <a:lnTo>
                      <a:pt x="92" y="153"/>
                    </a:lnTo>
                    <a:lnTo>
                      <a:pt x="93" y="159"/>
                    </a:lnTo>
                    <a:lnTo>
                      <a:pt x="104" y="164"/>
                    </a:lnTo>
                    <a:lnTo>
                      <a:pt x="110" y="168"/>
                    </a:lnTo>
                    <a:lnTo>
                      <a:pt x="96" y="171"/>
                    </a:lnTo>
                    <a:lnTo>
                      <a:pt x="75" y="160"/>
                    </a:lnTo>
                    <a:lnTo>
                      <a:pt x="69" y="149"/>
                    </a:lnTo>
                    <a:lnTo>
                      <a:pt x="68" y="146"/>
                    </a:lnTo>
                    <a:lnTo>
                      <a:pt x="69" y="144"/>
                    </a:lnTo>
                    <a:lnTo>
                      <a:pt x="56" y="138"/>
                    </a:lnTo>
                    <a:lnTo>
                      <a:pt x="50" y="135"/>
                    </a:lnTo>
                    <a:lnTo>
                      <a:pt x="37" y="128"/>
                    </a:lnTo>
                    <a:lnTo>
                      <a:pt x="45" y="130"/>
                    </a:lnTo>
                    <a:lnTo>
                      <a:pt x="73" y="136"/>
                    </a:lnTo>
                    <a:lnTo>
                      <a:pt x="101" y="142"/>
                    </a:lnTo>
                    <a:lnTo>
                      <a:pt x="126" y="136"/>
                    </a:lnTo>
                    <a:lnTo>
                      <a:pt x="128" y="126"/>
                    </a:lnTo>
                    <a:lnTo>
                      <a:pt x="119" y="119"/>
                    </a:lnTo>
                    <a:lnTo>
                      <a:pt x="90" y="110"/>
                    </a:lnTo>
                    <a:lnTo>
                      <a:pt x="61" y="101"/>
                    </a:lnTo>
                    <a:lnTo>
                      <a:pt x="44" y="101"/>
                    </a:lnTo>
                    <a:lnTo>
                      <a:pt x="39" y="102"/>
                    </a:lnTo>
                    <a:lnTo>
                      <a:pt x="43" y="98"/>
                    </a:lnTo>
                    <a:lnTo>
                      <a:pt x="37" y="99"/>
                    </a:lnTo>
                    <a:lnTo>
                      <a:pt x="29" y="95"/>
                    </a:lnTo>
                    <a:lnTo>
                      <a:pt x="38" y="94"/>
                    </a:lnTo>
                    <a:lnTo>
                      <a:pt x="26" y="92"/>
                    </a:lnTo>
                    <a:lnTo>
                      <a:pt x="21" y="94"/>
                    </a:lnTo>
                    <a:lnTo>
                      <a:pt x="17" y="93"/>
                    </a:lnTo>
                    <a:lnTo>
                      <a:pt x="17" y="96"/>
                    </a:lnTo>
                    <a:lnTo>
                      <a:pt x="9" y="98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15" y="122"/>
                    </a:lnTo>
                    <a:lnTo>
                      <a:pt x="8" y="131"/>
                    </a:lnTo>
                    <a:lnTo>
                      <a:pt x="21" y="147"/>
                    </a:lnTo>
                    <a:lnTo>
                      <a:pt x="23" y="159"/>
                    </a:lnTo>
                    <a:lnTo>
                      <a:pt x="26" y="162"/>
                    </a:lnTo>
                    <a:lnTo>
                      <a:pt x="32" y="168"/>
                    </a:lnTo>
                    <a:lnTo>
                      <a:pt x="27" y="173"/>
                    </a:lnTo>
                    <a:lnTo>
                      <a:pt x="47" y="184"/>
                    </a:lnTo>
                    <a:lnTo>
                      <a:pt x="39" y="192"/>
                    </a:lnTo>
                    <a:lnTo>
                      <a:pt x="31" y="200"/>
                    </a:lnTo>
                    <a:lnTo>
                      <a:pt x="23" y="208"/>
                    </a:lnTo>
                    <a:lnTo>
                      <a:pt x="15" y="215"/>
                    </a:lnTo>
                    <a:lnTo>
                      <a:pt x="23" y="215"/>
                    </a:lnTo>
                    <a:lnTo>
                      <a:pt x="21" y="215"/>
                    </a:lnTo>
                    <a:lnTo>
                      <a:pt x="24" y="219"/>
                    </a:lnTo>
                    <a:lnTo>
                      <a:pt x="42" y="224"/>
                    </a:lnTo>
                    <a:lnTo>
                      <a:pt x="31" y="224"/>
                    </a:lnTo>
                    <a:lnTo>
                      <a:pt x="21" y="228"/>
                    </a:lnTo>
                    <a:lnTo>
                      <a:pt x="18" y="232"/>
                    </a:lnTo>
                    <a:lnTo>
                      <a:pt x="21" y="245"/>
                    </a:lnTo>
                    <a:lnTo>
                      <a:pt x="17" y="254"/>
                    </a:lnTo>
                    <a:lnTo>
                      <a:pt x="24" y="263"/>
                    </a:lnTo>
                    <a:lnTo>
                      <a:pt x="31" y="280"/>
                    </a:lnTo>
                    <a:lnTo>
                      <a:pt x="49" y="282"/>
                    </a:lnTo>
                    <a:lnTo>
                      <a:pt x="67" y="286"/>
                    </a:lnTo>
                    <a:lnTo>
                      <a:pt x="69" y="303"/>
                    </a:lnTo>
                    <a:lnTo>
                      <a:pt x="84" y="316"/>
                    </a:lnTo>
                    <a:lnTo>
                      <a:pt x="80" y="320"/>
                    </a:lnTo>
                    <a:lnTo>
                      <a:pt x="83" y="333"/>
                    </a:lnTo>
                    <a:lnTo>
                      <a:pt x="92" y="329"/>
                    </a:lnTo>
                    <a:lnTo>
                      <a:pt x="111" y="332"/>
                    </a:lnTo>
                    <a:lnTo>
                      <a:pt x="114" y="336"/>
                    </a:lnTo>
                    <a:lnTo>
                      <a:pt x="128" y="350"/>
                    </a:lnTo>
                    <a:lnTo>
                      <a:pt x="144" y="363"/>
                    </a:lnTo>
                    <a:lnTo>
                      <a:pt x="151" y="362"/>
                    </a:lnTo>
                    <a:lnTo>
                      <a:pt x="169" y="366"/>
                    </a:lnTo>
                    <a:lnTo>
                      <a:pt x="187" y="372"/>
                    </a:lnTo>
                    <a:lnTo>
                      <a:pt x="194" y="394"/>
                    </a:lnTo>
                    <a:lnTo>
                      <a:pt x="185" y="398"/>
                    </a:lnTo>
                    <a:lnTo>
                      <a:pt x="181" y="406"/>
                    </a:lnTo>
                    <a:lnTo>
                      <a:pt x="183" y="410"/>
                    </a:lnTo>
                    <a:lnTo>
                      <a:pt x="174" y="414"/>
                    </a:lnTo>
                    <a:lnTo>
                      <a:pt x="168" y="417"/>
                    </a:lnTo>
                    <a:lnTo>
                      <a:pt x="179" y="424"/>
                    </a:lnTo>
                    <a:lnTo>
                      <a:pt x="174" y="423"/>
                    </a:lnTo>
                    <a:lnTo>
                      <a:pt x="173" y="428"/>
                    </a:lnTo>
                    <a:lnTo>
                      <a:pt x="170" y="425"/>
                    </a:lnTo>
                    <a:lnTo>
                      <a:pt x="170" y="434"/>
                    </a:lnTo>
                    <a:lnTo>
                      <a:pt x="159" y="435"/>
                    </a:lnTo>
                    <a:lnTo>
                      <a:pt x="157" y="437"/>
                    </a:lnTo>
                    <a:lnTo>
                      <a:pt x="175" y="447"/>
                    </a:lnTo>
                    <a:lnTo>
                      <a:pt x="193" y="456"/>
                    </a:lnTo>
                    <a:lnTo>
                      <a:pt x="194" y="455"/>
                    </a:lnTo>
                    <a:lnTo>
                      <a:pt x="207" y="456"/>
                    </a:lnTo>
                    <a:lnTo>
                      <a:pt x="222" y="458"/>
                    </a:lnTo>
                    <a:lnTo>
                      <a:pt x="240" y="465"/>
                    </a:lnTo>
                    <a:lnTo>
                      <a:pt x="258" y="472"/>
                    </a:lnTo>
                    <a:lnTo>
                      <a:pt x="276" y="479"/>
                    </a:lnTo>
                    <a:lnTo>
                      <a:pt x="295" y="486"/>
                    </a:lnTo>
                    <a:lnTo>
                      <a:pt x="314" y="490"/>
                    </a:lnTo>
                    <a:lnTo>
                      <a:pt x="305" y="478"/>
                    </a:lnTo>
                    <a:lnTo>
                      <a:pt x="294" y="467"/>
                    </a:lnTo>
                    <a:lnTo>
                      <a:pt x="293" y="458"/>
                    </a:lnTo>
                    <a:lnTo>
                      <a:pt x="291" y="461"/>
                    </a:lnTo>
                    <a:lnTo>
                      <a:pt x="284" y="449"/>
                    </a:lnTo>
                    <a:lnTo>
                      <a:pt x="281" y="446"/>
                    </a:lnTo>
                    <a:lnTo>
                      <a:pt x="287" y="431"/>
                    </a:lnTo>
                    <a:lnTo>
                      <a:pt x="300" y="425"/>
                    </a:lnTo>
                    <a:lnTo>
                      <a:pt x="306" y="422"/>
                    </a:lnTo>
                    <a:lnTo>
                      <a:pt x="305" y="418"/>
                    </a:lnTo>
                    <a:lnTo>
                      <a:pt x="295" y="404"/>
                    </a:lnTo>
                    <a:lnTo>
                      <a:pt x="281" y="393"/>
                    </a:lnTo>
                    <a:lnTo>
                      <a:pt x="266" y="382"/>
                    </a:lnTo>
                    <a:lnTo>
                      <a:pt x="269" y="365"/>
                    </a:lnTo>
                    <a:lnTo>
                      <a:pt x="270" y="350"/>
                    </a:lnTo>
                    <a:lnTo>
                      <a:pt x="284" y="356"/>
                    </a:lnTo>
                    <a:lnTo>
                      <a:pt x="287" y="350"/>
                    </a:lnTo>
                    <a:lnTo>
                      <a:pt x="295" y="342"/>
                    </a:lnTo>
                    <a:lnTo>
                      <a:pt x="305" y="336"/>
                    </a:lnTo>
                    <a:lnTo>
                      <a:pt x="321" y="335"/>
                    </a:lnTo>
                    <a:lnTo>
                      <a:pt x="337" y="342"/>
                    </a:lnTo>
                    <a:lnTo>
                      <a:pt x="353" y="350"/>
                    </a:lnTo>
                    <a:lnTo>
                      <a:pt x="371" y="348"/>
                    </a:lnTo>
                    <a:lnTo>
                      <a:pt x="393" y="348"/>
                    </a:lnTo>
                    <a:lnTo>
                      <a:pt x="416" y="352"/>
                    </a:lnTo>
                    <a:lnTo>
                      <a:pt x="419" y="348"/>
                    </a:lnTo>
                    <a:lnTo>
                      <a:pt x="405" y="333"/>
                    </a:lnTo>
                    <a:lnTo>
                      <a:pt x="411" y="316"/>
                    </a:lnTo>
                    <a:lnTo>
                      <a:pt x="422" y="317"/>
                    </a:lnTo>
                    <a:lnTo>
                      <a:pt x="408" y="310"/>
                    </a:lnTo>
                    <a:lnTo>
                      <a:pt x="422" y="308"/>
                    </a:lnTo>
                    <a:lnTo>
                      <a:pt x="438" y="305"/>
                    </a:lnTo>
                    <a:lnTo>
                      <a:pt x="452" y="300"/>
                    </a:lnTo>
                    <a:lnTo>
                      <a:pt x="465" y="297"/>
                    </a:lnTo>
                    <a:lnTo>
                      <a:pt x="480" y="293"/>
                    </a:lnTo>
                    <a:lnTo>
                      <a:pt x="494" y="288"/>
                    </a:lnTo>
                    <a:lnTo>
                      <a:pt x="505" y="288"/>
                    </a:lnTo>
                    <a:lnTo>
                      <a:pt x="513" y="297"/>
                    </a:lnTo>
                    <a:lnTo>
                      <a:pt x="535" y="305"/>
                    </a:lnTo>
                    <a:lnTo>
                      <a:pt x="545" y="309"/>
                    </a:lnTo>
                    <a:lnTo>
                      <a:pt x="553" y="311"/>
                    </a:lnTo>
                    <a:lnTo>
                      <a:pt x="569" y="305"/>
                    </a:lnTo>
                    <a:lnTo>
                      <a:pt x="583" y="300"/>
                    </a:lnTo>
                    <a:lnTo>
                      <a:pt x="585" y="303"/>
                    </a:lnTo>
                    <a:lnTo>
                      <a:pt x="584" y="309"/>
                    </a:lnTo>
                    <a:lnTo>
                      <a:pt x="600" y="320"/>
                    </a:lnTo>
                    <a:lnTo>
                      <a:pt x="615" y="330"/>
                    </a:lnTo>
                    <a:lnTo>
                      <a:pt x="631" y="341"/>
                    </a:lnTo>
                    <a:lnTo>
                      <a:pt x="648" y="352"/>
                    </a:lnTo>
                    <a:lnTo>
                      <a:pt x="650" y="348"/>
                    </a:lnTo>
                    <a:lnTo>
                      <a:pt x="659" y="352"/>
                    </a:lnTo>
                    <a:lnTo>
                      <a:pt x="674" y="350"/>
                    </a:lnTo>
                    <a:lnTo>
                      <a:pt x="690" y="359"/>
                    </a:lnTo>
                    <a:lnTo>
                      <a:pt x="705" y="369"/>
                    </a:lnTo>
                    <a:lnTo>
                      <a:pt x="722" y="365"/>
                    </a:lnTo>
                    <a:lnTo>
                      <a:pt x="735" y="380"/>
                    </a:lnTo>
                    <a:lnTo>
                      <a:pt x="744" y="378"/>
                    </a:lnTo>
                    <a:lnTo>
                      <a:pt x="751" y="374"/>
                    </a:lnTo>
                    <a:lnTo>
                      <a:pt x="761" y="369"/>
                    </a:lnTo>
                    <a:lnTo>
                      <a:pt x="773" y="363"/>
                    </a:lnTo>
                    <a:lnTo>
                      <a:pt x="785" y="356"/>
                    </a:lnTo>
                    <a:lnTo>
                      <a:pt x="809" y="358"/>
                    </a:lnTo>
                    <a:lnTo>
                      <a:pt x="812" y="363"/>
                    </a:lnTo>
                    <a:lnTo>
                      <a:pt x="830" y="366"/>
                    </a:lnTo>
                    <a:lnTo>
                      <a:pt x="848" y="369"/>
                    </a:lnTo>
                    <a:lnTo>
                      <a:pt x="858" y="362"/>
                    </a:lnTo>
                    <a:lnTo>
                      <a:pt x="846" y="352"/>
                    </a:lnTo>
                    <a:lnTo>
                      <a:pt x="849" y="336"/>
                    </a:lnTo>
                    <a:lnTo>
                      <a:pt x="869" y="341"/>
                    </a:lnTo>
                    <a:lnTo>
                      <a:pt x="889" y="346"/>
                    </a:lnTo>
                    <a:lnTo>
                      <a:pt x="899" y="354"/>
                    </a:lnTo>
                    <a:lnTo>
                      <a:pt x="917" y="363"/>
                    </a:lnTo>
                    <a:lnTo>
                      <a:pt x="937" y="359"/>
                    </a:lnTo>
                    <a:lnTo>
                      <a:pt x="954" y="363"/>
                    </a:lnTo>
                    <a:lnTo>
                      <a:pt x="969" y="366"/>
                    </a:lnTo>
                    <a:lnTo>
                      <a:pt x="977" y="372"/>
                    </a:lnTo>
                    <a:lnTo>
                      <a:pt x="1001" y="378"/>
                    </a:lnTo>
                    <a:lnTo>
                      <a:pt x="1015" y="376"/>
                    </a:lnTo>
                    <a:lnTo>
                      <a:pt x="1028" y="374"/>
                    </a:lnTo>
                    <a:lnTo>
                      <a:pt x="1041" y="363"/>
                    </a:lnTo>
                    <a:lnTo>
                      <a:pt x="1064" y="368"/>
                    </a:lnTo>
                    <a:lnTo>
                      <a:pt x="1075" y="369"/>
                    </a:lnTo>
                    <a:lnTo>
                      <a:pt x="1093" y="372"/>
                    </a:lnTo>
                    <a:lnTo>
                      <a:pt x="1101" y="363"/>
                    </a:lnTo>
                    <a:lnTo>
                      <a:pt x="1098" y="352"/>
                    </a:lnTo>
                    <a:lnTo>
                      <a:pt x="1097" y="334"/>
                    </a:lnTo>
                    <a:lnTo>
                      <a:pt x="1088" y="328"/>
                    </a:lnTo>
                    <a:lnTo>
                      <a:pt x="1083" y="327"/>
                    </a:lnTo>
                    <a:lnTo>
                      <a:pt x="1092" y="318"/>
                    </a:lnTo>
                    <a:lnTo>
                      <a:pt x="1106" y="317"/>
                    </a:lnTo>
                    <a:lnTo>
                      <a:pt x="1122" y="317"/>
                    </a:lnTo>
                    <a:lnTo>
                      <a:pt x="1152" y="327"/>
                    </a:lnTo>
                    <a:lnTo>
                      <a:pt x="1164" y="336"/>
                    </a:lnTo>
                    <a:lnTo>
                      <a:pt x="1176" y="347"/>
                    </a:lnTo>
                    <a:lnTo>
                      <a:pt x="1188" y="357"/>
                    </a:lnTo>
                    <a:lnTo>
                      <a:pt x="1200" y="368"/>
                    </a:lnTo>
                    <a:lnTo>
                      <a:pt x="1213" y="374"/>
                    </a:lnTo>
                    <a:lnTo>
                      <a:pt x="1235" y="378"/>
                    </a:lnTo>
                    <a:lnTo>
                      <a:pt x="1247" y="384"/>
                    </a:lnTo>
                    <a:lnTo>
                      <a:pt x="1262" y="400"/>
                    </a:lnTo>
                    <a:lnTo>
                      <a:pt x="1280" y="398"/>
                    </a:lnTo>
                    <a:lnTo>
                      <a:pt x="1299" y="392"/>
                    </a:lnTo>
                    <a:lnTo>
                      <a:pt x="1307" y="404"/>
                    </a:lnTo>
                    <a:lnTo>
                      <a:pt x="1309" y="422"/>
                    </a:lnTo>
                    <a:lnTo>
                      <a:pt x="1310" y="440"/>
                    </a:lnTo>
                    <a:lnTo>
                      <a:pt x="1295" y="437"/>
                    </a:lnTo>
                    <a:lnTo>
                      <a:pt x="1292" y="444"/>
                    </a:lnTo>
                    <a:lnTo>
                      <a:pt x="1301" y="458"/>
                    </a:lnTo>
                    <a:lnTo>
                      <a:pt x="1309" y="471"/>
                    </a:lnTo>
                    <a:lnTo>
                      <a:pt x="1304" y="474"/>
                    </a:lnTo>
                    <a:lnTo>
                      <a:pt x="1308" y="479"/>
                    </a:lnTo>
                    <a:lnTo>
                      <a:pt x="1310" y="480"/>
                    </a:lnTo>
                    <a:lnTo>
                      <a:pt x="1308" y="476"/>
                    </a:lnTo>
                    <a:lnTo>
                      <a:pt x="1310" y="476"/>
                    </a:lnTo>
                    <a:lnTo>
                      <a:pt x="1316" y="467"/>
                    </a:lnTo>
                    <a:lnTo>
                      <a:pt x="1320" y="466"/>
                    </a:lnTo>
                    <a:lnTo>
                      <a:pt x="1325" y="472"/>
                    </a:lnTo>
                    <a:lnTo>
                      <a:pt x="1333" y="473"/>
                    </a:lnTo>
                    <a:lnTo>
                      <a:pt x="1347" y="467"/>
                    </a:lnTo>
                    <a:lnTo>
                      <a:pt x="1351" y="458"/>
                    </a:lnTo>
                    <a:lnTo>
                      <a:pt x="1356" y="447"/>
                    </a:lnTo>
                    <a:lnTo>
                      <a:pt x="1358" y="434"/>
                    </a:lnTo>
                    <a:lnTo>
                      <a:pt x="1359" y="419"/>
                    </a:lnTo>
                    <a:lnTo>
                      <a:pt x="1361" y="405"/>
                    </a:lnTo>
                    <a:lnTo>
                      <a:pt x="1362" y="392"/>
                    </a:lnTo>
                    <a:lnTo>
                      <a:pt x="1356" y="378"/>
                    </a:lnTo>
                    <a:lnTo>
                      <a:pt x="1350" y="366"/>
                    </a:lnTo>
                    <a:lnTo>
                      <a:pt x="1343" y="358"/>
                    </a:lnTo>
                    <a:lnTo>
                      <a:pt x="1339" y="348"/>
                    </a:lnTo>
                    <a:lnTo>
                      <a:pt x="1335" y="339"/>
                    </a:lnTo>
                    <a:lnTo>
                      <a:pt x="1327" y="329"/>
                    </a:lnTo>
                    <a:lnTo>
                      <a:pt x="1314" y="321"/>
                    </a:lnTo>
                    <a:lnTo>
                      <a:pt x="1321" y="322"/>
                    </a:lnTo>
                    <a:lnTo>
                      <a:pt x="1291" y="305"/>
                    </a:lnTo>
                    <a:lnTo>
                      <a:pt x="1277" y="304"/>
                    </a:lnTo>
                    <a:lnTo>
                      <a:pt x="1280" y="310"/>
                    </a:lnTo>
                    <a:lnTo>
                      <a:pt x="1271" y="315"/>
                    </a:lnTo>
                    <a:lnTo>
                      <a:pt x="1271" y="310"/>
                    </a:lnTo>
                    <a:lnTo>
                      <a:pt x="1263" y="308"/>
                    </a:lnTo>
                    <a:lnTo>
                      <a:pt x="1262" y="310"/>
                    </a:lnTo>
                    <a:lnTo>
                      <a:pt x="1253" y="300"/>
                    </a:lnTo>
                    <a:lnTo>
                      <a:pt x="1232" y="298"/>
                    </a:lnTo>
                    <a:lnTo>
                      <a:pt x="1237" y="286"/>
                    </a:lnTo>
                    <a:lnTo>
                      <a:pt x="1242" y="273"/>
                    </a:lnTo>
                    <a:lnTo>
                      <a:pt x="1245" y="264"/>
                    </a:lnTo>
                    <a:lnTo>
                      <a:pt x="1249" y="255"/>
                    </a:lnTo>
                    <a:lnTo>
                      <a:pt x="1245" y="249"/>
                    </a:lnTo>
                    <a:lnTo>
                      <a:pt x="1250" y="236"/>
                    </a:lnTo>
                    <a:lnTo>
                      <a:pt x="1265" y="234"/>
                    </a:lnTo>
                    <a:lnTo>
                      <a:pt x="1279" y="232"/>
                    </a:lnTo>
                    <a:lnTo>
                      <a:pt x="1283" y="232"/>
                    </a:lnTo>
                    <a:lnTo>
                      <a:pt x="1289" y="234"/>
                    </a:lnTo>
                    <a:lnTo>
                      <a:pt x="1291" y="232"/>
                    </a:lnTo>
                    <a:lnTo>
                      <a:pt x="1317" y="234"/>
                    </a:lnTo>
                    <a:lnTo>
                      <a:pt x="1319" y="231"/>
                    </a:lnTo>
                    <a:lnTo>
                      <a:pt x="1316" y="228"/>
                    </a:lnTo>
                    <a:lnTo>
                      <a:pt x="1337" y="230"/>
                    </a:lnTo>
                    <a:lnTo>
                      <a:pt x="1353" y="233"/>
                    </a:lnTo>
                    <a:lnTo>
                      <a:pt x="1349" y="236"/>
                    </a:lnTo>
                    <a:lnTo>
                      <a:pt x="1352" y="240"/>
                    </a:lnTo>
                    <a:lnTo>
                      <a:pt x="1364" y="238"/>
                    </a:lnTo>
                    <a:lnTo>
                      <a:pt x="1373" y="234"/>
                    </a:lnTo>
                    <a:lnTo>
                      <a:pt x="1389" y="236"/>
                    </a:lnTo>
                    <a:lnTo>
                      <a:pt x="1386" y="232"/>
                    </a:lnTo>
                    <a:lnTo>
                      <a:pt x="1375" y="231"/>
                    </a:lnTo>
                    <a:lnTo>
                      <a:pt x="1370" y="227"/>
                    </a:lnTo>
                    <a:lnTo>
                      <a:pt x="1370" y="214"/>
                    </a:lnTo>
                    <a:lnTo>
                      <a:pt x="1370" y="201"/>
                    </a:lnTo>
                    <a:lnTo>
                      <a:pt x="1393" y="200"/>
                    </a:lnTo>
                    <a:lnTo>
                      <a:pt x="1398" y="198"/>
                    </a:lnTo>
                    <a:lnTo>
                      <a:pt x="1410" y="210"/>
                    </a:lnTo>
                    <a:lnTo>
                      <a:pt x="1412" y="209"/>
                    </a:lnTo>
                    <a:lnTo>
                      <a:pt x="1419" y="215"/>
                    </a:lnTo>
                    <a:lnTo>
                      <a:pt x="1425" y="202"/>
                    </a:lnTo>
                    <a:lnTo>
                      <a:pt x="1433" y="202"/>
                    </a:lnTo>
                    <a:lnTo>
                      <a:pt x="1421" y="190"/>
                    </a:lnTo>
                    <a:lnTo>
                      <a:pt x="1423" y="188"/>
                    </a:lnTo>
                    <a:lnTo>
                      <a:pt x="1442" y="190"/>
                    </a:lnTo>
                    <a:lnTo>
                      <a:pt x="1445" y="192"/>
                    </a:lnTo>
                    <a:lnTo>
                      <a:pt x="1434" y="191"/>
                    </a:lnTo>
                    <a:lnTo>
                      <a:pt x="1443" y="201"/>
                    </a:lnTo>
                    <a:lnTo>
                      <a:pt x="1452" y="210"/>
                    </a:lnTo>
                    <a:lnTo>
                      <a:pt x="1446" y="215"/>
                    </a:lnTo>
                    <a:lnTo>
                      <a:pt x="1443" y="226"/>
                    </a:lnTo>
                    <a:lnTo>
                      <a:pt x="1440" y="237"/>
                    </a:lnTo>
                    <a:lnTo>
                      <a:pt x="1440" y="251"/>
                    </a:lnTo>
                    <a:lnTo>
                      <a:pt x="1429" y="254"/>
                    </a:lnTo>
                    <a:lnTo>
                      <a:pt x="1434" y="258"/>
                    </a:lnTo>
                    <a:lnTo>
                      <a:pt x="1435" y="268"/>
                    </a:lnTo>
                    <a:lnTo>
                      <a:pt x="1445" y="280"/>
                    </a:lnTo>
                    <a:lnTo>
                      <a:pt x="1454" y="292"/>
                    </a:lnTo>
                    <a:lnTo>
                      <a:pt x="1472" y="306"/>
                    </a:lnTo>
                    <a:lnTo>
                      <a:pt x="1489" y="322"/>
                    </a:lnTo>
                    <a:lnTo>
                      <a:pt x="1507" y="338"/>
                    </a:lnTo>
                    <a:lnTo>
                      <a:pt x="1525" y="352"/>
                    </a:lnTo>
                    <a:lnTo>
                      <a:pt x="1530" y="342"/>
                    </a:lnTo>
                    <a:lnTo>
                      <a:pt x="1519" y="323"/>
                    </a:lnTo>
                    <a:lnTo>
                      <a:pt x="1524" y="321"/>
                    </a:lnTo>
                    <a:lnTo>
                      <a:pt x="1532" y="322"/>
                    </a:lnTo>
                    <a:lnTo>
                      <a:pt x="1530" y="320"/>
                    </a:lnTo>
                    <a:lnTo>
                      <a:pt x="1519" y="305"/>
                    </a:lnTo>
                    <a:lnTo>
                      <a:pt x="1533" y="299"/>
                    </a:lnTo>
                    <a:lnTo>
                      <a:pt x="1514" y="284"/>
                    </a:lnTo>
                    <a:lnTo>
                      <a:pt x="1514" y="276"/>
                    </a:lnTo>
                    <a:lnTo>
                      <a:pt x="1515" y="274"/>
                    </a:lnTo>
                    <a:lnTo>
                      <a:pt x="1515" y="276"/>
                    </a:lnTo>
                    <a:lnTo>
                      <a:pt x="1524" y="279"/>
                    </a:lnTo>
                    <a:lnTo>
                      <a:pt x="1514" y="269"/>
                    </a:lnTo>
                    <a:lnTo>
                      <a:pt x="1508" y="269"/>
                    </a:lnTo>
                    <a:lnTo>
                      <a:pt x="1496" y="254"/>
                    </a:lnTo>
                    <a:lnTo>
                      <a:pt x="1490" y="255"/>
                    </a:lnTo>
                    <a:lnTo>
                      <a:pt x="1479" y="251"/>
                    </a:lnTo>
                    <a:lnTo>
                      <a:pt x="1473" y="236"/>
                    </a:lnTo>
                    <a:lnTo>
                      <a:pt x="1466" y="226"/>
                    </a:lnTo>
                    <a:lnTo>
                      <a:pt x="1475" y="224"/>
                    </a:lnTo>
                    <a:lnTo>
                      <a:pt x="1483" y="226"/>
                    </a:lnTo>
                    <a:lnTo>
                      <a:pt x="1481" y="222"/>
                    </a:lnTo>
                    <a:lnTo>
                      <a:pt x="1485" y="216"/>
                    </a:lnTo>
                    <a:lnTo>
                      <a:pt x="1496" y="226"/>
                    </a:lnTo>
                    <a:lnTo>
                      <a:pt x="1497" y="220"/>
                    </a:lnTo>
                    <a:lnTo>
                      <a:pt x="1515" y="215"/>
                    </a:lnTo>
                    <a:lnTo>
                      <a:pt x="1536" y="224"/>
                    </a:lnTo>
                    <a:lnTo>
                      <a:pt x="1536" y="220"/>
                    </a:lnTo>
                    <a:lnTo>
                      <a:pt x="1541" y="210"/>
                    </a:lnTo>
                    <a:lnTo>
                      <a:pt x="1542" y="209"/>
                    </a:lnTo>
                    <a:lnTo>
                      <a:pt x="1541" y="204"/>
                    </a:lnTo>
                    <a:lnTo>
                      <a:pt x="1542" y="203"/>
                    </a:lnTo>
                    <a:lnTo>
                      <a:pt x="1554" y="196"/>
                    </a:lnTo>
                    <a:lnTo>
                      <a:pt x="1565" y="189"/>
                    </a:lnTo>
                    <a:lnTo>
                      <a:pt x="1559" y="186"/>
                    </a:lnTo>
                    <a:lnTo>
                      <a:pt x="1562" y="186"/>
                    </a:lnTo>
                    <a:lnTo>
                      <a:pt x="1586" y="191"/>
                    </a:lnTo>
                    <a:lnTo>
                      <a:pt x="1587" y="189"/>
                    </a:lnTo>
                    <a:lnTo>
                      <a:pt x="1578" y="183"/>
                    </a:lnTo>
                    <a:lnTo>
                      <a:pt x="1565" y="177"/>
                    </a:lnTo>
                    <a:lnTo>
                      <a:pt x="1559" y="174"/>
                    </a:lnTo>
                    <a:lnTo>
                      <a:pt x="1541" y="164"/>
                    </a:lnTo>
                    <a:lnTo>
                      <a:pt x="1539" y="166"/>
                    </a:lnTo>
                    <a:lnTo>
                      <a:pt x="1527" y="159"/>
                    </a:lnTo>
                    <a:lnTo>
                      <a:pt x="1535" y="160"/>
                    </a:lnTo>
                    <a:lnTo>
                      <a:pt x="1547" y="158"/>
                    </a:lnTo>
                    <a:lnTo>
                      <a:pt x="1526" y="144"/>
                    </a:lnTo>
                    <a:lnTo>
                      <a:pt x="1507" y="131"/>
                    </a:lnTo>
                    <a:lnTo>
                      <a:pt x="1488" y="117"/>
                    </a:lnTo>
                    <a:lnTo>
                      <a:pt x="1469" y="10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9" name="Freeform 341"/>
              <p:cNvSpPr>
                <a:spLocks/>
              </p:cNvSpPr>
              <p:nvPr/>
            </p:nvSpPr>
            <p:spPr bwMode="ltGray">
              <a:xfrm>
                <a:off x="161" y="1607"/>
                <a:ext cx="98" cy="53"/>
              </a:xfrm>
              <a:custGeom>
                <a:avLst/>
                <a:gdLst>
                  <a:gd name="T0" fmla="*/ 52 w 115"/>
                  <a:gd name="T1" fmla="*/ 18 h 61"/>
                  <a:gd name="T2" fmla="*/ 50 w 115"/>
                  <a:gd name="T3" fmla="*/ 16 h 61"/>
                  <a:gd name="T4" fmla="*/ 47 w 115"/>
                  <a:gd name="T5" fmla="*/ 13 h 61"/>
                  <a:gd name="T6" fmla="*/ 44 w 115"/>
                  <a:gd name="T7" fmla="*/ 12 h 61"/>
                  <a:gd name="T8" fmla="*/ 44 w 115"/>
                  <a:gd name="T9" fmla="*/ 13 h 61"/>
                  <a:gd name="T10" fmla="*/ 43 w 115"/>
                  <a:gd name="T11" fmla="*/ 13 h 61"/>
                  <a:gd name="T12" fmla="*/ 38 w 115"/>
                  <a:gd name="T13" fmla="*/ 13 h 61"/>
                  <a:gd name="T14" fmla="*/ 36 w 115"/>
                  <a:gd name="T15" fmla="*/ 15 h 61"/>
                  <a:gd name="T16" fmla="*/ 35 w 115"/>
                  <a:gd name="T17" fmla="*/ 17 h 61"/>
                  <a:gd name="T18" fmla="*/ 32 w 115"/>
                  <a:gd name="T19" fmla="*/ 17 h 61"/>
                  <a:gd name="T20" fmla="*/ 35 w 115"/>
                  <a:gd name="T21" fmla="*/ 15 h 61"/>
                  <a:gd name="T22" fmla="*/ 37 w 115"/>
                  <a:gd name="T23" fmla="*/ 10 h 61"/>
                  <a:gd name="T24" fmla="*/ 37 w 115"/>
                  <a:gd name="T25" fmla="*/ 7 h 61"/>
                  <a:gd name="T26" fmla="*/ 35 w 115"/>
                  <a:gd name="T27" fmla="*/ 3 h 61"/>
                  <a:gd name="T28" fmla="*/ 35 w 115"/>
                  <a:gd name="T29" fmla="*/ 3 h 61"/>
                  <a:gd name="T30" fmla="*/ 32 w 115"/>
                  <a:gd name="T31" fmla="*/ 0 h 61"/>
                  <a:gd name="T32" fmla="*/ 23 w 115"/>
                  <a:gd name="T33" fmla="*/ 6 h 61"/>
                  <a:gd name="T34" fmla="*/ 16 w 115"/>
                  <a:gd name="T35" fmla="*/ 12 h 61"/>
                  <a:gd name="T36" fmla="*/ 8 w 115"/>
                  <a:gd name="T37" fmla="*/ 17 h 61"/>
                  <a:gd name="T38" fmla="*/ 0 w 115"/>
                  <a:gd name="T39" fmla="*/ 23 h 61"/>
                  <a:gd name="T40" fmla="*/ 3 w 115"/>
                  <a:gd name="T41" fmla="*/ 20 h 61"/>
                  <a:gd name="T42" fmla="*/ 7 w 115"/>
                  <a:gd name="T43" fmla="*/ 17 h 61"/>
                  <a:gd name="T44" fmla="*/ 9 w 115"/>
                  <a:gd name="T45" fmla="*/ 17 h 61"/>
                  <a:gd name="T46" fmla="*/ 12 w 115"/>
                  <a:gd name="T47" fmla="*/ 16 h 61"/>
                  <a:gd name="T48" fmla="*/ 12 w 115"/>
                  <a:gd name="T49" fmla="*/ 17 h 61"/>
                  <a:gd name="T50" fmla="*/ 14 w 115"/>
                  <a:gd name="T51" fmla="*/ 17 h 61"/>
                  <a:gd name="T52" fmla="*/ 9 w 115"/>
                  <a:gd name="T53" fmla="*/ 20 h 61"/>
                  <a:gd name="T54" fmla="*/ 8 w 115"/>
                  <a:gd name="T55" fmla="*/ 22 h 61"/>
                  <a:gd name="T56" fmla="*/ 17 w 115"/>
                  <a:gd name="T57" fmla="*/ 22 h 61"/>
                  <a:gd name="T58" fmla="*/ 14 w 115"/>
                  <a:gd name="T59" fmla="*/ 27 h 61"/>
                  <a:gd name="T60" fmla="*/ 19 w 115"/>
                  <a:gd name="T61" fmla="*/ 28 h 61"/>
                  <a:gd name="T62" fmla="*/ 22 w 115"/>
                  <a:gd name="T63" fmla="*/ 28 h 61"/>
                  <a:gd name="T64" fmla="*/ 20 w 115"/>
                  <a:gd name="T65" fmla="*/ 30 h 61"/>
                  <a:gd name="T66" fmla="*/ 24 w 115"/>
                  <a:gd name="T67" fmla="*/ 29 h 61"/>
                  <a:gd name="T68" fmla="*/ 27 w 115"/>
                  <a:gd name="T69" fmla="*/ 28 h 61"/>
                  <a:gd name="T70" fmla="*/ 26 w 115"/>
                  <a:gd name="T71" fmla="*/ 27 h 61"/>
                  <a:gd name="T72" fmla="*/ 32 w 115"/>
                  <a:gd name="T73" fmla="*/ 23 h 61"/>
                  <a:gd name="T74" fmla="*/ 35 w 115"/>
                  <a:gd name="T75" fmla="*/ 23 h 61"/>
                  <a:gd name="T76" fmla="*/ 36 w 115"/>
                  <a:gd name="T77" fmla="*/ 20 h 61"/>
                  <a:gd name="T78" fmla="*/ 36 w 115"/>
                  <a:gd name="T79" fmla="*/ 22 h 61"/>
                  <a:gd name="T80" fmla="*/ 39 w 115"/>
                  <a:gd name="T81" fmla="*/ 21 h 61"/>
                  <a:gd name="T82" fmla="*/ 41 w 115"/>
                  <a:gd name="T83" fmla="*/ 20 h 61"/>
                  <a:gd name="T84" fmla="*/ 45 w 115"/>
                  <a:gd name="T85" fmla="*/ 20 h 61"/>
                  <a:gd name="T86" fmla="*/ 52 w 115"/>
                  <a:gd name="T87" fmla="*/ 18 h 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5"/>
                  <a:gd name="T133" fmla="*/ 0 h 61"/>
                  <a:gd name="T134" fmla="*/ 115 w 115"/>
                  <a:gd name="T135" fmla="*/ 61 h 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5" h="61">
                    <a:moveTo>
                      <a:pt x="115" y="37"/>
                    </a:moveTo>
                    <a:lnTo>
                      <a:pt x="111" y="32"/>
                    </a:lnTo>
                    <a:lnTo>
                      <a:pt x="105" y="25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96" y="25"/>
                    </a:lnTo>
                    <a:lnTo>
                      <a:pt x="86" y="25"/>
                    </a:lnTo>
                    <a:lnTo>
                      <a:pt x="79" y="30"/>
                    </a:lnTo>
                    <a:lnTo>
                      <a:pt x="78" y="33"/>
                    </a:lnTo>
                    <a:lnTo>
                      <a:pt x="73" y="33"/>
                    </a:lnTo>
                    <a:lnTo>
                      <a:pt x="77" y="29"/>
                    </a:lnTo>
                    <a:lnTo>
                      <a:pt x="85" y="20"/>
                    </a:lnTo>
                    <a:lnTo>
                      <a:pt x="85" y="13"/>
                    </a:lnTo>
                    <a:lnTo>
                      <a:pt x="77" y="5"/>
                    </a:lnTo>
                    <a:lnTo>
                      <a:pt x="77" y="7"/>
                    </a:lnTo>
                    <a:lnTo>
                      <a:pt x="69" y="0"/>
                    </a:lnTo>
                    <a:lnTo>
                      <a:pt x="53" y="12"/>
                    </a:lnTo>
                    <a:lnTo>
                      <a:pt x="35" y="24"/>
                    </a:lnTo>
                    <a:lnTo>
                      <a:pt x="18" y="36"/>
                    </a:lnTo>
                    <a:lnTo>
                      <a:pt x="0" y="47"/>
                    </a:lnTo>
                    <a:lnTo>
                      <a:pt x="8" y="41"/>
                    </a:lnTo>
                    <a:lnTo>
                      <a:pt x="15" y="36"/>
                    </a:lnTo>
                    <a:lnTo>
                      <a:pt x="21" y="35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30" y="35"/>
                    </a:lnTo>
                    <a:lnTo>
                      <a:pt x="19" y="39"/>
                    </a:lnTo>
                    <a:lnTo>
                      <a:pt x="18" y="44"/>
                    </a:lnTo>
                    <a:lnTo>
                      <a:pt x="39" y="44"/>
                    </a:lnTo>
                    <a:lnTo>
                      <a:pt x="33" y="54"/>
                    </a:lnTo>
                    <a:lnTo>
                      <a:pt x="42" y="56"/>
                    </a:lnTo>
                    <a:lnTo>
                      <a:pt x="49" y="57"/>
                    </a:lnTo>
                    <a:lnTo>
                      <a:pt x="45" y="61"/>
                    </a:lnTo>
                    <a:lnTo>
                      <a:pt x="54" y="59"/>
                    </a:lnTo>
                    <a:lnTo>
                      <a:pt x="59" y="56"/>
                    </a:lnTo>
                    <a:lnTo>
                      <a:pt x="57" y="54"/>
                    </a:lnTo>
                    <a:lnTo>
                      <a:pt x="73" y="48"/>
                    </a:lnTo>
                    <a:lnTo>
                      <a:pt x="77" y="45"/>
                    </a:lnTo>
                    <a:lnTo>
                      <a:pt x="79" y="42"/>
                    </a:lnTo>
                    <a:lnTo>
                      <a:pt x="80" y="44"/>
                    </a:lnTo>
                    <a:lnTo>
                      <a:pt x="87" y="43"/>
                    </a:lnTo>
                    <a:lnTo>
                      <a:pt x="91" y="42"/>
                    </a:lnTo>
                    <a:lnTo>
                      <a:pt x="101" y="41"/>
                    </a:lnTo>
                    <a:lnTo>
                      <a:pt x="115" y="3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0" name="Freeform 342"/>
              <p:cNvSpPr>
                <a:spLocks/>
              </p:cNvSpPr>
              <p:nvPr/>
            </p:nvSpPr>
            <p:spPr bwMode="ltGray">
              <a:xfrm>
                <a:off x="3046" y="1780"/>
                <a:ext cx="92" cy="107"/>
              </a:xfrm>
              <a:custGeom>
                <a:avLst/>
                <a:gdLst>
                  <a:gd name="T0" fmla="*/ 38 w 111"/>
                  <a:gd name="T1" fmla="*/ 44 h 122"/>
                  <a:gd name="T2" fmla="*/ 33 w 111"/>
                  <a:gd name="T3" fmla="*/ 36 h 122"/>
                  <a:gd name="T4" fmla="*/ 27 w 111"/>
                  <a:gd name="T5" fmla="*/ 30 h 122"/>
                  <a:gd name="T6" fmla="*/ 21 w 111"/>
                  <a:gd name="T7" fmla="*/ 23 h 122"/>
                  <a:gd name="T8" fmla="*/ 15 w 111"/>
                  <a:gd name="T9" fmla="*/ 17 h 122"/>
                  <a:gd name="T10" fmla="*/ 14 w 111"/>
                  <a:gd name="T11" fmla="*/ 14 h 122"/>
                  <a:gd name="T12" fmla="*/ 7 w 111"/>
                  <a:gd name="T13" fmla="*/ 7 h 122"/>
                  <a:gd name="T14" fmla="*/ 2 w 111"/>
                  <a:gd name="T15" fmla="*/ 0 h 122"/>
                  <a:gd name="T16" fmla="*/ 0 w 111"/>
                  <a:gd name="T17" fmla="*/ 1 h 122"/>
                  <a:gd name="T18" fmla="*/ 5 w 111"/>
                  <a:gd name="T19" fmla="*/ 4 h 122"/>
                  <a:gd name="T20" fmla="*/ 5 w 111"/>
                  <a:gd name="T21" fmla="*/ 8 h 122"/>
                  <a:gd name="T22" fmla="*/ 2 w 111"/>
                  <a:gd name="T23" fmla="*/ 8 h 122"/>
                  <a:gd name="T24" fmla="*/ 7 w 111"/>
                  <a:gd name="T25" fmla="*/ 14 h 122"/>
                  <a:gd name="T26" fmla="*/ 12 w 111"/>
                  <a:gd name="T27" fmla="*/ 22 h 122"/>
                  <a:gd name="T28" fmla="*/ 17 w 111"/>
                  <a:gd name="T29" fmla="*/ 27 h 122"/>
                  <a:gd name="T30" fmla="*/ 21 w 111"/>
                  <a:gd name="T31" fmla="*/ 35 h 122"/>
                  <a:gd name="T32" fmla="*/ 25 w 111"/>
                  <a:gd name="T33" fmla="*/ 41 h 122"/>
                  <a:gd name="T34" fmla="*/ 29 w 111"/>
                  <a:gd name="T35" fmla="*/ 49 h 122"/>
                  <a:gd name="T36" fmla="*/ 32 w 111"/>
                  <a:gd name="T37" fmla="*/ 55 h 122"/>
                  <a:gd name="T38" fmla="*/ 36 w 111"/>
                  <a:gd name="T39" fmla="*/ 63 h 122"/>
                  <a:gd name="T40" fmla="*/ 38 w 111"/>
                  <a:gd name="T41" fmla="*/ 63 h 122"/>
                  <a:gd name="T42" fmla="*/ 37 w 111"/>
                  <a:gd name="T43" fmla="*/ 58 h 122"/>
                  <a:gd name="T44" fmla="*/ 42 w 111"/>
                  <a:gd name="T45" fmla="*/ 60 h 122"/>
                  <a:gd name="T46" fmla="*/ 43 w 111"/>
                  <a:gd name="T47" fmla="*/ 63 h 122"/>
                  <a:gd name="T48" fmla="*/ 40 w 111"/>
                  <a:gd name="T49" fmla="*/ 57 h 122"/>
                  <a:gd name="T50" fmla="*/ 31 w 111"/>
                  <a:gd name="T51" fmla="*/ 48 h 122"/>
                  <a:gd name="T52" fmla="*/ 29 w 111"/>
                  <a:gd name="T53" fmla="*/ 39 h 122"/>
                  <a:gd name="T54" fmla="*/ 31 w 111"/>
                  <a:gd name="T55" fmla="*/ 39 h 122"/>
                  <a:gd name="T56" fmla="*/ 36 w 111"/>
                  <a:gd name="T57" fmla="*/ 41 h 122"/>
                  <a:gd name="T58" fmla="*/ 38 w 111"/>
                  <a:gd name="T59" fmla="*/ 44 h 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1"/>
                  <a:gd name="T91" fmla="*/ 0 h 122"/>
                  <a:gd name="T92" fmla="*/ 111 w 111"/>
                  <a:gd name="T93" fmla="*/ 122 h 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1" h="122">
                    <a:moveTo>
                      <a:pt x="99" y="84"/>
                    </a:moveTo>
                    <a:lnTo>
                      <a:pt x="84" y="71"/>
                    </a:lnTo>
                    <a:lnTo>
                      <a:pt x="69" y="57"/>
                    </a:lnTo>
                    <a:lnTo>
                      <a:pt x="53" y="45"/>
                    </a:lnTo>
                    <a:lnTo>
                      <a:pt x="37" y="32"/>
                    </a:lnTo>
                    <a:lnTo>
                      <a:pt x="35" y="27"/>
                    </a:lnTo>
                    <a:lnTo>
                      <a:pt x="19" y="13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2" y="9"/>
                    </a:lnTo>
                    <a:lnTo>
                      <a:pt x="12" y="14"/>
                    </a:lnTo>
                    <a:lnTo>
                      <a:pt x="6" y="14"/>
                    </a:lnTo>
                    <a:lnTo>
                      <a:pt x="18" y="27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3" y="67"/>
                    </a:lnTo>
                    <a:lnTo>
                      <a:pt x="63" y="81"/>
                    </a:lnTo>
                    <a:lnTo>
                      <a:pt x="73" y="95"/>
                    </a:lnTo>
                    <a:lnTo>
                      <a:pt x="83" y="107"/>
                    </a:lnTo>
                    <a:lnTo>
                      <a:pt x="93" y="122"/>
                    </a:lnTo>
                    <a:lnTo>
                      <a:pt x="96" y="122"/>
                    </a:lnTo>
                    <a:lnTo>
                      <a:pt x="95" y="111"/>
                    </a:lnTo>
                    <a:lnTo>
                      <a:pt x="106" y="116"/>
                    </a:lnTo>
                    <a:lnTo>
                      <a:pt x="111" y="122"/>
                    </a:lnTo>
                    <a:lnTo>
                      <a:pt x="102" y="110"/>
                    </a:lnTo>
                    <a:lnTo>
                      <a:pt x="79" y="93"/>
                    </a:lnTo>
                    <a:lnTo>
                      <a:pt x="73" y="74"/>
                    </a:lnTo>
                    <a:lnTo>
                      <a:pt x="78" y="74"/>
                    </a:lnTo>
                    <a:lnTo>
                      <a:pt x="93" y="79"/>
                    </a:ln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1" name="Freeform 343"/>
              <p:cNvSpPr>
                <a:spLocks/>
              </p:cNvSpPr>
              <p:nvPr/>
            </p:nvSpPr>
            <p:spPr bwMode="ltGray">
              <a:xfrm>
                <a:off x="2111" y="1522"/>
                <a:ext cx="96" cy="38"/>
              </a:xfrm>
              <a:custGeom>
                <a:avLst/>
                <a:gdLst>
                  <a:gd name="T0" fmla="*/ 48 w 114"/>
                  <a:gd name="T1" fmla="*/ 2 h 42"/>
                  <a:gd name="T2" fmla="*/ 44 w 114"/>
                  <a:gd name="T3" fmla="*/ 5 h 42"/>
                  <a:gd name="T4" fmla="*/ 34 w 114"/>
                  <a:gd name="T5" fmla="*/ 9 h 42"/>
                  <a:gd name="T6" fmla="*/ 24 w 114"/>
                  <a:gd name="T7" fmla="*/ 12 h 42"/>
                  <a:gd name="T8" fmla="*/ 20 w 114"/>
                  <a:gd name="T9" fmla="*/ 13 h 42"/>
                  <a:gd name="T10" fmla="*/ 23 w 114"/>
                  <a:gd name="T11" fmla="*/ 14 h 42"/>
                  <a:gd name="T12" fmla="*/ 20 w 114"/>
                  <a:gd name="T13" fmla="*/ 15 h 42"/>
                  <a:gd name="T14" fmla="*/ 19 w 114"/>
                  <a:gd name="T15" fmla="*/ 16 h 42"/>
                  <a:gd name="T16" fmla="*/ 19 w 114"/>
                  <a:gd name="T17" fmla="*/ 17 h 42"/>
                  <a:gd name="T18" fmla="*/ 15 w 114"/>
                  <a:gd name="T19" fmla="*/ 16 h 42"/>
                  <a:gd name="T20" fmla="*/ 17 w 114"/>
                  <a:gd name="T21" fmla="*/ 20 h 42"/>
                  <a:gd name="T22" fmla="*/ 14 w 114"/>
                  <a:gd name="T23" fmla="*/ 20 h 42"/>
                  <a:gd name="T24" fmla="*/ 16 w 114"/>
                  <a:gd name="T25" fmla="*/ 22 h 42"/>
                  <a:gd name="T26" fmla="*/ 11 w 114"/>
                  <a:gd name="T27" fmla="*/ 22 h 42"/>
                  <a:gd name="T28" fmla="*/ 16 w 114"/>
                  <a:gd name="T29" fmla="*/ 23 h 42"/>
                  <a:gd name="T30" fmla="*/ 13 w 114"/>
                  <a:gd name="T31" fmla="*/ 23 h 42"/>
                  <a:gd name="T32" fmla="*/ 13 w 114"/>
                  <a:gd name="T33" fmla="*/ 25 h 42"/>
                  <a:gd name="T34" fmla="*/ 3 w 114"/>
                  <a:gd name="T35" fmla="*/ 24 h 42"/>
                  <a:gd name="T36" fmla="*/ 5 w 114"/>
                  <a:gd name="T37" fmla="*/ 22 h 42"/>
                  <a:gd name="T38" fmla="*/ 0 w 114"/>
                  <a:gd name="T39" fmla="*/ 22 h 42"/>
                  <a:gd name="T40" fmla="*/ 5 w 114"/>
                  <a:gd name="T41" fmla="*/ 20 h 42"/>
                  <a:gd name="T42" fmla="*/ 7 w 114"/>
                  <a:gd name="T43" fmla="*/ 19 h 42"/>
                  <a:gd name="T44" fmla="*/ 5 w 114"/>
                  <a:gd name="T45" fmla="*/ 18 h 42"/>
                  <a:gd name="T46" fmla="*/ 6 w 114"/>
                  <a:gd name="T47" fmla="*/ 16 h 42"/>
                  <a:gd name="T48" fmla="*/ 8 w 114"/>
                  <a:gd name="T49" fmla="*/ 14 h 42"/>
                  <a:gd name="T50" fmla="*/ 7 w 114"/>
                  <a:gd name="T51" fmla="*/ 14 h 42"/>
                  <a:gd name="T52" fmla="*/ 7 w 114"/>
                  <a:gd name="T53" fmla="*/ 13 h 42"/>
                  <a:gd name="T54" fmla="*/ 5 w 114"/>
                  <a:gd name="T55" fmla="*/ 12 h 42"/>
                  <a:gd name="T56" fmla="*/ 8 w 114"/>
                  <a:gd name="T57" fmla="*/ 12 h 42"/>
                  <a:gd name="T58" fmla="*/ 10 w 114"/>
                  <a:gd name="T59" fmla="*/ 10 h 42"/>
                  <a:gd name="T60" fmla="*/ 19 w 114"/>
                  <a:gd name="T61" fmla="*/ 5 h 42"/>
                  <a:gd name="T62" fmla="*/ 20 w 114"/>
                  <a:gd name="T63" fmla="*/ 5 h 42"/>
                  <a:gd name="T64" fmla="*/ 36 w 114"/>
                  <a:gd name="T65" fmla="*/ 3 h 42"/>
                  <a:gd name="T66" fmla="*/ 44 w 114"/>
                  <a:gd name="T67" fmla="*/ 0 h 42"/>
                  <a:gd name="T68" fmla="*/ 48 w 114"/>
                  <a:gd name="T69" fmla="*/ 2 h 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4"/>
                  <a:gd name="T106" fmla="*/ 0 h 42"/>
                  <a:gd name="T107" fmla="*/ 114 w 114"/>
                  <a:gd name="T108" fmla="*/ 42 h 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4" h="42">
                    <a:moveTo>
                      <a:pt x="114" y="2"/>
                    </a:moveTo>
                    <a:lnTo>
                      <a:pt x="105" y="8"/>
                    </a:lnTo>
                    <a:lnTo>
                      <a:pt x="80" y="14"/>
                    </a:lnTo>
                    <a:lnTo>
                      <a:pt x="55" y="20"/>
                    </a:lnTo>
                    <a:lnTo>
                      <a:pt x="49" y="21"/>
                    </a:lnTo>
                    <a:lnTo>
                      <a:pt x="53" y="24"/>
                    </a:lnTo>
                    <a:lnTo>
                      <a:pt x="50" y="25"/>
                    </a:lnTo>
                    <a:lnTo>
                      <a:pt x="45" y="26"/>
                    </a:lnTo>
                    <a:lnTo>
                      <a:pt x="45" y="28"/>
                    </a:lnTo>
                    <a:lnTo>
                      <a:pt x="36" y="27"/>
                    </a:lnTo>
                    <a:lnTo>
                      <a:pt x="39" y="32"/>
                    </a:lnTo>
                    <a:lnTo>
                      <a:pt x="35" y="33"/>
                    </a:lnTo>
                    <a:lnTo>
                      <a:pt x="37" y="37"/>
                    </a:lnTo>
                    <a:lnTo>
                      <a:pt x="26" y="36"/>
                    </a:lnTo>
                    <a:lnTo>
                      <a:pt x="37" y="38"/>
                    </a:lnTo>
                    <a:lnTo>
                      <a:pt x="31" y="38"/>
                    </a:lnTo>
                    <a:lnTo>
                      <a:pt x="32" y="42"/>
                    </a:lnTo>
                    <a:lnTo>
                      <a:pt x="7" y="40"/>
                    </a:lnTo>
                    <a:lnTo>
                      <a:pt x="12" y="37"/>
                    </a:lnTo>
                    <a:lnTo>
                      <a:pt x="0" y="37"/>
                    </a:lnTo>
                    <a:lnTo>
                      <a:pt x="11" y="32"/>
                    </a:lnTo>
                    <a:lnTo>
                      <a:pt x="15" y="31"/>
                    </a:lnTo>
                    <a:lnTo>
                      <a:pt x="11" y="30"/>
                    </a:lnTo>
                    <a:lnTo>
                      <a:pt x="13" y="27"/>
                    </a:lnTo>
                    <a:lnTo>
                      <a:pt x="19" y="24"/>
                    </a:lnTo>
                    <a:lnTo>
                      <a:pt x="15" y="24"/>
                    </a:lnTo>
                    <a:lnTo>
                      <a:pt x="17" y="21"/>
                    </a:lnTo>
                    <a:lnTo>
                      <a:pt x="11" y="20"/>
                    </a:lnTo>
                    <a:lnTo>
                      <a:pt x="18" y="19"/>
                    </a:lnTo>
                    <a:lnTo>
                      <a:pt x="24" y="16"/>
                    </a:lnTo>
                    <a:lnTo>
                      <a:pt x="45" y="10"/>
                    </a:lnTo>
                    <a:lnTo>
                      <a:pt x="48" y="8"/>
                    </a:lnTo>
                    <a:lnTo>
                      <a:pt x="87" y="3"/>
                    </a:lnTo>
                    <a:lnTo>
                      <a:pt x="104" y="0"/>
                    </a:lnTo>
                    <a:lnTo>
                      <a:pt x="114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2" name="Freeform 344"/>
              <p:cNvSpPr>
                <a:spLocks/>
              </p:cNvSpPr>
              <p:nvPr/>
            </p:nvSpPr>
            <p:spPr bwMode="ltGray">
              <a:xfrm>
                <a:off x="2104" y="1560"/>
                <a:ext cx="56" cy="29"/>
              </a:xfrm>
              <a:custGeom>
                <a:avLst/>
                <a:gdLst>
                  <a:gd name="T0" fmla="*/ 30 w 66"/>
                  <a:gd name="T1" fmla="*/ 19 h 32"/>
                  <a:gd name="T2" fmla="*/ 19 w 66"/>
                  <a:gd name="T3" fmla="*/ 13 h 32"/>
                  <a:gd name="T4" fmla="*/ 15 w 66"/>
                  <a:gd name="T5" fmla="*/ 5 h 32"/>
                  <a:gd name="T6" fmla="*/ 15 w 66"/>
                  <a:gd name="T7" fmla="*/ 5 h 32"/>
                  <a:gd name="T8" fmla="*/ 16 w 66"/>
                  <a:gd name="T9" fmla="*/ 3 h 32"/>
                  <a:gd name="T10" fmla="*/ 17 w 66"/>
                  <a:gd name="T11" fmla="*/ 0 h 32"/>
                  <a:gd name="T12" fmla="*/ 6 w 66"/>
                  <a:gd name="T13" fmla="*/ 0 h 32"/>
                  <a:gd name="T14" fmla="*/ 4 w 66"/>
                  <a:gd name="T15" fmla="*/ 3 h 32"/>
                  <a:gd name="T16" fmla="*/ 3 w 66"/>
                  <a:gd name="T17" fmla="*/ 5 h 32"/>
                  <a:gd name="T18" fmla="*/ 4 w 66"/>
                  <a:gd name="T19" fmla="*/ 5 h 32"/>
                  <a:gd name="T20" fmla="*/ 3 w 66"/>
                  <a:gd name="T21" fmla="*/ 9 h 32"/>
                  <a:gd name="T22" fmla="*/ 0 w 66"/>
                  <a:gd name="T23" fmla="*/ 10 h 32"/>
                  <a:gd name="T24" fmla="*/ 3 w 66"/>
                  <a:gd name="T25" fmla="*/ 13 h 32"/>
                  <a:gd name="T26" fmla="*/ 7 w 66"/>
                  <a:gd name="T27" fmla="*/ 13 h 32"/>
                  <a:gd name="T28" fmla="*/ 9 w 66"/>
                  <a:gd name="T29" fmla="*/ 13 h 32"/>
                  <a:gd name="T30" fmla="*/ 12 w 66"/>
                  <a:gd name="T31" fmla="*/ 14 h 32"/>
                  <a:gd name="T32" fmla="*/ 13 w 66"/>
                  <a:gd name="T33" fmla="*/ 16 h 32"/>
                  <a:gd name="T34" fmla="*/ 12 w 66"/>
                  <a:gd name="T35" fmla="*/ 16 h 32"/>
                  <a:gd name="T36" fmla="*/ 17 w 66"/>
                  <a:gd name="T37" fmla="*/ 18 h 32"/>
                  <a:gd name="T38" fmla="*/ 20 w 66"/>
                  <a:gd name="T39" fmla="*/ 19 h 32"/>
                  <a:gd name="T40" fmla="*/ 24 w 66"/>
                  <a:gd name="T41" fmla="*/ 19 h 32"/>
                  <a:gd name="T42" fmla="*/ 27 w 66"/>
                  <a:gd name="T43" fmla="*/ 20 h 32"/>
                  <a:gd name="T44" fmla="*/ 30 w 66"/>
                  <a:gd name="T45" fmla="*/ 19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"/>
                  <a:gd name="T70" fmla="*/ 0 h 32"/>
                  <a:gd name="T71" fmla="*/ 66 w 66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" h="32">
                    <a:moveTo>
                      <a:pt x="66" y="31"/>
                    </a:moveTo>
                    <a:lnTo>
                      <a:pt x="42" y="20"/>
                    </a:lnTo>
                    <a:lnTo>
                      <a:pt x="35" y="7"/>
                    </a:lnTo>
                    <a:lnTo>
                      <a:pt x="35" y="6"/>
                    </a:lnTo>
                    <a:lnTo>
                      <a:pt x="36" y="3"/>
                    </a:lnTo>
                    <a:lnTo>
                      <a:pt x="38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5" y="14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5" y="21"/>
                    </a:lnTo>
                    <a:lnTo>
                      <a:pt x="21" y="21"/>
                    </a:lnTo>
                    <a:lnTo>
                      <a:pt x="26" y="23"/>
                    </a:lnTo>
                    <a:lnTo>
                      <a:pt x="29" y="26"/>
                    </a:lnTo>
                    <a:lnTo>
                      <a:pt x="28" y="27"/>
                    </a:lnTo>
                    <a:lnTo>
                      <a:pt x="38" y="30"/>
                    </a:lnTo>
                    <a:lnTo>
                      <a:pt x="45" y="31"/>
                    </a:lnTo>
                    <a:lnTo>
                      <a:pt x="54" y="31"/>
                    </a:lnTo>
                    <a:lnTo>
                      <a:pt x="63" y="32"/>
                    </a:lnTo>
                    <a:lnTo>
                      <a:pt x="66" y="3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3" name="Freeform 345"/>
              <p:cNvSpPr>
                <a:spLocks/>
              </p:cNvSpPr>
              <p:nvPr/>
            </p:nvSpPr>
            <p:spPr bwMode="ltGray">
              <a:xfrm>
                <a:off x="2727" y="1529"/>
                <a:ext cx="66" cy="17"/>
              </a:xfrm>
              <a:custGeom>
                <a:avLst/>
                <a:gdLst>
                  <a:gd name="T0" fmla="*/ 34 w 78"/>
                  <a:gd name="T1" fmla="*/ 7 h 18"/>
                  <a:gd name="T2" fmla="*/ 13 w 78"/>
                  <a:gd name="T3" fmla="*/ 0 h 18"/>
                  <a:gd name="T4" fmla="*/ 15 w 78"/>
                  <a:gd name="T5" fmla="*/ 2 h 18"/>
                  <a:gd name="T6" fmla="*/ 13 w 78"/>
                  <a:gd name="T7" fmla="*/ 1 h 18"/>
                  <a:gd name="T8" fmla="*/ 15 w 78"/>
                  <a:gd name="T9" fmla="*/ 5 h 18"/>
                  <a:gd name="T10" fmla="*/ 4 w 78"/>
                  <a:gd name="T11" fmla="*/ 1 h 18"/>
                  <a:gd name="T12" fmla="*/ 0 w 78"/>
                  <a:gd name="T13" fmla="*/ 4 h 18"/>
                  <a:gd name="T14" fmla="*/ 0 w 78"/>
                  <a:gd name="T15" fmla="*/ 5 h 18"/>
                  <a:gd name="T16" fmla="*/ 3 w 78"/>
                  <a:gd name="T17" fmla="*/ 7 h 18"/>
                  <a:gd name="T18" fmla="*/ 3 w 78"/>
                  <a:gd name="T19" fmla="*/ 9 h 18"/>
                  <a:gd name="T20" fmla="*/ 16 w 78"/>
                  <a:gd name="T21" fmla="*/ 13 h 18"/>
                  <a:gd name="T22" fmla="*/ 17 w 78"/>
                  <a:gd name="T23" fmla="*/ 9 h 18"/>
                  <a:gd name="T24" fmla="*/ 27 w 78"/>
                  <a:gd name="T25" fmla="*/ 9 h 18"/>
                  <a:gd name="T26" fmla="*/ 32 w 78"/>
                  <a:gd name="T27" fmla="*/ 9 h 18"/>
                  <a:gd name="T28" fmla="*/ 30 w 78"/>
                  <a:gd name="T29" fmla="*/ 9 h 18"/>
                  <a:gd name="T30" fmla="*/ 34 w 78"/>
                  <a:gd name="T31" fmla="*/ 9 h 18"/>
                  <a:gd name="T32" fmla="*/ 34 w 78"/>
                  <a:gd name="T33" fmla="*/ 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18"/>
                  <a:gd name="T53" fmla="*/ 78 w 7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18">
                    <a:moveTo>
                      <a:pt x="78" y="7"/>
                    </a:moveTo>
                    <a:lnTo>
                      <a:pt x="29" y="0"/>
                    </a:lnTo>
                    <a:lnTo>
                      <a:pt x="35" y="2"/>
                    </a:lnTo>
                    <a:lnTo>
                      <a:pt x="29" y="1"/>
                    </a:lnTo>
                    <a:lnTo>
                      <a:pt x="34" y="5"/>
                    </a:lnTo>
                    <a:lnTo>
                      <a:pt x="10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5" y="7"/>
                    </a:lnTo>
                    <a:lnTo>
                      <a:pt x="8" y="11"/>
                    </a:lnTo>
                    <a:lnTo>
                      <a:pt x="38" y="18"/>
                    </a:lnTo>
                    <a:lnTo>
                      <a:pt x="39" y="14"/>
                    </a:lnTo>
                    <a:lnTo>
                      <a:pt x="63" y="14"/>
                    </a:lnTo>
                    <a:lnTo>
                      <a:pt x="75" y="14"/>
                    </a:lnTo>
                    <a:lnTo>
                      <a:pt x="70" y="13"/>
                    </a:lnTo>
                    <a:lnTo>
                      <a:pt x="78" y="11"/>
                    </a:lnTo>
                    <a:lnTo>
                      <a:pt x="78" y="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4" name="Freeform 346"/>
              <p:cNvSpPr>
                <a:spLocks/>
              </p:cNvSpPr>
              <p:nvPr/>
            </p:nvSpPr>
            <p:spPr bwMode="ltGray">
              <a:xfrm>
                <a:off x="2357" y="1491"/>
                <a:ext cx="52" cy="13"/>
              </a:xfrm>
              <a:custGeom>
                <a:avLst/>
                <a:gdLst>
                  <a:gd name="T0" fmla="*/ 22 w 62"/>
                  <a:gd name="T1" fmla="*/ 4 h 14"/>
                  <a:gd name="T2" fmla="*/ 16 w 62"/>
                  <a:gd name="T3" fmla="*/ 2 h 14"/>
                  <a:gd name="T4" fmla="*/ 13 w 62"/>
                  <a:gd name="T5" fmla="*/ 3 h 14"/>
                  <a:gd name="T6" fmla="*/ 11 w 62"/>
                  <a:gd name="T7" fmla="*/ 0 h 14"/>
                  <a:gd name="T8" fmla="*/ 3 w 62"/>
                  <a:gd name="T9" fmla="*/ 3 h 14"/>
                  <a:gd name="T10" fmla="*/ 0 w 62"/>
                  <a:gd name="T11" fmla="*/ 7 h 14"/>
                  <a:gd name="T12" fmla="*/ 4 w 62"/>
                  <a:gd name="T13" fmla="*/ 7 h 14"/>
                  <a:gd name="T14" fmla="*/ 9 w 62"/>
                  <a:gd name="T15" fmla="*/ 8 h 14"/>
                  <a:gd name="T16" fmla="*/ 26 w 62"/>
                  <a:gd name="T17" fmla="*/ 9 h 14"/>
                  <a:gd name="T18" fmla="*/ 24 w 62"/>
                  <a:gd name="T19" fmla="*/ 7 h 14"/>
                  <a:gd name="T20" fmla="*/ 22 w 62"/>
                  <a:gd name="T21" fmla="*/ 4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4"/>
                  <a:gd name="T35" fmla="*/ 62 w 62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4">
                    <a:moveTo>
                      <a:pt x="53" y="4"/>
                    </a:moveTo>
                    <a:lnTo>
                      <a:pt x="38" y="2"/>
                    </a:lnTo>
                    <a:lnTo>
                      <a:pt x="32" y="3"/>
                    </a:lnTo>
                    <a:lnTo>
                      <a:pt x="2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9" y="8"/>
                    </a:lnTo>
                    <a:lnTo>
                      <a:pt x="21" y="13"/>
                    </a:lnTo>
                    <a:lnTo>
                      <a:pt x="62" y="14"/>
                    </a:lnTo>
                    <a:lnTo>
                      <a:pt x="57" y="1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5" name="Freeform 347"/>
              <p:cNvSpPr>
                <a:spLocks/>
              </p:cNvSpPr>
              <p:nvPr/>
            </p:nvSpPr>
            <p:spPr bwMode="ltGray">
              <a:xfrm>
                <a:off x="2416" y="1498"/>
                <a:ext cx="39" cy="14"/>
              </a:xfrm>
              <a:custGeom>
                <a:avLst/>
                <a:gdLst>
                  <a:gd name="T0" fmla="*/ 19 w 46"/>
                  <a:gd name="T1" fmla="*/ 4 h 17"/>
                  <a:gd name="T2" fmla="*/ 10 w 46"/>
                  <a:gd name="T3" fmla="*/ 2 h 17"/>
                  <a:gd name="T4" fmla="*/ 7 w 46"/>
                  <a:gd name="T5" fmla="*/ 2 h 17"/>
                  <a:gd name="T6" fmla="*/ 5 w 46"/>
                  <a:gd name="T7" fmla="*/ 0 h 17"/>
                  <a:gd name="T8" fmla="*/ 3 w 46"/>
                  <a:gd name="T9" fmla="*/ 0 h 17"/>
                  <a:gd name="T10" fmla="*/ 3 w 46"/>
                  <a:gd name="T11" fmla="*/ 2 h 17"/>
                  <a:gd name="T12" fmla="*/ 0 w 46"/>
                  <a:gd name="T13" fmla="*/ 2 h 17"/>
                  <a:gd name="T14" fmla="*/ 1 w 46"/>
                  <a:gd name="T15" fmla="*/ 2 h 17"/>
                  <a:gd name="T16" fmla="*/ 3 w 46"/>
                  <a:gd name="T17" fmla="*/ 2 h 17"/>
                  <a:gd name="T18" fmla="*/ 1 w 46"/>
                  <a:gd name="T19" fmla="*/ 4 h 17"/>
                  <a:gd name="T20" fmla="*/ 3 w 46"/>
                  <a:gd name="T21" fmla="*/ 7 h 17"/>
                  <a:gd name="T22" fmla="*/ 20 w 46"/>
                  <a:gd name="T23" fmla="*/ 4 h 17"/>
                  <a:gd name="T24" fmla="*/ 19 w 46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17"/>
                  <a:gd name="T41" fmla="*/ 46 w 46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17">
                    <a:moveTo>
                      <a:pt x="44" y="10"/>
                    </a:moveTo>
                    <a:lnTo>
                      <a:pt x="22" y="2"/>
                    </a:lnTo>
                    <a:lnTo>
                      <a:pt x="16" y="7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6" y="7"/>
                    </a:lnTo>
                    <a:lnTo>
                      <a:pt x="1" y="10"/>
                    </a:lnTo>
                    <a:lnTo>
                      <a:pt x="4" y="17"/>
                    </a:lnTo>
                    <a:lnTo>
                      <a:pt x="46" y="11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6" name="Freeform 348"/>
              <p:cNvSpPr>
                <a:spLocks/>
              </p:cNvSpPr>
              <p:nvPr/>
            </p:nvSpPr>
            <p:spPr bwMode="ltGray">
              <a:xfrm>
                <a:off x="2337" y="1484"/>
                <a:ext cx="40" cy="7"/>
              </a:xfrm>
              <a:custGeom>
                <a:avLst/>
                <a:gdLst>
                  <a:gd name="T0" fmla="*/ 19 w 48"/>
                  <a:gd name="T1" fmla="*/ 1 h 10"/>
                  <a:gd name="T2" fmla="*/ 10 w 48"/>
                  <a:gd name="T3" fmla="*/ 0 h 10"/>
                  <a:gd name="T4" fmla="*/ 3 w 48"/>
                  <a:gd name="T5" fmla="*/ 1 h 10"/>
                  <a:gd name="T6" fmla="*/ 4 w 48"/>
                  <a:gd name="T7" fmla="*/ 1 h 10"/>
                  <a:gd name="T8" fmla="*/ 3 w 48"/>
                  <a:gd name="T9" fmla="*/ 1 h 10"/>
                  <a:gd name="T10" fmla="*/ 0 w 48"/>
                  <a:gd name="T11" fmla="*/ 1 h 10"/>
                  <a:gd name="T12" fmla="*/ 6 w 48"/>
                  <a:gd name="T13" fmla="*/ 1 h 10"/>
                  <a:gd name="T14" fmla="*/ 5 w 48"/>
                  <a:gd name="T15" fmla="*/ 2 h 10"/>
                  <a:gd name="T16" fmla="*/ 19 w 48"/>
                  <a:gd name="T17" fmla="*/ 1 h 10"/>
                  <a:gd name="T18" fmla="*/ 17 w 48"/>
                  <a:gd name="T19" fmla="*/ 1 h 10"/>
                  <a:gd name="T20" fmla="*/ 19 w 48"/>
                  <a:gd name="T21" fmla="*/ 1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10"/>
                  <a:gd name="T35" fmla="*/ 48 w 48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10">
                    <a:moveTo>
                      <a:pt x="48" y="4"/>
                    </a:moveTo>
                    <a:lnTo>
                      <a:pt x="27" y="0"/>
                    </a:lnTo>
                    <a:lnTo>
                      <a:pt x="3" y="3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0" y="7"/>
                    </a:lnTo>
                    <a:lnTo>
                      <a:pt x="15" y="7"/>
                    </a:lnTo>
                    <a:lnTo>
                      <a:pt x="11" y="10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7" name="Freeform 349"/>
              <p:cNvSpPr>
                <a:spLocks/>
              </p:cNvSpPr>
              <p:nvPr/>
            </p:nvSpPr>
            <p:spPr bwMode="ltGray">
              <a:xfrm>
                <a:off x="2800" y="1536"/>
                <a:ext cx="41" cy="7"/>
              </a:xfrm>
              <a:custGeom>
                <a:avLst/>
                <a:gdLst>
                  <a:gd name="T0" fmla="*/ 19 w 49"/>
                  <a:gd name="T1" fmla="*/ 1 h 10"/>
                  <a:gd name="T2" fmla="*/ 5 w 49"/>
                  <a:gd name="T3" fmla="*/ 1 h 10"/>
                  <a:gd name="T4" fmla="*/ 0 w 49"/>
                  <a:gd name="T5" fmla="*/ 0 h 10"/>
                  <a:gd name="T6" fmla="*/ 3 w 49"/>
                  <a:gd name="T7" fmla="*/ 1 h 10"/>
                  <a:gd name="T8" fmla="*/ 19 w 49"/>
                  <a:gd name="T9" fmla="*/ 2 h 10"/>
                  <a:gd name="T10" fmla="*/ 19 w 49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10"/>
                  <a:gd name="T20" fmla="*/ 49 w 4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10">
                    <a:moveTo>
                      <a:pt x="49" y="5"/>
                    </a:moveTo>
                    <a:lnTo>
                      <a:pt x="11" y="1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5" y="1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8" name="Freeform 350"/>
              <p:cNvSpPr>
                <a:spLocks/>
              </p:cNvSpPr>
              <p:nvPr/>
            </p:nvSpPr>
            <p:spPr bwMode="ltGray">
              <a:xfrm>
                <a:off x="1889" y="1774"/>
                <a:ext cx="21" cy="7"/>
              </a:xfrm>
              <a:custGeom>
                <a:avLst/>
                <a:gdLst>
                  <a:gd name="T0" fmla="*/ 3 w 25"/>
                  <a:gd name="T1" fmla="*/ 0 h 8"/>
                  <a:gd name="T2" fmla="*/ 3 w 25"/>
                  <a:gd name="T3" fmla="*/ 2 h 8"/>
                  <a:gd name="T4" fmla="*/ 1 w 25"/>
                  <a:gd name="T5" fmla="*/ 1 h 8"/>
                  <a:gd name="T6" fmla="*/ 1 w 25"/>
                  <a:gd name="T7" fmla="*/ 2 h 8"/>
                  <a:gd name="T8" fmla="*/ 2 w 25"/>
                  <a:gd name="T9" fmla="*/ 3 h 8"/>
                  <a:gd name="T10" fmla="*/ 1 w 25"/>
                  <a:gd name="T11" fmla="*/ 3 h 8"/>
                  <a:gd name="T12" fmla="*/ 0 w 25"/>
                  <a:gd name="T13" fmla="*/ 4 h 8"/>
                  <a:gd name="T14" fmla="*/ 3 w 25"/>
                  <a:gd name="T15" fmla="*/ 4 h 8"/>
                  <a:gd name="T16" fmla="*/ 11 w 25"/>
                  <a:gd name="T17" fmla="*/ 4 h 8"/>
                  <a:gd name="T18" fmla="*/ 11 w 25"/>
                  <a:gd name="T19" fmla="*/ 2 h 8"/>
                  <a:gd name="T20" fmla="*/ 6 w 25"/>
                  <a:gd name="T21" fmla="*/ 1 h 8"/>
                  <a:gd name="T22" fmla="*/ 3 w 25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"/>
                  <a:gd name="T38" fmla="*/ 25 w 25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">
                    <a:moveTo>
                      <a:pt x="7" y="0"/>
                    </a:moveTo>
                    <a:lnTo>
                      <a:pt x="7" y="2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6" y="7"/>
                    </a:lnTo>
                    <a:lnTo>
                      <a:pt x="25" y="8"/>
                    </a:lnTo>
                    <a:lnTo>
                      <a:pt x="25" y="2"/>
                    </a:lnTo>
                    <a:lnTo>
                      <a:pt x="1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9" name="Freeform 351"/>
              <p:cNvSpPr>
                <a:spLocks/>
              </p:cNvSpPr>
              <p:nvPr/>
            </p:nvSpPr>
            <p:spPr bwMode="ltGray">
              <a:xfrm>
                <a:off x="2781" y="1553"/>
                <a:ext cx="33" cy="7"/>
              </a:xfrm>
              <a:custGeom>
                <a:avLst/>
                <a:gdLst>
                  <a:gd name="T0" fmla="*/ 15 w 40"/>
                  <a:gd name="T1" fmla="*/ 2 h 9"/>
                  <a:gd name="T2" fmla="*/ 0 w 40"/>
                  <a:gd name="T3" fmla="*/ 2 h 9"/>
                  <a:gd name="T4" fmla="*/ 5 w 40"/>
                  <a:gd name="T5" fmla="*/ 0 h 9"/>
                  <a:gd name="T6" fmla="*/ 14 w 40"/>
                  <a:gd name="T7" fmla="*/ 2 h 9"/>
                  <a:gd name="T8" fmla="*/ 15 w 40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9"/>
                  <a:gd name="T17" fmla="*/ 40 w 4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9">
                    <a:moveTo>
                      <a:pt x="40" y="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35" y="8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0" name="Freeform 352"/>
              <p:cNvSpPr>
                <a:spLocks/>
              </p:cNvSpPr>
              <p:nvPr/>
            </p:nvSpPr>
            <p:spPr bwMode="ltGray">
              <a:xfrm>
                <a:off x="2092" y="1601"/>
                <a:ext cx="17" cy="9"/>
              </a:xfrm>
              <a:custGeom>
                <a:avLst/>
                <a:gdLst>
                  <a:gd name="T0" fmla="*/ 9 w 20"/>
                  <a:gd name="T1" fmla="*/ 4 h 9"/>
                  <a:gd name="T2" fmla="*/ 3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9 w 20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9"/>
                  <a:gd name="T17" fmla="*/ 20 w 2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9">
                    <a:moveTo>
                      <a:pt x="20" y="4"/>
                    </a:moveTo>
                    <a:lnTo>
                      <a:pt x="6" y="9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1" name="Freeform 353"/>
              <p:cNvSpPr>
                <a:spLocks/>
              </p:cNvSpPr>
              <p:nvPr/>
            </p:nvSpPr>
            <p:spPr bwMode="ltGray">
              <a:xfrm>
                <a:off x="256" y="1578"/>
                <a:ext cx="25" cy="6"/>
              </a:xfrm>
              <a:custGeom>
                <a:avLst/>
                <a:gdLst>
                  <a:gd name="T0" fmla="*/ 13 w 29"/>
                  <a:gd name="T1" fmla="*/ 3 h 7"/>
                  <a:gd name="T2" fmla="*/ 0 w 29"/>
                  <a:gd name="T3" fmla="*/ 3 h 7"/>
                  <a:gd name="T4" fmla="*/ 7 w 29"/>
                  <a:gd name="T5" fmla="*/ 0 h 7"/>
                  <a:gd name="T6" fmla="*/ 14 w 29"/>
                  <a:gd name="T7" fmla="*/ 3 h 7"/>
                  <a:gd name="T8" fmla="*/ 13 w 2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"/>
                  <a:gd name="T17" fmla="*/ 29 w 2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">
                    <a:moveTo>
                      <a:pt x="27" y="5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29" y="4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2" name="Freeform 354"/>
              <p:cNvSpPr>
                <a:spLocks/>
              </p:cNvSpPr>
              <p:nvPr/>
            </p:nvSpPr>
            <p:spPr bwMode="ltGray">
              <a:xfrm>
                <a:off x="2025" y="1486"/>
                <a:ext cx="30" cy="5"/>
              </a:xfrm>
              <a:custGeom>
                <a:avLst/>
                <a:gdLst>
                  <a:gd name="T0" fmla="*/ 14 w 36"/>
                  <a:gd name="T1" fmla="*/ 1 h 7"/>
                  <a:gd name="T2" fmla="*/ 6 w 36"/>
                  <a:gd name="T3" fmla="*/ 1 h 7"/>
                  <a:gd name="T4" fmla="*/ 2 w 36"/>
                  <a:gd name="T5" fmla="*/ 1 h 7"/>
                  <a:gd name="T6" fmla="*/ 0 w 36"/>
                  <a:gd name="T7" fmla="*/ 1 h 7"/>
                  <a:gd name="T8" fmla="*/ 2 w 36"/>
                  <a:gd name="T9" fmla="*/ 1 h 7"/>
                  <a:gd name="T10" fmla="*/ 8 w 36"/>
                  <a:gd name="T11" fmla="*/ 1 h 7"/>
                  <a:gd name="T12" fmla="*/ 12 w 36"/>
                  <a:gd name="T13" fmla="*/ 0 h 7"/>
                  <a:gd name="T14" fmla="*/ 14 w 36"/>
                  <a:gd name="T15" fmla="*/ 1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7"/>
                  <a:gd name="T26" fmla="*/ 36 w 36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7">
                    <a:moveTo>
                      <a:pt x="36" y="1"/>
                    </a:moveTo>
                    <a:lnTo>
                      <a:pt x="13" y="4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9" y="1"/>
                    </a:lnTo>
                    <a:lnTo>
                      <a:pt x="30" y="0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3" name="Freeform 355"/>
              <p:cNvSpPr>
                <a:spLocks/>
              </p:cNvSpPr>
              <p:nvPr/>
            </p:nvSpPr>
            <p:spPr bwMode="ltGray">
              <a:xfrm>
                <a:off x="3189" y="1894"/>
                <a:ext cx="10" cy="14"/>
              </a:xfrm>
              <a:custGeom>
                <a:avLst/>
                <a:gdLst>
                  <a:gd name="T0" fmla="*/ 5 w 12"/>
                  <a:gd name="T1" fmla="*/ 0 h 15"/>
                  <a:gd name="T2" fmla="*/ 1 w 12"/>
                  <a:gd name="T3" fmla="*/ 3 h 15"/>
                  <a:gd name="T4" fmla="*/ 0 w 12"/>
                  <a:gd name="T5" fmla="*/ 10 h 15"/>
                  <a:gd name="T6" fmla="*/ 3 w 12"/>
                  <a:gd name="T7" fmla="*/ 7 h 15"/>
                  <a:gd name="T8" fmla="*/ 4 w 12"/>
                  <a:gd name="T9" fmla="*/ 2 h 15"/>
                  <a:gd name="T10" fmla="*/ 5 w 1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5"/>
                  <a:gd name="T20" fmla="*/ 12 w 1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5">
                    <a:moveTo>
                      <a:pt x="12" y="0"/>
                    </a:moveTo>
                    <a:lnTo>
                      <a:pt x="1" y="3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9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4" name="Freeform 356"/>
              <p:cNvSpPr>
                <a:spLocks/>
              </p:cNvSpPr>
              <p:nvPr/>
            </p:nvSpPr>
            <p:spPr bwMode="ltGray">
              <a:xfrm>
                <a:off x="3127" y="1578"/>
                <a:ext cx="11" cy="8"/>
              </a:xfrm>
              <a:custGeom>
                <a:avLst/>
                <a:gdLst>
                  <a:gd name="T0" fmla="*/ 1 w 15"/>
                  <a:gd name="T1" fmla="*/ 0 h 9"/>
                  <a:gd name="T2" fmla="*/ 0 w 15"/>
                  <a:gd name="T3" fmla="*/ 4 h 9"/>
                  <a:gd name="T4" fmla="*/ 1 w 15"/>
                  <a:gd name="T5" fmla="*/ 4 h 9"/>
                  <a:gd name="T6" fmla="*/ 3 w 15"/>
                  <a:gd name="T7" fmla="*/ 4 h 9"/>
                  <a:gd name="T8" fmla="*/ 1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3" y="0"/>
                    </a:moveTo>
                    <a:lnTo>
                      <a:pt x="0" y="4"/>
                    </a:lnTo>
                    <a:lnTo>
                      <a:pt x="7" y="9"/>
                    </a:lnTo>
                    <a:lnTo>
                      <a:pt x="15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5" name="Freeform 357"/>
              <p:cNvSpPr>
                <a:spLocks/>
              </p:cNvSpPr>
              <p:nvPr/>
            </p:nvSpPr>
            <p:spPr bwMode="ltGray">
              <a:xfrm>
                <a:off x="2170" y="1591"/>
                <a:ext cx="20" cy="5"/>
              </a:xfrm>
              <a:custGeom>
                <a:avLst/>
                <a:gdLst>
                  <a:gd name="T0" fmla="*/ 10 w 24"/>
                  <a:gd name="T1" fmla="*/ 1 h 7"/>
                  <a:gd name="T2" fmla="*/ 3 w 24"/>
                  <a:gd name="T3" fmla="*/ 0 h 7"/>
                  <a:gd name="T4" fmla="*/ 0 w 24"/>
                  <a:gd name="T5" fmla="*/ 1 h 7"/>
                  <a:gd name="T6" fmla="*/ 7 w 24"/>
                  <a:gd name="T7" fmla="*/ 1 h 7"/>
                  <a:gd name="T8" fmla="*/ 10 w 24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7"/>
                  <a:gd name="T17" fmla="*/ 24 w 2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7">
                    <a:moveTo>
                      <a:pt x="24" y="7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6" y="7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6" name="Freeform 358"/>
              <p:cNvSpPr>
                <a:spLocks/>
              </p:cNvSpPr>
              <p:nvPr/>
            </p:nvSpPr>
            <p:spPr bwMode="ltGray">
              <a:xfrm>
                <a:off x="1898" y="1729"/>
                <a:ext cx="14" cy="7"/>
              </a:xfrm>
              <a:custGeom>
                <a:avLst/>
                <a:gdLst>
                  <a:gd name="T0" fmla="*/ 14 w 14"/>
                  <a:gd name="T1" fmla="*/ 1 h 7"/>
                  <a:gd name="T2" fmla="*/ 2 w 14"/>
                  <a:gd name="T3" fmla="*/ 7 h 7"/>
                  <a:gd name="T4" fmla="*/ 0 w 14"/>
                  <a:gd name="T5" fmla="*/ 1 h 7"/>
                  <a:gd name="T6" fmla="*/ 12 w 14"/>
                  <a:gd name="T7" fmla="*/ 0 h 7"/>
                  <a:gd name="T8" fmla="*/ 14 w 14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"/>
                  <a:gd name="T17" fmla="*/ 14 w 1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">
                    <a:moveTo>
                      <a:pt x="14" y="1"/>
                    </a:moveTo>
                    <a:lnTo>
                      <a:pt x="2" y="7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7" name="Freeform 359"/>
              <p:cNvSpPr>
                <a:spLocks/>
              </p:cNvSpPr>
              <p:nvPr/>
            </p:nvSpPr>
            <p:spPr bwMode="ltGray">
              <a:xfrm>
                <a:off x="3188" y="1720"/>
                <a:ext cx="6" cy="9"/>
              </a:xfrm>
              <a:custGeom>
                <a:avLst/>
                <a:gdLst>
                  <a:gd name="T0" fmla="*/ 1 w 9"/>
                  <a:gd name="T1" fmla="*/ 3 h 10"/>
                  <a:gd name="T2" fmla="*/ 1 w 9"/>
                  <a:gd name="T3" fmla="*/ 5 h 10"/>
                  <a:gd name="T4" fmla="*/ 0 w 9"/>
                  <a:gd name="T5" fmla="*/ 5 h 10"/>
                  <a:gd name="T6" fmla="*/ 1 w 9"/>
                  <a:gd name="T7" fmla="*/ 0 h 10"/>
                  <a:gd name="T8" fmla="*/ 1 w 9"/>
                  <a:gd name="T9" fmla="*/ 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"/>
                  <a:gd name="T17" fmla="*/ 9 w 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">
                    <a:moveTo>
                      <a:pt x="9" y="3"/>
                    </a:moveTo>
                    <a:lnTo>
                      <a:pt x="4" y="10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8" name="Freeform 360"/>
              <p:cNvSpPr>
                <a:spLocks/>
              </p:cNvSpPr>
              <p:nvPr/>
            </p:nvSpPr>
            <p:spPr bwMode="ltGray">
              <a:xfrm>
                <a:off x="3061" y="1596"/>
                <a:ext cx="14" cy="4"/>
              </a:xfrm>
              <a:custGeom>
                <a:avLst/>
                <a:gdLst>
                  <a:gd name="T0" fmla="*/ 7 w 17"/>
                  <a:gd name="T1" fmla="*/ 1 h 3"/>
                  <a:gd name="T2" fmla="*/ 6 w 17"/>
                  <a:gd name="T3" fmla="*/ 12 h 3"/>
                  <a:gd name="T4" fmla="*/ 0 w 17"/>
                  <a:gd name="T5" fmla="*/ 0 h 3"/>
                  <a:gd name="T6" fmla="*/ 6 w 17"/>
                  <a:gd name="T7" fmla="*/ 0 h 3"/>
                  <a:gd name="T8" fmla="*/ 7 w 1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"/>
                  <a:gd name="T17" fmla="*/ 17 w 1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">
                    <a:moveTo>
                      <a:pt x="17" y="1"/>
                    </a:moveTo>
                    <a:lnTo>
                      <a:pt x="16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9" name="Freeform 361"/>
              <p:cNvSpPr>
                <a:spLocks/>
              </p:cNvSpPr>
              <p:nvPr/>
            </p:nvSpPr>
            <p:spPr bwMode="ltGray">
              <a:xfrm>
                <a:off x="2242" y="1557"/>
                <a:ext cx="14" cy="4"/>
              </a:xfrm>
              <a:custGeom>
                <a:avLst/>
                <a:gdLst>
                  <a:gd name="T0" fmla="*/ 10 w 15"/>
                  <a:gd name="T1" fmla="*/ 2 h 5"/>
                  <a:gd name="T2" fmla="*/ 0 w 15"/>
                  <a:gd name="T3" fmla="*/ 2 h 5"/>
                  <a:gd name="T4" fmla="*/ 2 w 15"/>
                  <a:gd name="T5" fmla="*/ 0 h 5"/>
                  <a:gd name="T6" fmla="*/ 7 w 15"/>
                  <a:gd name="T7" fmla="*/ 2 h 5"/>
                  <a:gd name="T8" fmla="*/ 10 w 15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"/>
                  <a:gd name="T17" fmla="*/ 15 w 1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">
                    <a:moveTo>
                      <a:pt x="15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9" y="4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0" name="Freeform 362"/>
              <p:cNvSpPr>
                <a:spLocks/>
              </p:cNvSpPr>
              <p:nvPr/>
            </p:nvSpPr>
            <p:spPr bwMode="ltGray">
              <a:xfrm>
                <a:off x="2109" y="1486"/>
                <a:ext cx="20" cy="4"/>
              </a:xfrm>
              <a:custGeom>
                <a:avLst/>
                <a:gdLst>
                  <a:gd name="T0" fmla="*/ 10 w 24"/>
                  <a:gd name="T1" fmla="*/ 0 h 2"/>
                  <a:gd name="T2" fmla="*/ 0 w 24"/>
                  <a:gd name="T3" fmla="*/ 32 h 2"/>
                  <a:gd name="T4" fmla="*/ 6 w 24"/>
                  <a:gd name="T5" fmla="*/ 64 h 2"/>
                  <a:gd name="T6" fmla="*/ 10 w 2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"/>
                  <a:gd name="T14" fmla="*/ 24 w 2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">
                    <a:moveTo>
                      <a:pt x="24" y="0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1" name="Freeform 363"/>
              <p:cNvSpPr>
                <a:spLocks/>
              </p:cNvSpPr>
              <p:nvPr/>
            </p:nvSpPr>
            <p:spPr bwMode="ltGray">
              <a:xfrm>
                <a:off x="2129" y="1484"/>
                <a:ext cx="21" cy="2"/>
              </a:xfrm>
              <a:custGeom>
                <a:avLst/>
                <a:gdLst>
                  <a:gd name="T0" fmla="*/ 12 w 24"/>
                  <a:gd name="T1" fmla="*/ 1 h 3"/>
                  <a:gd name="T2" fmla="*/ 0 w 24"/>
                  <a:gd name="T3" fmla="*/ 1 h 3"/>
                  <a:gd name="T4" fmla="*/ 11 w 24"/>
                  <a:gd name="T5" fmla="*/ 0 h 3"/>
                  <a:gd name="T6" fmla="*/ 12 w 2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"/>
                  <a:gd name="T14" fmla="*/ 24 w 2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">
                    <a:moveTo>
                      <a:pt x="24" y="3"/>
                    </a:moveTo>
                    <a:lnTo>
                      <a:pt x="0" y="3"/>
                    </a:lnTo>
                    <a:lnTo>
                      <a:pt x="21" y="0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2" name="Freeform 364"/>
              <p:cNvSpPr>
                <a:spLocks/>
              </p:cNvSpPr>
              <p:nvPr/>
            </p:nvSpPr>
            <p:spPr bwMode="ltGray">
              <a:xfrm>
                <a:off x="2551" y="1547"/>
                <a:ext cx="16" cy="1"/>
              </a:xfrm>
              <a:custGeom>
                <a:avLst/>
                <a:gdLst>
                  <a:gd name="T0" fmla="*/ 10 w 17"/>
                  <a:gd name="T1" fmla="*/ 0 h 3"/>
                  <a:gd name="T2" fmla="*/ 0 w 17"/>
                  <a:gd name="T3" fmla="*/ 0 h 3"/>
                  <a:gd name="T4" fmla="*/ 12 w 17"/>
                  <a:gd name="T5" fmla="*/ 0 h 3"/>
                  <a:gd name="T6" fmla="*/ 10 w 1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"/>
                  <a:gd name="T14" fmla="*/ 17 w 17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">
                    <a:moveTo>
                      <a:pt x="15" y="0"/>
                    </a:moveTo>
                    <a:lnTo>
                      <a:pt x="0" y="2"/>
                    </a:lnTo>
                    <a:lnTo>
                      <a:pt x="17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3" name="Freeform 365"/>
              <p:cNvSpPr>
                <a:spLocks/>
              </p:cNvSpPr>
              <p:nvPr/>
            </p:nvSpPr>
            <p:spPr bwMode="ltGray">
              <a:xfrm>
                <a:off x="3217" y="1827"/>
                <a:ext cx="3" cy="8"/>
              </a:xfrm>
              <a:custGeom>
                <a:avLst/>
                <a:gdLst>
                  <a:gd name="T0" fmla="*/ 1 w 5"/>
                  <a:gd name="T1" fmla="*/ 1 h 8"/>
                  <a:gd name="T2" fmla="*/ 1 w 5"/>
                  <a:gd name="T3" fmla="*/ 8 h 8"/>
                  <a:gd name="T4" fmla="*/ 0 w 5"/>
                  <a:gd name="T5" fmla="*/ 0 h 8"/>
                  <a:gd name="T6" fmla="*/ 1 w 5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8"/>
                  <a:gd name="T14" fmla="*/ 5 w 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8">
                    <a:moveTo>
                      <a:pt x="5" y="1"/>
                    </a:moveTo>
                    <a:lnTo>
                      <a:pt x="1" y="8"/>
                    </a:lnTo>
                    <a:lnTo>
                      <a:pt x="0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4" name="Freeform 366"/>
              <p:cNvSpPr>
                <a:spLocks/>
              </p:cNvSpPr>
              <p:nvPr/>
            </p:nvSpPr>
            <p:spPr bwMode="ltGray">
              <a:xfrm>
                <a:off x="3179" y="1907"/>
                <a:ext cx="5" cy="8"/>
              </a:xfrm>
              <a:custGeom>
                <a:avLst/>
                <a:gdLst>
                  <a:gd name="T0" fmla="*/ 5 w 5"/>
                  <a:gd name="T1" fmla="*/ 0 h 10"/>
                  <a:gd name="T2" fmla="*/ 0 w 5"/>
                  <a:gd name="T3" fmla="*/ 3 h 10"/>
                  <a:gd name="T4" fmla="*/ 0 w 5"/>
                  <a:gd name="T5" fmla="*/ 2 h 10"/>
                  <a:gd name="T6" fmla="*/ 5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0"/>
                  <a:gd name="T14" fmla="*/ 5 w 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0">
                    <a:moveTo>
                      <a:pt x="5" y="0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5" name="Freeform 367"/>
              <p:cNvSpPr>
                <a:spLocks/>
              </p:cNvSpPr>
              <p:nvPr/>
            </p:nvSpPr>
            <p:spPr bwMode="ltGray">
              <a:xfrm>
                <a:off x="2774" y="1548"/>
                <a:ext cx="7" cy="5"/>
              </a:xfrm>
              <a:custGeom>
                <a:avLst/>
                <a:gdLst>
                  <a:gd name="T0" fmla="*/ 4 w 8"/>
                  <a:gd name="T1" fmla="*/ 0 h 3"/>
                  <a:gd name="T2" fmla="*/ 0 w 8"/>
                  <a:gd name="T3" fmla="*/ 13 h 3"/>
                  <a:gd name="T4" fmla="*/ 4 w 8"/>
                  <a:gd name="T5" fmla="*/ 37 h 3"/>
                  <a:gd name="T6" fmla="*/ 4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"/>
                  <a:gd name="T14" fmla="*/ 8 w 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">
                    <a:moveTo>
                      <a:pt x="8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6" name="Freeform 368"/>
              <p:cNvSpPr>
                <a:spLocks/>
              </p:cNvSpPr>
              <p:nvPr/>
            </p:nvSpPr>
            <p:spPr bwMode="ltGray">
              <a:xfrm>
                <a:off x="2015" y="1486"/>
                <a:ext cx="20" cy="4"/>
              </a:xfrm>
              <a:custGeom>
                <a:avLst/>
                <a:gdLst>
                  <a:gd name="T0" fmla="*/ 10 w 24"/>
                  <a:gd name="T1" fmla="*/ 32 h 2"/>
                  <a:gd name="T2" fmla="*/ 0 w 24"/>
                  <a:gd name="T3" fmla="*/ 64 h 2"/>
                  <a:gd name="T4" fmla="*/ 3 w 24"/>
                  <a:gd name="T5" fmla="*/ 0 h 2"/>
                  <a:gd name="T6" fmla="*/ 10 w 24"/>
                  <a:gd name="T7" fmla="*/ 3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"/>
                  <a:gd name="T14" fmla="*/ 24 w 2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">
                    <a:moveTo>
                      <a:pt x="24" y="1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7" name="Freeform 369"/>
              <p:cNvSpPr>
                <a:spLocks/>
              </p:cNvSpPr>
              <p:nvPr/>
            </p:nvSpPr>
            <p:spPr bwMode="ltGray">
              <a:xfrm>
                <a:off x="2303" y="1568"/>
                <a:ext cx="10" cy="2"/>
              </a:xfrm>
              <a:custGeom>
                <a:avLst/>
                <a:gdLst>
                  <a:gd name="T0" fmla="*/ 6 w 11"/>
                  <a:gd name="T1" fmla="*/ 0 h 3"/>
                  <a:gd name="T2" fmla="*/ 1 w 11"/>
                  <a:gd name="T3" fmla="*/ 1 h 3"/>
                  <a:gd name="T4" fmla="*/ 0 w 11"/>
                  <a:gd name="T5" fmla="*/ 0 h 3"/>
                  <a:gd name="T6" fmla="*/ 6 w 1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3"/>
                  <a:gd name="T14" fmla="*/ 11 w 1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3">
                    <a:moveTo>
                      <a:pt x="11" y="0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8" name="Freeform 370"/>
              <p:cNvSpPr>
                <a:spLocks/>
              </p:cNvSpPr>
              <p:nvPr/>
            </p:nvSpPr>
            <p:spPr bwMode="ltGray">
              <a:xfrm>
                <a:off x="2095" y="1490"/>
                <a:ext cx="16" cy="1"/>
              </a:xfrm>
              <a:custGeom>
                <a:avLst/>
                <a:gdLst>
                  <a:gd name="T0" fmla="*/ 12 w 17"/>
                  <a:gd name="T1" fmla="*/ 0 h 2"/>
                  <a:gd name="T2" fmla="*/ 0 w 17"/>
                  <a:gd name="T3" fmla="*/ 0 h 2"/>
                  <a:gd name="T4" fmla="*/ 8 w 17"/>
                  <a:gd name="T5" fmla="*/ 1 h 2"/>
                  <a:gd name="T6" fmla="*/ 12 w 1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2"/>
                  <a:gd name="T14" fmla="*/ 17 w 1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2">
                    <a:moveTo>
                      <a:pt x="17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9" name="Freeform 371"/>
              <p:cNvSpPr>
                <a:spLocks/>
              </p:cNvSpPr>
              <p:nvPr/>
            </p:nvSpPr>
            <p:spPr bwMode="ltGray">
              <a:xfrm>
                <a:off x="3255" y="1767"/>
                <a:ext cx="17" cy="10"/>
              </a:xfrm>
              <a:custGeom>
                <a:avLst/>
                <a:gdLst>
                  <a:gd name="T0" fmla="*/ 11 w 19"/>
                  <a:gd name="T1" fmla="*/ 6 h 11"/>
                  <a:gd name="T2" fmla="*/ 0 w 19"/>
                  <a:gd name="T3" fmla="*/ 0 h 11"/>
                  <a:gd name="T4" fmla="*/ 10 w 19"/>
                  <a:gd name="T5" fmla="*/ 5 h 11"/>
                  <a:gd name="T6" fmla="*/ 11 w 19"/>
                  <a:gd name="T7" fmla="*/ 6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1"/>
                  <a:gd name="T14" fmla="*/ 19 w 1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1">
                    <a:moveTo>
                      <a:pt x="19" y="11"/>
                    </a:moveTo>
                    <a:lnTo>
                      <a:pt x="0" y="0"/>
                    </a:lnTo>
                    <a:lnTo>
                      <a:pt x="17" y="8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0" name="Freeform 372"/>
              <p:cNvSpPr>
                <a:spLocks/>
              </p:cNvSpPr>
              <p:nvPr/>
            </p:nvSpPr>
            <p:spPr bwMode="ltGray">
              <a:xfrm>
                <a:off x="2715" y="1534"/>
                <a:ext cx="8" cy="5"/>
              </a:xfrm>
              <a:custGeom>
                <a:avLst/>
                <a:gdLst>
                  <a:gd name="T0" fmla="*/ 2 w 10"/>
                  <a:gd name="T1" fmla="*/ 2 h 6"/>
                  <a:gd name="T2" fmla="*/ 0 w 10"/>
                  <a:gd name="T3" fmla="*/ 0 h 6"/>
                  <a:gd name="T4" fmla="*/ 3 w 10"/>
                  <a:gd name="T5" fmla="*/ 3 h 6"/>
                  <a:gd name="T6" fmla="*/ 2 w 10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6"/>
                  <a:gd name="T14" fmla="*/ 10 w 10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6">
                    <a:moveTo>
                      <a:pt x="8" y="2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1" name="Freeform 373"/>
              <p:cNvSpPr>
                <a:spLocks/>
              </p:cNvSpPr>
              <p:nvPr/>
            </p:nvSpPr>
            <p:spPr bwMode="ltGray">
              <a:xfrm>
                <a:off x="1898" y="1724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0 w 9"/>
                  <a:gd name="T3" fmla="*/ 1 h 1"/>
                  <a:gd name="T4" fmla="*/ 3 w 9"/>
                  <a:gd name="T5" fmla="*/ 0 h 1"/>
                  <a:gd name="T6" fmla="*/ 4 w 9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"/>
                  <a:gd name="T14" fmla="*/ 9 w 9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">
                    <a:moveTo>
                      <a:pt x="9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2" name="Rectangle 374"/>
              <p:cNvSpPr>
                <a:spLocks noChangeArrowheads="1"/>
              </p:cNvSpPr>
              <p:nvPr/>
            </p:nvSpPr>
            <p:spPr bwMode="ltGray">
              <a:xfrm>
                <a:off x="1824" y="1913"/>
                <a:ext cx="1" cy="0"/>
              </a:xfrm>
              <a:prstGeom prst="rect">
                <a:avLst/>
              </a:prstGeom>
              <a:solidFill>
                <a:srgbClr val="C0C0C0">
                  <a:alpha val="89803"/>
                </a:srgbClr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3" name="Freeform 375"/>
              <p:cNvSpPr>
                <a:spLocks/>
              </p:cNvSpPr>
              <p:nvPr/>
            </p:nvSpPr>
            <p:spPr bwMode="ltGray">
              <a:xfrm>
                <a:off x="1861" y="1842"/>
                <a:ext cx="58" cy="21"/>
              </a:xfrm>
              <a:custGeom>
                <a:avLst/>
                <a:gdLst>
                  <a:gd name="T0" fmla="*/ 11 w 69"/>
                  <a:gd name="T1" fmla="*/ 0 h 24"/>
                  <a:gd name="T2" fmla="*/ 10 w 69"/>
                  <a:gd name="T3" fmla="*/ 1 h 24"/>
                  <a:gd name="T4" fmla="*/ 9 w 69"/>
                  <a:gd name="T5" fmla="*/ 3 h 24"/>
                  <a:gd name="T6" fmla="*/ 8 w 69"/>
                  <a:gd name="T7" fmla="*/ 4 h 24"/>
                  <a:gd name="T8" fmla="*/ 8 w 69"/>
                  <a:gd name="T9" fmla="*/ 4 h 24"/>
                  <a:gd name="T10" fmla="*/ 7 w 69"/>
                  <a:gd name="T11" fmla="*/ 4 h 24"/>
                  <a:gd name="T12" fmla="*/ 3 w 69"/>
                  <a:gd name="T13" fmla="*/ 7 h 24"/>
                  <a:gd name="T14" fmla="*/ 3 w 69"/>
                  <a:gd name="T15" fmla="*/ 7 h 24"/>
                  <a:gd name="T16" fmla="*/ 0 w 69"/>
                  <a:gd name="T17" fmla="*/ 5 h 24"/>
                  <a:gd name="T18" fmla="*/ 3 w 69"/>
                  <a:gd name="T19" fmla="*/ 11 h 24"/>
                  <a:gd name="T20" fmla="*/ 5 w 69"/>
                  <a:gd name="T21" fmla="*/ 12 h 24"/>
                  <a:gd name="T22" fmla="*/ 11 w 69"/>
                  <a:gd name="T23" fmla="*/ 12 h 24"/>
                  <a:gd name="T24" fmla="*/ 20 w 69"/>
                  <a:gd name="T25" fmla="*/ 8 h 24"/>
                  <a:gd name="T26" fmla="*/ 28 w 69"/>
                  <a:gd name="T27" fmla="*/ 8 h 24"/>
                  <a:gd name="T28" fmla="*/ 29 w 69"/>
                  <a:gd name="T29" fmla="*/ 4 h 24"/>
                  <a:gd name="T30" fmla="*/ 21 w 69"/>
                  <a:gd name="T31" fmla="*/ 2 h 24"/>
                  <a:gd name="T32" fmla="*/ 17 w 69"/>
                  <a:gd name="T33" fmla="*/ 2 h 24"/>
                  <a:gd name="T34" fmla="*/ 17 w 69"/>
                  <a:gd name="T35" fmla="*/ 0 h 24"/>
                  <a:gd name="T36" fmla="*/ 11 w 69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24"/>
                  <a:gd name="T59" fmla="*/ 69 w 69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24">
                    <a:moveTo>
                      <a:pt x="26" y="0"/>
                    </a:moveTo>
                    <a:lnTo>
                      <a:pt x="24" y="1"/>
                    </a:lnTo>
                    <a:lnTo>
                      <a:pt x="21" y="3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8" y="21"/>
                    </a:lnTo>
                    <a:lnTo>
                      <a:pt x="11" y="24"/>
                    </a:lnTo>
                    <a:lnTo>
                      <a:pt x="27" y="24"/>
                    </a:lnTo>
                    <a:lnTo>
                      <a:pt x="46" y="15"/>
                    </a:lnTo>
                    <a:lnTo>
                      <a:pt x="65" y="15"/>
                    </a:lnTo>
                    <a:lnTo>
                      <a:pt x="69" y="6"/>
                    </a:lnTo>
                    <a:lnTo>
                      <a:pt x="51" y="2"/>
                    </a:lnTo>
                    <a:lnTo>
                      <a:pt x="41" y="2"/>
                    </a:lnTo>
                    <a:lnTo>
                      <a:pt x="39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4" name="Freeform 376"/>
              <p:cNvSpPr>
                <a:spLocks/>
              </p:cNvSpPr>
              <p:nvPr/>
            </p:nvSpPr>
            <p:spPr bwMode="ltGray">
              <a:xfrm>
                <a:off x="1832" y="1875"/>
                <a:ext cx="30" cy="19"/>
              </a:xfrm>
              <a:custGeom>
                <a:avLst/>
                <a:gdLst>
                  <a:gd name="T0" fmla="*/ 3 w 35"/>
                  <a:gd name="T1" fmla="*/ 10 h 22"/>
                  <a:gd name="T2" fmla="*/ 5 w 35"/>
                  <a:gd name="T3" fmla="*/ 10 h 22"/>
                  <a:gd name="T4" fmla="*/ 6 w 35"/>
                  <a:gd name="T5" fmla="*/ 9 h 22"/>
                  <a:gd name="T6" fmla="*/ 7 w 35"/>
                  <a:gd name="T7" fmla="*/ 10 h 22"/>
                  <a:gd name="T8" fmla="*/ 8 w 35"/>
                  <a:gd name="T9" fmla="*/ 10 h 22"/>
                  <a:gd name="T10" fmla="*/ 9 w 35"/>
                  <a:gd name="T11" fmla="*/ 10 h 22"/>
                  <a:gd name="T12" fmla="*/ 9 w 35"/>
                  <a:gd name="T13" fmla="*/ 10 h 22"/>
                  <a:gd name="T14" fmla="*/ 9 w 35"/>
                  <a:gd name="T15" fmla="*/ 9 h 22"/>
                  <a:gd name="T16" fmla="*/ 9 w 35"/>
                  <a:gd name="T17" fmla="*/ 9 h 22"/>
                  <a:gd name="T18" fmla="*/ 11 w 35"/>
                  <a:gd name="T19" fmla="*/ 8 h 22"/>
                  <a:gd name="T20" fmla="*/ 13 w 35"/>
                  <a:gd name="T21" fmla="*/ 8 h 22"/>
                  <a:gd name="T22" fmla="*/ 11 w 35"/>
                  <a:gd name="T23" fmla="*/ 7 h 22"/>
                  <a:gd name="T24" fmla="*/ 11 w 35"/>
                  <a:gd name="T25" fmla="*/ 6 h 22"/>
                  <a:gd name="T26" fmla="*/ 11 w 35"/>
                  <a:gd name="T27" fmla="*/ 5 h 22"/>
                  <a:gd name="T28" fmla="*/ 13 w 35"/>
                  <a:gd name="T29" fmla="*/ 3 h 22"/>
                  <a:gd name="T30" fmla="*/ 14 w 35"/>
                  <a:gd name="T31" fmla="*/ 3 h 22"/>
                  <a:gd name="T32" fmla="*/ 15 w 35"/>
                  <a:gd name="T33" fmla="*/ 3 h 22"/>
                  <a:gd name="T34" fmla="*/ 15 w 35"/>
                  <a:gd name="T35" fmla="*/ 3 h 22"/>
                  <a:gd name="T36" fmla="*/ 16 w 35"/>
                  <a:gd name="T37" fmla="*/ 3 h 22"/>
                  <a:gd name="T38" fmla="*/ 16 w 35"/>
                  <a:gd name="T39" fmla="*/ 3 h 22"/>
                  <a:gd name="T40" fmla="*/ 15 w 35"/>
                  <a:gd name="T41" fmla="*/ 2 h 22"/>
                  <a:gd name="T42" fmla="*/ 14 w 35"/>
                  <a:gd name="T43" fmla="*/ 0 h 22"/>
                  <a:gd name="T44" fmla="*/ 3 w 35"/>
                  <a:gd name="T45" fmla="*/ 3 h 22"/>
                  <a:gd name="T46" fmla="*/ 2 w 35"/>
                  <a:gd name="T47" fmla="*/ 3 h 22"/>
                  <a:gd name="T48" fmla="*/ 0 w 35"/>
                  <a:gd name="T49" fmla="*/ 5 h 22"/>
                  <a:gd name="T50" fmla="*/ 2 w 35"/>
                  <a:gd name="T51" fmla="*/ 9 h 22"/>
                  <a:gd name="T52" fmla="*/ 3 w 35"/>
                  <a:gd name="T53" fmla="*/ 10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"/>
                  <a:gd name="T82" fmla="*/ 0 h 22"/>
                  <a:gd name="T83" fmla="*/ 35 w 35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" h="22">
                    <a:moveTo>
                      <a:pt x="6" y="22"/>
                    </a:moveTo>
                    <a:lnTo>
                      <a:pt x="11" y="22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9" y="22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7" y="6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5" name="Freeform 377"/>
              <p:cNvSpPr>
                <a:spLocks/>
              </p:cNvSpPr>
              <p:nvPr/>
            </p:nvSpPr>
            <p:spPr bwMode="ltGray">
              <a:xfrm>
                <a:off x="1801" y="1605"/>
                <a:ext cx="102" cy="162"/>
              </a:xfrm>
              <a:custGeom>
                <a:avLst/>
                <a:gdLst>
                  <a:gd name="T0" fmla="*/ 33 w 123"/>
                  <a:gd name="T1" fmla="*/ 37 h 186"/>
                  <a:gd name="T2" fmla="*/ 28 w 123"/>
                  <a:gd name="T3" fmla="*/ 41 h 186"/>
                  <a:gd name="T4" fmla="*/ 25 w 123"/>
                  <a:gd name="T5" fmla="*/ 44 h 186"/>
                  <a:gd name="T6" fmla="*/ 23 w 123"/>
                  <a:gd name="T7" fmla="*/ 49 h 186"/>
                  <a:gd name="T8" fmla="*/ 30 w 123"/>
                  <a:gd name="T9" fmla="*/ 59 h 186"/>
                  <a:gd name="T10" fmla="*/ 27 w 123"/>
                  <a:gd name="T11" fmla="*/ 64 h 186"/>
                  <a:gd name="T12" fmla="*/ 27 w 123"/>
                  <a:gd name="T13" fmla="*/ 64 h 186"/>
                  <a:gd name="T14" fmla="*/ 30 w 123"/>
                  <a:gd name="T15" fmla="*/ 65 h 186"/>
                  <a:gd name="T16" fmla="*/ 27 w 123"/>
                  <a:gd name="T17" fmla="*/ 68 h 186"/>
                  <a:gd name="T18" fmla="*/ 22 w 123"/>
                  <a:gd name="T19" fmla="*/ 71 h 186"/>
                  <a:gd name="T20" fmla="*/ 23 w 123"/>
                  <a:gd name="T21" fmla="*/ 72 h 186"/>
                  <a:gd name="T22" fmla="*/ 24 w 123"/>
                  <a:gd name="T23" fmla="*/ 78 h 186"/>
                  <a:gd name="T24" fmla="*/ 22 w 123"/>
                  <a:gd name="T25" fmla="*/ 83 h 186"/>
                  <a:gd name="T26" fmla="*/ 15 w 123"/>
                  <a:gd name="T27" fmla="*/ 90 h 186"/>
                  <a:gd name="T28" fmla="*/ 9 w 123"/>
                  <a:gd name="T29" fmla="*/ 93 h 186"/>
                  <a:gd name="T30" fmla="*/ 7 w 123"/>
                  <a:gd name="T31" fmla="*/ 84 h 186"/>
                  <a:gd name="T32" fmla="*/ 2 w 123"/>
                  <a:gd name="T33" fmla="*/ 73 h 186"/>
                  <a:gd name="T34" fmla="*/ 0 w 123"/>
                  <a:gd name="T35" fmla="*/ 69 h 186"/>
                  <a:gd name="T36" fmla="*/ 3 w 123"/>
                  <a:gd name="T37" fmla="*/ 62 h 186"/>
                  <a:gd name="T38" fmla="*/ 4 w 123"/>
                  <a:gd name="T39" fmla="*/ 54 h 186"/>
                  <a:gd name="T40" fmla="*/ 2 w 123"/>
                  <a:gd name="T41" fmla="*/ 49 h 186"/>
                  <a:gd name="T42" fmla="*/ 2 w 123"/>
                  <a:gd name="T43" fmla="*/ 36 h 186"/>
                  <a:gd name="T44" fmla="*/ 10 w 123"/>
                  <a:gd name="T45" fmla="*/ 33 h 186"/>
                  <a:gd name="T46" fmla="*/ 10 w 123"/>
                  <a:gd name="T47" fmla="*/ 21 h 186"/>
                  <a:gd name="T48" fmla="*/ 13 w 123"/>
                  <a:gd name="T49" fmla="*/ 18 h 186"/>
                  <a:gd name="T50" fmla="*/ 17 w 123"/>
                  <a:gd name="T51" fmla="*/ 8 h 186"/>
                  <a:gd name="T52" fmla="*/ 22 w 123"/>
                  <a:gd name="T53" fmla="*/ 3 h 186"/>
                  <a:gd name="T54" fmla="*/ 29 w 123"/>
                  <a:gd name="T55" fmla="*/ 0 h 186"/>
                  <a:gd name="T56" fmla="*/ 42 w 123"/>
                  <a:gd name="T57" fmla="*/ 6 h 186"/>
                  <a:gd name="T58" fmla="*/ 48 w 123"/>
                  <a:gd name="T59" fmla="*/ 21 h 186"/>
                  <a:gd name="T60" fmla="*/ 41 w 123"/>
                  <a:gd name="T61" fmla="*/ 23 h 186"/>
                  <a:gd name="T62" fmla="*/ 40 w 123"/>
                  <a:gd name="T63" fmla="*/ 23 h 186"/>
                  <a:gd name="T64" fmla="*/ 37 w 123"/>
                  <a:gd name="T65" fmla="*/ 28 h 1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86"/>
                  <a:gd name="T101" fmla="*/ 123 w 123"/>
                  <a:gd name="T102" fmla="*/ 186 h 1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86">
                    <a:moveTo>
                      <a:pt x="97" y="63"/>
                    </a:moveTo>
                    <a:lnTo>
                      <a:pt x="85" y="72"/>
                    </a:lnTo>
                    <a:lnTo>
                      <a:pt x="76" y="77"/>
                    </a:lnTo>
                    <a:lnTo>
                      <a:pt x="71" y="81"/>
                    </a:lnTo>
                    <a:lnTo>
                      <a:pt x="65" y="82"/>
                    </a:lnTo>
                    <a:lnTo>
                      <a:pt x="64" y="88"/>
                    </a:lnTo>
                    <a:lnTo>
                      <a:pt x="61" y="90"/>
                    </a:lnTo>
                    <a:lnTo>
                      <a:pt x="60" y="98"/>
                    </a:lnTo>
                    <a:lnTo>
                      <a:pt x="64" y="113"/>
                    </a:lnTo>
                    <a:lnTo>
                      <a:pt x="76" y="118"/>
                    </a:lnTo>
                    <a:lnTo>
                      <a:pt x="81" y="124"/>
                    </a:lnTo>
                    <a:lnTo>
                      <a:pt x="70" y="130"/>
                    </a:lnTo>
                    <a:lnTo>
                      <a:pt x="66" y="126"/>
                    </a:lnTo>
                    <a:lnTo>
                      <a:pt x="66" y="128"/>
                    </a:lnTo>
                    <a:lnTo>
                      <a:pt x="53" y="130"/>
                    </a:lnTo>
                    <a:lnTo>
                      <a:pt x="77" y="131"/>
                    </a:lnTo>
                    <a:lnTo>
                      <a:pt x="71" y="137"/>
                    </a:lnTo>
                    <a:lnTo>
                      <a:pt x="69" y="135"/>
                    </a:lnTo>
                    <a:lnTo>
                      <a:pt x="61" y="141"/>
                    </a:lnTo>
                    <a:lnTo>
                      <a:pt x="57" y="141"/>
                    </a:lnTo>
                    <a:lnTo>
                      <a:pt x="60" y="143"/>
                    </a:lnTo>
                    <a:lnTo>
                      <a:pt x="60" y="144"/>
                    </a:lnTo>
                    <a:lnTo>
                      <a:pt x="59" y="150"/>
                    </a:lnTo>
                    <a:lnTo>
                      <a:pt x="61" y="154"/>
                    </a:lnTo>
                    <a:lnTo>
                      <a:pt x="60" y="153"/>
                    </a:lnTo>
                    <a:lnTo>
                      <a:pt x="58" y="164"/>
                    </a:lnTo>
                    <a:lnTo>
                      <a:pt x="55" y="176"/>
                    </a:lnTo>
                    <a:lnTo>
                      <a:pt x="37" y="179"/>
                    </a:lnTo>
                    <a:lnTo>
                      <a:pt x="35" y="186"/>
                    </a:lnTo>
                    <a:lnTo>
                      <a:pt x="23" y="186"/>
                    </a:lnTo>
                    <a:lnTo>
                      <a:pt x="19" y="174"/>
                    </a:lnTo>
                    <a:lnTo>
                      <a:pt x="17" y="166"/>
                    </a:lnTo>
                    <a:lnTo>
                      <a:pt x="6" y="150"/>
                    </a:lnTo>
                    <a:lnTo>
                      <a:pt x="7" y="147"/>
                    </a:lnTo>
                    <a:lnTo>
                      <a:pt x="4" y="146"/>
                    </a:lnTo>
                    <a:lnTo>
                      <a:pt x="0" y="137"/>
                    </a:lnTo>
                    <a:lnTo>
                      <a:pt x="3" y="136"/>
                    </a:lnTo>
                    <a:lnTo>
                      <a:pt x="9" y="123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15" y="102"/>
                    </a:lnTo>
                    <a:lnTo>
                      <a:pt x="6" y="98"/>
                    </a:lnTo>
                    <a:lnTo>
                      <a:pt x="6" y="84"/>
                    </a:lnTo>
                    <a:lnTo>
                      <a:pt x="5" y="71"/>
                    </a:lnTo>
                    <a:lnTo>
                      <a:pt x="15" y="65"/>
                    </a:lnTo>
                    <a:lnTo>
                      <a:pt x="24" y="65"/>
                    </a:lnTo>
                    <a:lnTo>
                      <a:pt x="18" y="59"/>
                    </a:lnTo>
                    <a:lnTo>
                      <a:pt x="27" y="42"/>
                    </a:lnTo>
                    <a:lnTo>
                      <a:pt x="24" y="39"/>
                    </a:lnTo>
                    <a:lnTo>
                      <a:pt x="34" y="36"/>
                    </a:lnTo>
                    <a:lnTo>
                      <a:pt x="39" y="29"/>
                    </a:lnTo>
                    <a:lnTo>
                      <a:pt x="43" y="16"/>
                    </a:lnTo>
                    <a:lnTo>
                      <a:pt x="57" y="12"/>
                    </a:lnTo>
                    <a:lnTo>
                      <a:pt x="58" y="8"/>
                    </a:lnTo>
                    <a:lnTo>
                      <a:pt x="76" y="8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107" y="12"/>
                    </a:lnTo>
                    <a:lnTo>
                      <a:pt x="118" y="30"/>
                    </a:lnTo>
                    <a:lnTo>
                      <a:pt x="123" y="42"/>
                    </a:lnTo>
                    <a:lnTo>
                      <a:pt x="108" y="42"/>
                    </a:lnTo>
                    <a:lnTo>
                      <a:pt x="105" y="45"/>
                    </a:lnTo>
                    <a:lnTo>
                      <a:pt x="103" y="46"/>
                    </a:lnTo>
                    <a:lnTo>
                      <a:pt x="101" y="46"/>
                    </a:lnTo>
                    <a:lnTo>
                      <a:pt x="96" y="50"/>
                    </a:lnTo>
                    <a:lnTo>
                      <a:pt x="94" y="56"/>
                    </a:lnTo>
                    <a:lnTo>
                      <a:pt x="97" y="6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6" name="Freeform 378"/>
              <p:cNvSpPr>
                <a:spLocks/>
              </p:cNvSpPr>
              <p:nvPr/>
            </p:nvSpPr>
            <p:spPr bwMode="ltGray">
              <a:xfrm>
                <a:off x="1866" y="1737"/>
                <a:ext cx="5" cy="11"/>
              </a:xfrm>
              <a:custGeom>
                <a:avLst/>
                <a:gdLst>
                  <a:gd name="T0" fmla="*/ 3 w 6"/>
                  <a:gd name="T1" fmla="*/ 0 h 11"/>
                  <a:gd name="T2" fmla="*/ 3 w 6"/>
                  <a:gd name="T3" fmla="*/ 2 h 11"/>
                  <a:gd name="T4" fmla="*/ 3 w 6"/>
                  <a:gd name="T5" fmla="*/ 9 h 11"/>
                  <a:gd name="T6" fmla="*/ 3 w 6"/>
                  <a:gd name="T7" fmla="*/ 11 h 11"/>
                  <a:gd name="T8" fmla="*/ 0 w 6"/>
                  <a:gd name="T9" fmla="*/ 6 h 11"/>
                  <a:gd name="T10" fmla="*/ 3 w 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0"/>
                    </a:moveTo>
                    <a:lnTo>
                      <a:pt x="6" y="2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7" name="Freeform 379"/>
              <p:cNvSpPr>
                <a:spLocks/>
              </p:cNvSpPr>
              <p:nvPr/>
            </p:nvSpPr>
            <p:spPr bwMode="ltGray">
              <a:xfrm>
                <a:off x="1760" y="1867"/>
                <a:ext cx="42" cy="20"/>
              </a:xfrm>
              <a:custGeom>
                <a:avLst/>
                <a:gdLst>
                  <a:gd name="T0" fmla="*/ 18 w 51"/>
                  <a:gd name="T1" fmla="*/ 5 h 25"/>
                  <a:gd name="T2" fmla="*/ 17 w 51"/>
                  <a:gd name="T3" fmla="*/ 6 h 25"/>
                  <a:gd name="T4" fmla="*/ 14 w 51"/>
                  <a:gd name="T5" fmla="*/ 6 h 25"/>
                  <a:gd name="T6" fmla="*/ 12 w 51"/>
                  <a:gd name="T7" fmla="*/ 8 h 25"/>
                  <a:gd name="T8" fmla="*/ 10 w 51"/>
                  <a:gd name="T9" fmla="*/ 6 h 25"/>
                  <a:gd name="T10" fmla="*/ 7 w 51"/>
                  <a:gd name="T11" fmla="*/ 8 h 25"/>
                  <a:gd name="T12" fmla="*/ 4 w 51"/>
                  <a:gd name="T13" fmla="*/ 8 h 25"/>
                  <a:gd name="T14" fmla="*/ 2 w 51"/>
                  <a:gd name="T15" fmla="*/ 6 h 25"/>
                  <a:gd name="T16" fmla="*/ 0 w 51"/>
                  <a:gd name="T17" fmla="*/ 7 h 25"/>
                  <a:gd name="T18" fmla="*/ 4 w 51"/>
                  <a:gd name="T19" fmla="*/ 2 h 25"/>
                  <a:gd name="T20" fmla="*/ 5 w 51"/>
                  <a:gd name="T21" fmla="*/ 2 h 25"/>
                  <a:gd name="T22" fmla="*/ 7 w 51"/>
                  <a:gd name="T23" fmla="*/ 1 h 25"/>
                  <a:gd name="T24" fmla="*/ 11 w 51"/>
                  <a:gd name="T25" fmla="*/ 0 h 25"/>
                  <a:gd name="T26" fmla="*/ 15 w 51"/>
                  <a:gd name="T27" fmla="*/ 1 h 25"/>
                  <a:gd name="T28" fmla="*/ 15 w 51"/>
                  <a:gd name="T29" fmla="*/ 2 h 25"/>
                  <a:gd name="T30" fmla="*/ 15 w 51"/>
                  <a:gd name="T31" fmla="*/ 2 h 25"/>
                  <a:gd name="T32" fmla="*/ 14 w 51"/>
                  <a:gd name="T33" fmla="*/ 3 h 25"/>
                  <a:gd name="T34" fmla="*/ 16 w 51"/>
                  <a:gd name="T35" fmla="*/ 3 h 25"/>
                  <a:gd name="T36" fmla="*/ 20 w 51"/>
                  <a:gd name="T37" fmla="*/ 4 h 25"/>
                  <a:gd name="T38" fmla="*/ 20 w 51"/>
                  <a:gd name="T39" fmla="*/ 4 h 25"/>
                  <a:gd name="T40" fmla="*/ 18 w 51"/>
                  <a:gd name="T41" fmla="*/ 5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25"/>
                  <a:gd name="T65" fmla="*/ 51 w 51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25">
                    <a:moveTo>
                      <a:pt x="48" y="16"/>
                    </a:moveTo>
                    <a:lnTo>
                      <a:pt x="46" y="19"/>
                    </a:lnTo>
                    <a:lnTo>
                      <a:pt x="37" y="19"/>
                    </a:lnTo>
                    <a:lnTo>
                      <a:pt x="33" y="25"/>
                    </a:lnTo>
                    <a:lnTo>
                      <a:pt x="25" y="19"/>
                    </a:lnTo>
                    <a:lnTo>
                      <a:pt x="18" y="24"/>
                    </a:lnTo>
                    <a:lnTo>
                      <a:pt x="11" y="25"/>
                    </a:lnTo>
                    <a:lnTo>
                      <a:pt x="4" y="18"/>
                    </a:lnTo>
                    <a:lnTo>
                      <a:pt x="0" y="21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1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48" y="1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8" name="Freeform 380"/>
              <p:cNvSpPr>
                <a:spLocks/>
              </p:cNvSpPr>
              <p:nvPr/>
            </p:nvSpPr>
            <p:spPr bwMode="ltGray">
              <a:xfrm>
                <a:off x="1916" y="1803"/>
                <a:ext cx="183" cy="104"/>
              </a:xfrm>
              <a:custGeom>
                <a:avLst/>
                <a:gdLst>
                  <a:gd name="T0" fmla="*/ 49 w 216"/>
                  <a:gd name="T1" fmla="*/ 0 h 119"/>
                  <a:gd name="T2" fmla="*/ 46 w 216"/>
                  <a:gd name="T3" fmla="*/ 3 h 119"/>
                  <a:gd name="T4" fmla="*/ 40 w 216"/>
                  <a:gd name="T5" fmla="*/ 6 h 119"/>
                  <a:gd name="T6" fmla="*/ 41 w 216"/>
                  <a:gd name="T7" fmla="*/ 8 h 119"/>
                  <a:gd name="T8" fmla="*/ 31 w 216"/>
                  <a:gd name="T9" fmla="*/ 6 h 119"/>
                  <a:gd name="T10" fmla="*/ 22 w 216"/>
                  <a:gd name="T11" fmla="*/ 4 h 119"/>
                  <a:gd name="T12" fmla="*/ 14 w 216"/>
                  <a:gd name="T13" fmla="*/ 4 h 119"/>
                  <a:gd name="T14" fmla="*/ 5 w 216"/>
                  <a:gd name="T15" fmla="*/ 4 h 119"/>
                  <a:gd name="T16" fmla="*/ 8 w 216"/>
                  <a:gd name="T17" fmla="*/ 12 h 119"/>
                  <a:gd name="T18" fmla="*/ 7 w 216"/>
                  <a:gd name="T19" fmla="*/ 16 h 119"/>
                  <a:gd name="T20" fmla="*/ 3 w 216"/>
                  <a:gd name="T21" fmla="*/ 24 h 119"/>
                  <a:gd name="T22" fmla="*/ 3 w 216"/>
                  <a:gd name="T23" fmla="*/ 26 h 119"/>
                  <a:gd name="T24" fmla="*/ 0 w 216"/>
                  <a:gd name="T25" fmla="*/ 30 h 119"/>
                  <a:gd name="T26" fmla="*/ 4 w 216"/>
                  <a:gd name="T27" fmla="*/ 34 h 119"/>
                  <a:gd name="T28" fmla="*/ 5 w 216"/>
                  <a:gd name="T29" fmla="*/ 34 h 119"/>
                  <a:gd name="T30" fmla="*/ 14 w 216"/>
                  <a:gd name="T31" fmla="*/ 35 h 119"/>
                  <a:gd name="T32" fmla="*/ 23 w 216"/>
                  <a:gd name="T33" fmla="*/ 32 h 119"/>
                  <a:gd name="T34" fmla="*/ 28 w 216"/>
                  <a:gd name="T35" fmla="*/ 28 h 119"/>
                  <a:gd name="T36" fmla="*/ 30 w 216"/>
                  <a:gd name="T37" fmla="*/ 29 h 119"/>
                  <a:gd name="T38" fmla="*/ 34 w 216"/>
                  <a:gd name="T39" fmla="*/ 33 h 119"/>
                  <a:gd name="T40" fmla="*/ 38 w 216"/>
                  <a:gd name="T41" fmla="*/ 38 h 119"/>
                  <a:gd name="T42" fmla="*/ 42 w 216"/>
                  <a:gd name="T43" fmla="*/ 43 h 119"/>
                  <a:gd name="T44" fmla="*/ 46 w 216"/>
                  <a:gd name="T45" fmla="*/ 46 h 119"/>
                  <a:gd name="T46" fmla="*/ 49 w 216"/>
                  <a:gd name="T47" fmla="*/ 44 h 119"/>
                  <a:gd name="T48" fmla="*/ 53 w 216"/>
                  <a:gd name="T49" fmla="*/ 45 h 119"/>
                  <a:gd name="T50" fmla="*/ 52 w 216"/>
                  <a:gd name="T51" fmla="*/ 39 h 119"/>
                  <a:gd name="T52" fmla="*/ 53 w 216"/>
                  <a:gd name="T53" fmla="*/ 44 h 119"/>
                  <a:gd name="T54" fmla="*/ 56 w 216"/>
                  <a:gd name="T55" fmla="*/ 45 h 119"/>
                  <a:gd name="T56" fmla="*/ 49 w 216"/>
                  <a:gd name="T57" fmla="*/ 45 h 119"/>
                  <a:gd name="T58" fmla="*/ 53 w 216"/>
                  <a:gd name="T59" fmla="*/ 46 h 119"/>
                  <a:gd name="T60" fmla="*/ 58 w 216"/>
                  <a:gd name="T61" fmla="*/ 48 h 119"/>
                  <a:gd name="T62" fmla="*/ 62 w 216"/>
                  <a:gd name="T63" fmla="*/ 49 h 119"/>
                  <a:gd name="T64" fmla="*/ 57 w 216"/>
                  <a:gd name="T65" fmla="*/ 53 h 119"/>
                  <a:gd name="T66" fmla="*/ 60 w 216"/>
                  <a:gd name="T67" fmla="*/ 55 h 119"/>
                  <a:gd name="T68" fmla="*/ 63 w 216"/>
                  <a:gd name="T69" fmla="*/ 58 h 119"/>
                  <a:gd name="T70" fmla="*/ 64 w 216"/>
                  <a:gd name="T71" fmla="*/ 61 h 119"/>
                  <a:gd name="T72" fmla="*/ 70 w 216"/>
                  <a:gd name="T73" fmla="*/ 58 h 119"/>
                  <a:gd name="T74" fmla="*/ 75 w 216"/>
                  <a:gd name="T75" fmla="*/ 57 h 119"/>
                  <a:gd name="T76" fmla="*/ 78 w 216"/>
                  <a:gd name="T77" fmla="*/ 55 h 119"/>
                  <a:gd name="T78" fmla="*/ 73 w 216"/>
                  <a:gd name="T79" fmla="*/ 54 h 119"/>
                  <a:gd name="T80" fmla="*/ 68 w 216"/>
                  <a:gd name="T81" fmla="*/ 50 h 119"/>
                  <a:gd name="T82" fmla="*/ 69 w 216"/>
                  <a:gd name="T83" fmla="*/ 45 h 119"/>
                  <a:gd name="T84" fmla="*/ 69 w 216"/>
                  <a:gd name="T85" fmla="*/ 48 h 119"/>
                  <a:gd name="T86" fmla="*/ 69 w 216"/>
                  <a:gd name="T87" fmla="*/ 46 h 119"/>
                  <a:gd name="T88" fmla="*/ 78 w 216"/>
                  <a:gd name="T89" fmla="*/ 44 h 119"/>
                  <a:gd name="T90" fmla="*/ 86 w 216"/>
                  <a:gd name="T91" fmla="*/ 39 h 119"/>
                  <a:gd name="T92" fmla="*/ 89 w 216"/>
                  <a:gd name="T93" fmla="*/ 39 h 119"/>
                  <a:gd name="T94" fmla="*/ 90 w 216"/>
                  <a:gd name="T95" fmla="*/ 34 h 119"/>
                  <a:gd name="T96" fmla="*/ 94 w 216"/>
                  <a:gd name="T97" fmla="*/ 33 h 119"/>
                  <a:gd name="T98" fmla="*/ 92 w 216"/>
                  <a:gd name="T99" fmla="*/ 22 h 119"/>
                  <a:gd name="T100" fmla="*/ 83 w 216"/>
                  <a:gd name="T101" fmla="*/ 18 h 119"/>
                  <a:gd name="T102" fmla="*/ 76 w 216"/>
                  <a:gd name="T103" fmla="*/ 17 h 119"/>
                  <a:gd name="T104" fmla="*/ 73 w 216"/>
                  <a:gd name="T105" fmla="*/ 17 h 119"/>
                  <a:gd name="T106" fmla="*/ 66 w 216"/>
                  <a:gd name="T107" fmla="*/ 10 h 119"/>
                  <a:gd name="T108" fmla="*/ 58 w 216"/>
                  <a:gd name="T109" fmla="*/ 3 h 119"/>
                  <a:gd name="T110" fmla="*/ 58 w 216"/>
                  <a:gd name="T111" fmla="*/ 3 h 119"/>
                  <a:gd name="T112" fmla="*/ 49 w 216"/>
                  <a:gd name="T113" fmla="*/ 0 h 1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6"/>
                  <a:gd name="T172" fmla="*/ 0 h 119"/>
                  <a:gd name="T173" fmla="*/ 216 w 216"/>
                  <a:gd name="T174" fmla="*/ 119 h 1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6" h="119">
                    <a:moveTo>
                      <a:pt x="114" y="0"/>
                    </a:moveTo>
                    <a:lnTo>
                      <a:pt x="105" y="4"/>
                    </a:lnTo>
                    <a:lnTo>
                      <a:pt x="91" y="11"/>
                    </a:lnTo>
                    <a:lnTo>
                      <a:pt x="93" y="16"/>
                    </a:lnTo>
                    <a:lnTo>
                      <a:pt x="72" y="12"/>
                    </a:lnTo>
                    <a:lnTo>
                      <a:pt x="52" y="9"/>
                    </a:lnTo>
                    <a:lnTo>
                      <a:pt x="31" y="9"/>
                    </a:lnTo>
                    <a:lnTo>
                      <a:pt x="11" y="9"/>
                    </a:lnTo>
                    <a:lnTo>
                      <a:pt x="18" y="24"/>
                    </a:lnTo>
                    <a:lnTo>
                      <a:pt x="17" y="31"/>
                    </a:lnTo>
                    <a:lnTo>
                      <a:pt x="6" y="46"/>
                    </a:lnTo>
                    <a:lnTo>
                      <a:pt x="4" y="51"/>
                    </a:lnTo>
                    <a:lnTo>
                      <a:pt x="0" y="60"/>
                    </a:lnTo>
                    <a:lnTo>
                      <a:pt x="10" y="67"/>
                    </a:lnTo>
                    <a:lnTo>
                      <a:pt x="11" y="67"/>
                    </a:lnTo>
                    <a:lnTo>
                      <a:pt x="33" y="70"/>
                    </a:lnTo>
                    <a:lnTo>
                      <a:pt x="53" y="63"/>
                    </a:lnTo>
                    <a:lnTo>
                      <a:pt x="64" y="55"/>
                    </a:lnTo>
                    <a:lnTo>
                      <a:pt x="67" y="57"/>
                    </a:lnTo>
                    <a:lnTo>
                      <a:pt x="77" y="65"/>
                    </a:lnTo>
                    <a:lnTo>
                      <a:pt x="87" y="73"/>
                    </a:lnTo>
                    <a:lnTo>
                      <a:pt x="96" y="83"/>
                    </a:lnTo>
                    <a:lnTo>
                      <a:pt x="106" y="91"/>
                    </a:lnTo>
                    <a:lnTo>
                      <a:pt x="115" y="85"/>
                    </a:lnTo>
                    <a:lnTo>
                      <a:pt x="119" y="88"/>
                    </a:lnTo>
                    <a:lnTo>
                      <a:pt x="118" y="79"/>
                    </a:lnTo>
                    <a:lnTo>
                      <a:pt x="119" y="85"/>
                    </a:lnTo>
                    <a:lnTo>
                      <a:pt x="129" y="87"/>
                    </a:lnTo>
                    <a:lnTo>
                      <a:pt x="115" y="88"/>
                    </a:lnTo>
                    <a:lnTo>
                      <a:pt x="121" y="91"/>
                    </a:lnTo>
                    <a:lnTo>
                      <a:pt x="131" y="94"/>
                    </a:lnTo>
                    <a:lnTo>
                      <a:pt x="142" y="96"/>
                    </a:lnTo>
                    <a:lnTo>
                      <a:pt x="130" y="105"/>
                    </a:lnTo>
                    <a:lnTo>
                      <a:pt x="138" y="108"/>
                    </a:lnTo>
                    <a:lnTo>
                      <a:pt x="143" y="114"/>
                    </a:lnTo>
                    <a:lnTo>
                      <a:pt x="145" y="119"/>
                    </a:lnTo>
                    <a:lnTo>
                      <a:pt x="162" y="113"/>
                    </a:lnTo>
                    <a:lnTo>
                      <a:pt x="171" y="111"/>
                    </a:lnTo>
                    <a:lnTo>
                      <a:pt x="178" y="107"/>
                    </a:lnTo>
                    <a:lnTo>
                      <a:pt x="168" y="106"/>
                    </a:lnTo>
                    <a:lnTo>
                      <a:pt x="156" y="97"/>
                    </a:lnTo>
                    <a:lnTo>
                      <a:pt x="160" y="90"/>
                    </a:lnTo>
                    <a:lnTo>
                      <a:pt x="159" y="94"/>
                    </a:lnTo>
                    <a:lnTo>
                      <a:pt x="161" y="91"/>
                    </a:lnTo>
                    <a:lnTo>
                      <a:pt x="178" y="85"/>
                    </a:lnTo>
                    <a:lnTo>
                      <a:pt x="197" y="78"/>
                    </a:lnTo>
                    <a:lnTo>
                      <a:pt x="203" y="77"/>
                    </a:lnTo>
                    <a:lnTo>
                      <a:pt x="207" y="69"/>
                    </a:lnTo>
                    <a:lnTo>
                      <a:pt x="216" y="65"/>
                    </a:lnTo>
                    <a:lnTo>
                      <a:pt x="209" y="43"/>
                    </a:lnTo>
                    <a:lnTo>
                      <a:pt x="191" y="37"/>
                    </a:lnTo>
                    <a:lnTo>
                      <a:pt x="173" y="33"/>
                    </a:lnTo>
                    <a:lnTo>
                      <a:pt x="166" y="34"/>
                    </a:lnTo>
                    <a:lnTo>
                      <a:pt x="150" y="21"/>
                    </a:lnTo>
                    <a:lnTo>
                      <a:pt x="136" y="7"/>
                    </a:lnTo>
                    <a:lnTo>
                      <a:pt x="133" y="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9" name="Freeform 381"/>
              <p:cNvSpPr>
                <a:spLocks/>
              </p:cNvSpPr>
              <p:nvPr/>
            </p:nvSpPr>
            <p:spPr bwMode="ltGray">
              <a:xfrm>
                <a:off x="1876" y="1886"/>
                <a:ext cx="45" cy="55"/>
              </a:xfrm>
              <a:custGeom>
                <a:avLst/>
                <a:gdLst>
                  <a:gd name="T0" fmla="*/ 4 w 54"/>
                  <a:gd name="T1" fmla="*/ 6 h 64"/>
                  <a:gd name="T2" fmla="*/ 4 w 54"/>
                  <a:gd name="T3" fmla="*/ 6 h 64"/>
                  <a:gd name="T4" fmla="*/ 3 w 54"/>
                  <a:gd name="T5" fmla="*/ 7 h 64"/>
                  <a:gd name="T6" fmla="*/ 3 w 54"/>
                  <a:gd name="T7" fmla="*/ 8 h 64"/>
                  <a:gd name="T8" fmla="*/ 4 w 54"/>
                  <a:gd name="T9" fmla="*/ 8 h 64"/>
                  <a:gd name="T10" fmla="*/ 4 w 54"/>
                  <a:gd name="T11" fmla="*/ 9 h 64"/>
                  <a:gd name="T12" fmla="*/ 4 w 54"/>
                  <a:gd name="T13" fmla="*/ 10 h 64"/>
                  <a:gd name="T14" fmla="*/ 3 w 54"/>
                  <a:gd name="T15" fmla="*/ 11 h 64"/>
                  <a:gd name="T16" fmla="*/ 3 w 54"/>
                  <a:gd name="T17" fmla="*/ 11 h 64"/>
                  <a:gd name="T18" fmla="*/ 4 w 54"/>
                  <a:gd name="T19" fmla="*/ 13 h 64"/>
                  <a:gd name="T20" fmla="*/ 6 w 54"/>
                  <a:gd name="T21" fmla="*/ 14 h 64"/>
                  <a:gd name="T22" fmla="*/ 4 w 54"/>
                  <a:gd name="T23" fmla="*/ 15 h 64"/>
                  <a:gd name="T24" fmla="*/ 5 w 54"/>
                  <a:gd name="T25" fmla="*/ 16 h 64"/>
                  <a:gd name="T26" fmla="*/ 5 w 54"/>
                  <a:gd name="T27" fmla="*/ 18 h 64"/>
                  <a:gd name="T28" fmla="*/ 3 w 54"/>
                  <a:gd name="T29" fmla="*/ 18 h 64"/>
                  <a:gd name="T30" fmla="*/ 4 w 54"/>
                  <a:gd name="T31" fmla="*/ 20 h 64"/>
                  <a:gd name="T32" fmla="*/ 3 w 54"/>
                  <a:gd name="T33" fmla="*/ 21 h 64"/>
                  <a:gd name="T34" fmla="*/ 3 w 54"/>
                  <a:gd name="T35" fmla="*/ 20 h 64"/>
                  <a:gd name="T36" fmla="*/ 3 w 54"/>
                  <a:gd name="T37" fmla="*/ 21 h 64"/>
                  <a:gd name="T38" fmla="*/ 0 w 54"/>
                  <a:gd name="T39" fmla="*/ 21 h 64"/>
                  <a:gd name="T40" fmla="*/ 3 w 54"/>
                  <a:gd name="T41" fmla="*/ 25 h 64"/>
                  <a:gd name="T42" fmla="*/ 1 w 54"/>
                  <a:gd name="T43" fmla="*/ 25 h 64"/>
                  <a:gd name="T44" fmla="*/ 0 w 54"/>
                  <a:gd name="T45" fmla="*/ 25 h 64"/>
                  <a:gd name="T46" fmla="*/ 4 w 54"/>
                  <a:gd name="T47" fmla="*/ 28 h 64"/>
                  <a:gd name="T48" fmla="*/ 6 w 54"/>
                  <a:gd name="T49" fmla="*/ 29 h 64"/>
                  <a:gd name="T50" fmla="*/ 7 w 54"/>
                  <a:gd name="T51" fmla="*/ 25 h 64"/>
                  <a:gd name="T52" fmla="*/ 9 w 54"/>
                  <a:gd name="T53" fmla="*/ 25 h 64"/>
                  <a:gd name="T54" fmla="*/ 11 w 54"/>
                  <a:gd name="T55" fmla="*/ 29 h 64"/>
                  <a:gd name="T56" fmla="*/ 12 w 54"/>
                  <a:gd name="T57" fmla="*/ 29 h 64"/>
                  <a:gd name="T58" fmla="*/ 12 w 54"/>
                  <a:gd name="T59" fmla="*/ 29 h 64"/>
                  <a:gd name="T60" fmla="*/ 13 w 54"/>
                  <a:gd name="T61" fmla="*/ 28 h 64"/>
                  <a:gd name="T62" fmla="*/ 15 w 54"/>
                  <a:gd name="T63" fmla="*/ 29 h 64"/>
                  <a:gd name="T64" fmla="*/ 15 w 54"/>
                  <a:gd name="T65" fmla="*/ 28 h 64"/>
                  <a:gd name="T66" fmla="*/ 16 w 54"/>
                  <a:gd name="T67" fmla="*/ 28 h 64"/>
                  <a:gd name="T68" fmla="*/ 17 w 54"/>
                  <a:gd name="T69" fmla="*/ 28 h 64"/>
                  <a:gd name="T70" fmla="*/ 18 w 54"/>
                  <a:gd name="T71" fmla="*/ 28 h 64"/>
                  <a:gd name="T72" fmla="*/ 19 w 54"/>
                  <a:gd name="T73" fmla="*/ 26 h 64"/>
                  <a:gd name="T74" fmla="*/ 21 w 54"/>
                  <a:gd name="T75" fmla="*/ 28 h 64"/>
                  <a:gd name="T76" fmla="*/ 22 w 54"/>
                  <a:gd name="T77" fmla="*/ 28 h 64"/>
                  <a:gd name="T78" fmla="*/ 19 w 54"/>
                  <a:gd name="T79" fmla="*/ 25 h 64"/>
                  <a:gd name="T80" fmla="*/ 23 w 54"/>
                  <a:gd name="T81" fmla="*/ 21 h 64"/>
                  <a:gd name="T82" fmla="*/ 19 w 54"/>
                  <a:gd name="T83" fmla="*/ 18 h 64"/>
                  <a:gd name="T84" fmla="*/ 21 w 54"/>
                  <a:gd name="T85" fmla="*/ 13 h 64"/>
                  <a:gd name="T86" fmla="*/ 19 w 54"/>
                  <a:gd name="T87" fmla="*/ 11 h 64"/>
                  <a:gd name="T88" fmla="*/ 19 w 54"/>
                  <a:gd name="T89" fmla="*/ 10 h 64"/>
                  <a:gd name="T90" fmla="*/ 16 w 54"/>
                  <a:gd name="T91" fmla="*/ 9 h 64"/>
                  <a:gd name="T92" fmla="*/ 15 w 54"/>
                  <a:gd name="T93" fmla="*/ 8 h 64"/>
                  <a:gd name="T94" fmla="*/ 7 w 54"/>
                  <a:gd name="T95" fmla="*/ 0 h 64"/>
                  <a:gd name="T96" fmla="*/ 1 w 54"/>
                  <a:gd name="T97" fmla="*/ 2 h 64"/>
                  <a:gd name="T98" fmla="*/ 3 w 54"/>
                  <a:gd name="T99" fmla="*/ 3 h 64"/>
                  <a:gd name="T100" fmla="*/ 3 w 54"/>
                  <a:gd name="T101" fmla="*/ 3 h 64"/>
                  <a:gd name="T102" fmla="*/ 3 w 54"/>
                  <a:gd name="T103" fmla="*/ 5 h 64"/>
                  <a:gd name="T104" fmla="*/ 3 w 54"/>
                  <a:gd name="T105" fmla="*/ 5 h 64"/>
                  <a:gd name="T106" fmla="*/ 4 w 54"/>
                  <a:gd name="T107" fmla="*/ 6 h 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4"/>
                  <a:gd name="T163" fmla="*/ 0 h 64"/>
                  <a:gd name="T164" fmla="*/ 54 w 54"/>
                  <a:gd name="T165" fmla="*/ 64 h 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4" h="64">
                    <a:moveTo>
                      <a:pt x="10" y="12"/>
                    </a:moveTo>
                    <a:lnTo>
                      <a:pt x="10" y="13"/>
                    </a:lnTo>
                    <a:lnTo>
                      <a:pt x="6" y="14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9" y="22"/>
                    </a:lnTo>
                    <a:lnTo>
                      <a:pt x="6" y="24"/>
                    </a:lnTo>
                    <a:lnTo>
                      <a:pt x="7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0" y="32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6" y="40"/>
                    </a:lnTo>
                    <a:lnTo>
                      <a:pt x="9" y="42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3" y="46"/>
                    </a:lnTo>
                    <a:lnTo>
                      <a:pt x="0" y="47"/>
                    </a:lnTo>
                    <a:lnTo>
                      <a:pt x="4" y="52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9" y="59"/>
                    </a:lnTo>
                    <a:lnTo>
                      <a:pt x="13" y="64"/>
                    </a:lnTo>
                    <a:lnTo>
                      <a:pt x="16" y="53"/>
                    </a:lnTo>
                    <a:lnTo>
                      <a:pt x="23" y="55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33" y="59"/>
                    </a:lnTo>
                    <a:lnTo>
                      <a:pt x="36" y="60"/>
                    </a:lnTo>
                    <a:lnTo>
                      <a:pt x="37" y="58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8" y="56"/>
                    </a:lnTo>
                    <a:lnTo>
                      <a:pt x="51" y="59"/>
                    </a:lnTo>
                    <a:lnTo>
                      <a:pt x="53" y="58"/>
                    </a:lnTo>
                    <a:lnTo>
                      <a:pt x="49" y="53"/>
                    </a:lnTo>
                    <a:lnTo>
                      <a:pt x="54" y="46"/>
                    </a:lnTo>
                    <a:lnTo>
                      <a:pt x="49" y="37"/>
                    </a:lnTo>
                    <a:lnTo>
                      <a:pt x="51" y="28"/>
                    </a:lnTo>
                    <a:lnTo>
                      <a:pt x="49" y="23"/>
                    </a:lnTo>
                    <a:lnTo>
                      <a:pt x="45" y="22"/>
                    </a:lnTo>
                    <a:lnTo>
                      <a:pt x="41" y="20"/>
                    </a:lnTo>
                    <a:lnTo>
                      <a:pt x="36" y="18"/>
                    </a:lnTo>
                    <a:lnTo>
                      <a:pt x="18" y="0"/>
                    </a:lnTo>
                    <a:lnTo>
                      <a:pt x="1" y="2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0" name="Freeform 382"/>
              <p:cNvSpPr>
                <a:spLocks/>
              </p:cNvSpPr>
              <p:nvPr/>
            </p:nvSpPr>
            <p:spPr bwMode="ltGray">
              <a:xfrm>
                <a:off x="430" y="1573"/>
                <a:ext cx="735" cy="371"/>
              </a:xfrm>
              <a:custGeom>
                <a:avLst/>
                <a:gdLst>
                  <a:gd name="T0" fmla="*/ 289 w 869"/>
                  <a:gd name="T1" fmla="*/ 36 h 424"/>
                  <a:gd name="T2" fmla="*/ 306 w 869"/>
                  <a:gd name="T3" fmla="*/ 15 h 424"/>
                  <a:gd name="T4" fmla="*/ 276 w 869"/>
                  <a:gd name="T5" fmla="*/ 24 h 424"/>
                  <a:gd name="T6" fmla="*/ 263 w 869"/>
                  <a:gd name="T7" fmla="*/ 14 h 424"/>
                  <a:gd name="T8" fmla="*/ 262 w 869"/>
                  <a:gd name="T9" fmla="*/ 2 h 424"/>
                  <a:gd name="T10" fmla="*/ 258 w 869"/>
                  <a:gd name="T11" fmla="*/ 17 h 424"/>
                  <a:gd name="T12" fmla="*/ 239 w 869"/>
                  <a:gd name="T13" fmla="*/ 33 h 424"/>
                  <a:gd name="T14" fmla="*/ 243 w 869"/>
                  <a:gd name="T15" fmla="*/ 24 h 424"/>
                  <a:gd name="T16" fmla="*/ 229 w 869"/>
                  <a:gd name="T17" fmla="*/ 28 h 424"/>
                  <a:gd name="T18" fmla="*/ 198 w 869"/>
                  <a:gd name="T19" fmla="*/ 23 h 424"/>
                  <a:gd name="T20" fmla="*/ 185 w 869"/>
                  <a:gd name="T21" fmla="*/ 29 h 424"/>
                  <a:gd name="T22" fmla="*/ 159 w 869"/>
                  <a:gd name="T23" fmla="*/ 20 h 424"/>
                  <a:gd name="T24" fmla="*/ 125 w 869"/>
                  <a:gd name="T25" fmla="*/ 16 h 424"/>
                  <a:gd name="T26" fmla="*/ 105 w 869"/>
                  <a:gd name="T27" fmla="*/ 12 h 424"/>
                  <a:gd name="T28" fmla="*/ 45 w 869"/>
                  <a:gd name="T29" fmla="*/ 31 h 424"/>
                  <a:gd name="T30" fmla="*/ 8 w 869"/>
                  <a:gd name="T31" fmla="*/ 82 h 424"/>
                  <a:gd name="T32" fmla="*/ 26 w 869"/>
                  <a:gd name="T33" fmla="*/ 110 h 424"/>
                  <a:gd name="T34" fmla="*/ 17 w 869"/>
                  <a:gd name="T35" fmla="*/ 120 h 424"/>
                  <a:gd name="T36" fmla="*/ 21 w 869"/>
                  <a:gd name="T37" fmla="*/ 129 h 424"/>
                  <a:gd name="T38" fmla="*/ 23 w 869"/>
                  <a:gd name="T39" fmla="*/ 139 h 424"/>
                  <a:gd name="T40" fmla="*/ 14 w 869"/>
                  <a:gd name="T41" fmla="*/ 146 h 424"/>
                  <a:gd name="T42" fmla="*/ 21 w 869"/>
                  <a:gd name="T43" fmla="*/ 150 h 424"/>
                  <a:gd name="T44" fmla="*/ 25 w 869"/>
                  <a:gd name="T45" fmla="*/ 156 h 424"/>
                  <a:gd name="T46" fmla="*/ 26 w 869"/>
                  <a:gd name="T47" fmla="*/ 162 h 424"/>
                  <a:gd name="T48" fmla="*/ 99 w 869"/>
                  <a:gd name="T49" fmla="*/ 163 h 424"/>
                  <a:gd name="T50" fmla="*/ 171 w 869"/>
                  <a:gd name="T51" fmla="*/ 158 h 424"/>
                  <a:gd name="T52" fmla="*/ 212 w 869"/>
                  <a:gd name="T53" fmla="*/ 178 h 424"/>
                  <a:gd name="T54" fmla="*/ 211 w 869"/>
                  <a:gd name="T55" fmla="*/ 214 h 424"/>
                  <a:gd name="T56" fmla="*/ 253 w 869"/>
                  <a:gd name="T57" fmla="*/ 199 h 424"/>
                  <a:gd name="T58" fmla="*/ 299 w 869"/>
                  <a:gd name="T59" fmla="*/ 174 h 424"/>
                  <a:gd name="T60" fmla="*/ 317 w 869"/>
                  <a:gd name="T61" fmla="*/ 186 h 424"/>
                  <a:gd name="T62" fmla="*/ 307 w 869"/>
                  <a:gd name="T63" fmla="*/ 195 h 424"/>
                  <a:gd name="T64" fmla="*/ 333 w 869"/>
                  <a:gd name="T65" fmla="*/ 191 h 424"/>
                  <a:gd name="T66" fmla="*/ 316 w 869"/>
                  <a:gd name="T67" fmla="*/ 176 h 424"/>
                  <a:gd name="T68" fmla="*/ 324 w 869"/>
                  <a:gd name="T69" fmla="*/ 163 h 424"/>
                  <a:gd name="T70" fmla="*/ 294 w 869"/>
                  <a:gd name="T71" fmla="*/ 168 h 424"/>
                  <a:gd name="T72" fmla="*/ 357 w 869"/>
                  <a:gd name="T73" fmla="*/ 146 h 424"/>
                  <a:gd name="T74" fmla="*/ 376 w 869"/>
                  <a:gd name="T75" fmla="*/ 129 h 424"/>
                  <a:gd name="T76" fmla="*/ 356 w 869"/>
                  <a:gd name="T77" fmla="*/ 129 h 424"/>
                  <a:gd name="T78" fmla="*/ 359 w 869"/>
                  <a:gd name="T79" fmla="*/ 118 h 424"/>
                  <a:gd name="T80" fmla="*/ 358 w 869"/>
                  <a:gd name="T81" fmla="*/ 113 h 424"/>
                  <a:gd name="T82" fmla="*/ 353 w 869"/>
                  <a:gd name="T83" fmla="*/ 104 h 424"/>
                  <a:gd name="T84" fmla="*/ 352 w 869"/>
                  <a:gd name="T85" fmla="*/ 94 h 424"/>
                  <a:gd name="T86" fmla="*/ 352 w 869"/>
                  <a:gd name="T87" fmla="*/ 82 h 424"/>
                  <a:gd name="T88" fmla="*/ 343 w 869"/>
                  <a:gd name="T89" fmla="*/ 88 h 424"/>
                  <a:gd name="T90" fmla="*/ 327 w 869"/>
                  <a:gd name="T91" fmla="*/ 94 h 424"/>
                  <a:gd name="T92" fmla="*/ 326 w 869"/>
                  <a:gd name="T93" fmla="*/ 84 h 424"/>
                  <a:gd name="T94" fmla="*/ 322 w 869"/>
                  <a:gd name="T95" fmla="*/ 70 h 424"/>
                  <a:gd name="T96" fmla="*/ 296 w 869"/>
                  <a:gd name="T97" fmla="*/ 71 h 424"/>
                  <a:gd name="T98" fmla="*/ 281 w 869"/>
                  <a:gd name="T99" fmla="*/ 110 h 424"/>
                  <a:gd name="T100" fmla="*/ 256 w 869"/>
                  <a:gd name="T101" fmla="*/ 143 h 424"/>
                  <a:gd name="T102" fmla="*/ 249 w 869"/>
                  <a:gd name="T103" fmla="*/ 123 h 424"/>
                  <a:gd name="T104" fmla="*/ 218 w 869"/>
                  <a:gd name="T105" fmla="*/ 101 h 424"/>
                  <a:gd name="T106" fmla="*/ 207 w 869"/>
                  <a:gd name="T107" fmla="*/ 88 h 424"/>
                  <a:gd name="T108" fmla="*/ 236 w 869"/>
                  <a:gd name="T109" fmla="*/ 61 h 424"/>
                  <a:gd name="T110" fmla="*/ 250 w 869"/>
                  <a:gd name="T111" fmla="*/ 53 h 424"/>
                  <a:gd name="T112" fmla="*/ 264 w 869"/>
                  <a:gd name="T113" fmla="*/ 41 h 4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9"/>
                  <a:gd name="T172" fmla="*/ 0 h 424"/>
                  <a:gd name="T173" fmla="*/ 869 w 869"/>
                  <a:gd name="T174" fmla="*/ 424 h 42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9" h="424">
                    <a:moveTo>
                      <a:pt x="639" y="74"/>
                    </a:moveTo>
                    <a:lnTo>
                      <a:pt x="635" y="70"/>
                    </a:lnTo>
                    <a:lnTo>
                      <a:pt x="648" y="70"/>
                    </a:lnTo>
                    <a:lnTo>
                      <a:pt x="655" y="74"/>
                    </a:lnTo>
                    <a:lnTo>
                      <a:pt x="661" y="72"/>
                    </a:lnTo>
                    <a:lnTo>
                      <a:pt x="656" y="65"/>
                    </a:lnTo>
                    <a:lnTo>
                      <a:pt x="661" y="66"/>
                    </a:lnTo>
                    <a:lnTo>
                      <a:pt x="663" y="68"/>
                    </a:lnTo>
                    <a:lnTo>
                      <a:pt x="668" y="71"/>
                    </a:lnTo>
                    <a:lnTo>
                      <a:pt x="692" y="63"/>
                    </a:lnTo>
                    <a:lnTo>
                      <a:pt x="697" y="56"/>
                    </a:lnTo>
                    <a:lnTo>
                      <a:pt x="696" y="50"/>
                    </a:lnTo>
                    <a:lnTo>
                      <a:pt x="697" y="45"/>
                    </a:lnTo>
                    <a:lnTo>
                      <a:pt x="709" y="41"/>
                    </a:lnTo>
                    <a:lnTo>
                      <a:pt x="702" y="39"/>
                    </a:lnTo>
                    <a:lnTo>
                      <a:pt x="711" y="35"/>
                    </a:lnTo>
                    <a:lnTo>
                      <a:pt x="696" y="30"/>
                    </a:lnTo>
                    <a:lnTo>
                      <a:pt x="707" y="29"/>
                    </a:lnTo>
                    <a:lnTo>
                      <a:pt x="677" y="28"/>
                    </a:lnTo>
                    <a:lnTo>
                      <a:pt x="674" y="35"/>
                    </a:lnTo>
                    <a:lnTo>
                      <a:pt x="675" y="39"/>
                    </a:lnTo>
                    <a:lnTo>
                      <a:pt x="674" y="41"/>
                    </a:lnTo>
                    <a:lnTo>
                      <a:pt x="666" y="41"/>
                    </a:lnTo>
                    <a:lnTo>
                      <a:pt x="643" y="59"/>
                    </a:lnTo>
                    <a:lnTo>
                      <a:pt x="636" y="60"/>
                    </a:lnTo>
                    <a:lnTo>
                      <a:pt x="633" y="50"/>
                    </a:lnTo>
                    <a:lnTo>
                      <a:pt x="637" y="47"/>
                    </a:lnTo>
                    <a:lnTo>
                      <a:pt x="643" y="39"/>
                    </a:lnTo>
                    <a:lnTo>
                      <a:pt x="635" y="35"/>
                    </a:lnTo>
                    <a:lnTo>
                      <a:pt x="617" y="47"/>
                    </a:lnTo>
                    <a:lnTo>
                      <a:pt x="620" y="36"/>
                    </a:lnTo>
                    <a:lnTo>
                      <a:pt x="618" y="34"/>
                    </a:lnTo>
                    <a:lnTo>
                      <a:pt x="627" y="32"/>
                    </a:lnTo>
                    <a:lnTo>
                      <a:pt x="620" y="29"/>
                    </a:lnTo>
                    <a:lnTo>
                      <a:pt x="609" y="29"/>
                    </a:lnTo>
                    <a:lnTo>
                      <a:pt x="608" y="28"/>
                    </a:lnTo>
                    <a:lnTo>
                      <a:pt x="617" y="23"/>
                    </a:lnTo>
                    <a:lnTo>
                      <a:pt x="617" y="22"/>
                    </a:lnTo>
                    <a:lnTo>
                      <a:pt x="621" y="22"/>
                    </a:lnTo>
                    <a:lnTo>
                      <a:pt x="618" y="15"/>
                    </a:lnTo>
                    <a:lnTo>
                      <a:pt x="621" y="6"/>
                    </a:lnTo>
                    <a:lnTo>
                      <a:pt x="617" y="3"/>
                    </a:lnTo>
                    <a:lnTo>
                      <a:pt x="612" y="3"/>
                    </a:lnTo>
                    <a:lnTo>
                      <a:pt x="615" y="0"/>
                    </a:lnTo>
                    <a:lnTo>
                      <a:pt x="607" y="2"/>
                    </a:lnTo>
                    <a:lnTo>
                      <a:pt x="612" y="2"/>
                    </a:lnTo>
                    <a:lnTo>
                      <a:pt x="597" y="5"/>
                    </a:lnTo>
                    <a:lnTo>
                      <a:pt x="599" y="8"/>
                    </a:lnTo>
                    <a:lnTo>
                      <a:pt x="589" y="9"/>
                    </a:lnTo>
                    <a:lnTo>
                      <a:pt x="584" y="17"/>
                    </a:lnTo>
                    <a:lnTo>
                      <a:pt x="587" y="18"/>
                    </a:lnTo>
                    <a:lnTo>
                      <a:pt x="579" y="20"/>
                    </a:lnTo>
                    <a:lnTo>
                      <a:pt x="575" y="27"/>
                    </a:lnTo>
                    <a:lnTo>
                      <a:pt x="597" y="33"/>
                    </a:lnTo>
                    <a:lnTo>
                      <a:pt x="591" y="34"/>
                    </a:lnTo>
                    <a:lnTo>
                      <a:pt x="593" y="33"/>
                    </a:lnTo>
                    <a:lnTo>
                      <a:pt x="587" y="36"/>
                    </a:lnTo>
                    <a:lnTo>
                      <a:pt x="581" y="41"/>
                    </a:lnTo>
                    <a:lnTo>
                      <a:pt x="590" y="38"/>
                    </a:lnTo>
                    <a:lnTo>
                      <a:pt x="585" y="42"/>
                    </a:lnTo>
                    <a:lnTo>
                      <a:pt x="565" y="50"/>
                    </a:lnTo>
                    <a:lnTo>
                      <a:pt x="557" y="59"/>
                    </a:lnTo>
                    <a:lnTo>
                      <a:pt x="552" y="64"/>
                    </a:lnTo>
                    <a:lnTo>
                      <a:pt x="545" y="64"/>
                    </a:lnTo>
                    <a:lnTo>
                      <a:pt x="546" y="66"/>
                    </a:lnTo>
                    <a:lnTo>
                      <a:pt x="545" y="64"/>
                    </a:lnTo>
                    <a:lnTo>
                      <a:pt x="546" y="64"/>
                    </a:lnTo>
                    <a:lnTo>
                      <a:pt x="553" y="63"/>
                    </a:lnTo>
                    <a:lnTo>
                      <a:pt x="551" y="62"/>
                    </a:lnTo>
                    <a:lnTo>
                      <a:pt x="553" y="58"/>
                    </a:lnTo>
                    <a:lnTo>
                      <a:pt x="548" y="59"/>
                    </a:lnTo>
                    <a:lnTo>
                      <a:pt x="561" y="47"/>
                    </a:lnTo>
                    <a:lnTo>
                      <a:pt x="553" y="50"/>
                    </a:lnTo>
                    <a:lnTo>
                      <a:pt x="554" y="47"/>
                    </a:lnTo>
                    <a:lnTo>
                      <a:pt x="543" y="45"/>
                    </a:lnTo>
                    <a:lnTo>
                      <a:pt x="535" y="47"/>
                    </a:lnTo>
                    <a:lnTo>
                      <a:pt x="537" y="52"/>
                    </a:lnTo>
                    <a:lnTo>
                      <a:pt x="543" y="53"/>
                    </a:lnTo>
                    <a:lnTo>
                      <a:pt x="534" y="54"/>
                    </a:lnTo>
                    <a:lnTo>
                      <a:pt x="531" y="50"/>
                    </a:lnTo>
                    <a:lnTo>
                      <a:pt x="528" y="54"/>
                    </a:lnTo>
                    <a:lnTo>
                      <a:pt x="509" y="53"/>
                    </a:lnTo>
                    <a:lnTo>
                      <a:pt x="488" y="53"/>
                    </a:lnTo>
                    <a:lnTo>
                      <a:pt x="482" y="50"/>
                    </a:lnTo>
                    <a:lnTo>
                      <a:pt x="474" y="48"/>
                    </a:lnTo>
                    <a:lnTo>
                      <a:pt x="471" y="44"/>
                    </a:lnTo>
                    <a:lnTo>
                      <a:pt x="468" y="39"/>
                    </a:lnTo>
                    <a:lnTo>
                      <a:pt x="437" y="46"/>
                    </a:lnTo>
                    <a:lnTo>
                      <a:pt x="443" y="48"/>
                    </a:lnTo>
                    <a:lnTo>
                      <a:pt x="458" y="45"/>
                    </a:lnTo>
                    <a:lnTo>
                      <a:pt x="468" y="44"/>
                    </a:lnTo>
                    <a:lnTo>
                      <a:pt x="449" y="50"/>
                    </a:lnTo>
                    <a:lnTo>
                      <a:pt x="440" y="51"/>
                    </a:lnTo>
                    <a:lnTo>
                      <a:pt x="434" y="66"/>
                    </a:lnTo>
                    <a:lnTo>
                      <a:pt x="431" y="63"/>
                    </a:lnTo>
                    <a:lnTo>
                      <a:pt x="427" y="72"/>
                    </a:lnTo>
                    <a:lnTo>
                      <a:pt x="423" y="62"/>
                    </a:lnTo>
                    <a:lnTo>
                      <a:pt x="431" y="62"/>
                    </a:lnTo>
                    <a:lnTo>
                      <a:pt x="428" y="56"/>
                    </a:lnTo>
                    <a:lnTo>
                      <a:pt x="423" y="58"/>
                    </a:lnTo>
                    <a:lnTo>
                      <a:pt x="422" y="53"/>
                    </a:lnTo>
                    <a:lnTo>
                      <a:pt x="416" y="51"/>
                    </a:lnTo>
                    <a:lnTo>
                      <a:pt x="378" y="54"/>
                    </a:lnTo>
                    <a:lnTo>
                      <a:pt x="365" y="52"/>
                    </a:lnTo>
                    <a:lnTo>
                      <a:pt x="379" y="47"/>
                    </a:lnTo>
                    <a:lnTo>
                      <a:pt x="385" y="46"/>
                    </a:lnTo>
                    <a:lnTo>
                      <a:pt x="374" y="38"/>
                    </a:lnTo>
                    <a:lnTo>
                      <a:pt x="368" y="39"/>
                    </a:lnTo>
                    <a:lnTo>
                      <a:pt x="342" y="33"/>
                    </a:lnTo>
                    <a:lnTo>
                      <a:pt x="317" y="27"/>
                    </a:lnTo>
                    <a:lnTo>
                      <a:pt x="303" y="33"/>
                    </a:lnTo>
                    <a:lnTo>
                      <a:pt x="297" y="32"/>
                    </a:lnTo>
                    <a:lnTo>
                      <a:pt x="302" y="28"/>
                    </a:lnTo>
                    <a:lnTo>
                      <a:pt x="305" y="23"/>
                    </a:lnTo>
                    <a:lnTo>
                      <a:pt x="302" y="26"/>
                    </a:lnTo>
                    <a:lnTo>
                      <a:pt x="297" y="28"/>
                    </a:lnTo>
                    <a:lnTo>
                      <a:pt x="290" y="30"/>
                    </a:lnTo>
                    <a:lnTo>
                      <a:pt x="287" y="34"/>
                    </a:lnTo>
                    <a:lnTo>
                      <a:pt x="282" y="24"/>
                    </a:lnTo>
                    <a:lnTo>
                      <a:pt x="277" y="18"/>
                    </a:lnTo>
                    <a:lnTo>
                      <a:pt x="279" y="22"/>
                    </a:lnTo>
                    <a:lnTo>
                      <a:pt x="258" y="28"/>
                    </a:lnTo>
                    <a:lnTo>
                      <a:pt x="258" y="27"/>
                    </a:lnTo>
                    <a:lnTo>
                      <a:pt x="236" y="30"/>
                    </a:lnTo>
                    <a:lnTo>
                      <a:pt x="259" y="22"/>
                    </a:lnTo>
                    <a:lnTo>
                      <a:pt x="243" y="24"/>
                    </a:lnTo>
                    <a:lnTo>
                      <a:pt x="218" y="30"/>
                    </a:lnTo>
                    <a:lnTo>
                      <a:pt x="193" y="38"/>
                    </a:lnTo>
                    <a:lnTo>
                      <a:pt x="189" y="41"/>
                    </a:lnTo>
                    <a:lnTo>
                      <a:pt x="181" y="40"/>
                    </a:lnTo>
                    <a:lnTo>
                      <a:pt x="180" y="42"/>
                    </a:lnTo>
                    <a:lnTo>
                      <a:pt x="161" y="35"/>
                    </a:lnTo>
                    <a:lnTo>
                      <a:pt x="140" y="29"/>
                    </a:lnTo>
                    <a:lnTo>
                      <a:pt x="122" y="45"/>
                    </a:lnTo>
                    <a:lnTo>
                      <a:pt x="104" y="59"/>
                    </a:lnTo>
                    <a:lnTo>
                      <a:pt x="86" y="75"/>
                    </a:lnTo>
                    <a:lnTo>
                      <a:pt x="68" y="90"/>
                    </a:lnTo>
                    <a:lnTo>
                      <a:pt x="51" y="106"/>
                    </a:lnTo>
                    <a:lnTo>
                      <a:pt x="33" y="122"/>
                    </a:lnTo>
                    <a:lnTo>
                      <a:pt x="17" y="137"/>
                    </a:lnTo>
                    <a:lnTo>
                      <a:pt x="0" y="154"/>
                    </a:lnTo>
                    <a:lnTo>
                      <a:pt x="20" y="153"/>
                    </a:lnTo>
                    <a:lnTo>
                      <a:pt x="15" y="156"/>
                    </a:lnTo>
                    <a:lnTo>
                      <a:pt x="19" y="159"/>
                    </a:lnTo>
                    <a:lnTo>
                      <a:pt x="18" y="173"/>
                    </a:lnTo>
                    <a:lnTo>
                      <a:pt x="29" y="170"/>
                    </a:lnTo>
                    <a:lnTo>
                      <a:pt x="36" y="165"/>
                    </a:lnTo>
                    <a:lnTo>
                      <a:pt x="51" y="160"/>
                    </a:lnTo>
                    <a:lnTo>
                      <a:pt x="55" y="176"/>
                    </a:lnTo>
                    <a:lnTo>
                      <a:pt x="53" y="189"/>
                    </a:lnTo>
                    <a:lnTo>
                      <a:pt x="50" y="202"/>
                    </a:lnTo>
                    <a:lnTo>
                      <a:pt x="55" y="208"/>
                    </a:lnTo>
                    <a:lnTo>
                      <a:pt x="61" y="215"/>
                    </a:lnTo>
                    <a:lnTo>
                      <a:pt x="49" y="228"/>
                    </a:lnTo>
                    <a:lnTo>
                      <a:pt x="60" y="219"/>
                    </a:lnTo>
                    <a:lnTo>
                      <a:pt x="60" y="221"/>
                    </a:lnTo>
                    <a:lnTo>
                      <a:pt x="49" y="227"/>
                    </a:lnTo>
                    <a:lnTo>
                      <a:pt x="51" y="228"/>
                    </a:lnTo>
                    <a:lnTo>
                      <a:pt x="45" y="233"/>
                    </a:lnTo>
                    <a:lnTo>
                      <a:pt x="42" y="233"/>
                    </a:lnTo>
                    <a:lnTo>
                      <a:pt x="42" y="238"/>
                    </a:lnTo>
                    <a:lnTo>
                      <a:pt x="39" y="234"/>
                    </a:lnTo>
                    <a:lnTo>
                      <a:pt x="38" y="240"/>
                    </a:lnTo>
                    <a:lnTo>
                      <a:pt x="44" y="239"/>
                    </a:lnTo>
                    <a:lnTo>
                      <a:pt x="41" y="239"/>
                    </a:lnTo>
                    <a:lnTo>
                      <a:pt x="41" y="243"/>
                    </a:lnTo>
                    <a:lnTo>
                      <a:pt x="38" y="242"/>
                    </a:lnTo>
                    <a:lnTo>
                      <a:pt x="39" y="251"/>
                    </a:lnTo>
                    <a:lnTo>
                      <a:pt x="54" y="242"/>
                    </a:lnTo>
                    <a:lnTo>
                      <a:pt x="48" y="250"/>
                    </a:lnTo>
                    <a:lnTo>
                      <a:pt x="51" y="252"/>
                    </a:lnTo>
                    <a:lnTo>
                      <a:pt x="45" y="250"/>
                    </a:lnTo>
                    <a:lnTo>
                      <a:pt x="44" y="260"/>
                    </a:lnTo>
                    <a:lnTo>
                      <a:pt x="47" y="258"/>
                    </a:lnTo>
                    <a:lnTo>
                      <a:pt x="37" y="268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59" y="260"/>
                    </a:lnTo>
                    <a:lnTo>
                      <a:pt x="53" y="267"/>
                    </a:lnTo>
                    <a:lnTo>
                      <a:pt x="53" y="272"/>
                    </a:lnTo>
                    <a:lnTo>
                      <a:pt x="51" y="267"/>
                    </a:lnTo>
                    <a:lnTo>
                      <a:pt x="37" y="274"/>
                    </a:lnTo>
                    <a:lnTo>
                      <a:pt x="38" y="278"/>
                    </a:lnTo>
                    <a:lnTo>
                      <a:pt x="42" y="275"/>
                    </a:lnTo>
                    <a:lnTo>
                      <a:pt x="49" y="276"/>
                    </a:lnTo>
                    <a:lnTo>
                      <a:pt x="36" y="279"/>
                    </a:lnTo>
                    <a:lnTo>
                      <a:pt x="32" y="281"/>
                    </a:lnTo>
                    <a:lnTo>
                      <a:pt x="38" y="281"/>
                    </a:lnTo>
                    <a:lnTo>
                      <a:pt x="31" y="285"/>
                    </a:lnTo>
                    <a:lnTo>
                      <a:pt x="41" y="287"/>
                    </a:lnTo>
                    <a:lnTo>
                      <a:pt x="44" y="286"/>
                    </a:lnTo>
                    <a:lnTo>
                      <a:pt x="47" y="287"/>
                    </a:lnTo>
                    <a:lnTo>
                      <a:pt x="42" y="288"/>
                    </a:lnTo>
                    <a:lnTo>
                      <a:pt x="47" y="288"/>
                    </a:lnTo>
                    <a:lnTo>
                      <a:pt x="43" y="291"/>
                    </a:lnTo>
                    <a:lnTo>
                      <a:pt x="54" y="287"/>
                    </a:lnTo>
                    <a:lnTo>
                      <a:pt x="55" y="285"/>
                    </a:lnTo>
                    <a:lnTo>
                      <a:pt x="49" y="291"/>
                    </a:lnTo>
                    <a:lnTo>
                      <a:pt x="44" y="291"/>
                    </a:lnTo>
                    <a:lnTo>
                      <a:pt x="43" y="293"/>
                    </a:lnTo>
                    <a:lnTo>
                      <a:pt x="51" y="291"/>
                    </a:lnTo>
                    <a:lnTo>
                      <a:pt x="51" y="293"/>
                    </a:lnTo>
                    <a:lnTo>
                      <a:pt x="60" y="288"/>
                    </a:lnTo>
                    <a:lnTo>
                      <a:pt x="55" y="296"/>
                    </a:lnTo>
                    <a:lnTo>
                      <a:pt x="63" y="293"/>
                    </a:lnTo>
                    <a:lnTo>
                      <a:pt x="53" y="299"/>
                    </a:lnTo>
                    <a:lnTo>
                      <a:pt x="59" y="303"/>
                    </a:lnTo>
                    <a:lnTo>
                      <a:pt x="65" y="297"/>
                    </a:lnTo>
                    <a:lnTo>
                      <a:pt x="61" y="305"/>
                    </a:lnTo>
                    <a:lnTo>
                      <a:pt x="62" y="305"/>
                    </a:lnTo>
                    <a:lnTo>
                      <a:pt x="57" y="305"/>
                    </a:lnTo>
                    <a:lnTo>
                      <a:pt x="63" y="308"/>
                    </a:lnTo>
                    <a:lnTo>
                      <a:pt x="68" y="305"/>
                    </a:lnTo>
                    <a:lnTo>
                      <a:pt x="63" y="310"/>
                    </a:lnTo>
                    <a:lnTo>
                      <a:pt x="67" y="311"/>
                    </a:lnTo>
                    <a:lnTo>
                      <a:pt x="62" y="314"/>
                    </a:lnTo>
                    <a:lnTo>
                      <a:pt x="67" y="315"/>
                    </a:lnTo>
                    <a:lnTo>
                      <a:pt x="87" y="315"/>
                    </a:lnTo>
                    <a:lnTo>
                      <a:pt x="107" y="315"/>
                    </a:lnTo>
                    <a:lnTo>
                      <a:pt x="127" y="315"/>
                    </a:lnTo>
                    <a:lnTo>
                      <a:pt x="147" y="315"/>
                    </a:lnTo>
                    <a:lnTo>
                      <a:pt x="168" y="315"/>
                    </a:lnTo>
                    <a:lnTo>
                      <a:pt x="188" y="315"/>
                    </a:lnTo>
                    <a:lnTo>
                      <a:pt x="207" y="315"/>
                    </a:lnTo>
                    <a:lnTo>
                      <a:pt x="228" y="315"/>
                    </a:lnTo>
                    <a:lnTo>
                      <a:pt x="248" y="315"/>
                    </a:lnTo>
                    <a:lnTo>
                      <a:pt x="269" y="315"/>
                    </a:lnTo>
                    <a:lnTo>
                      <a:pt x="289" y="315"/>
                    </a:lnTo>
                    <a:lnTo>
                      <a:pt x="308" y="315"/>
                    </a:lnTo>
                    <a:lnTo>
                      <a:pt x="329" y="315"/>
                    </a:lnTo>
                    <a:lnTo>
                      <a:pt x="349" y="315"/>
                    </a:lnTo>
                    <a:lnTo>
                      <a:pt x="369" y="315"/>
                    </a:lnTo>
                    <a:lnTo>
                      <a:pt x="390" y="315"/>
                    </a:lnTo>
                    <a:lnTo>
                      <a:pt x="395" y="310"/>
                    </a:lnTo>
                    <a:lnTo>
                      <a:pt x="393" y="318"/>
                    </a:lnTo>
                    <a:lnTo>
                      <a:pt x="407" y="321"/>
                    </a:lnTo>
                    <a:lnTo>
                      <a:pt x="423" y="328"/>
                    </a:lnTo>
                    <a:lnTo>
                      <a:pt x="434" y="327"/>
                    </a:lnTo>
                    <a:lnTo>
                      <a:pt x="444" y="330"/>
                    </a:lnTo>
                    <a:lnTo>
                      <a:pt x="459" y="326"/>
                    </a:lnTo>
                    <a:lnTo>
                      <a:pt x="470" y="333"/>
                    </a:lnTo>
                    <a:lnTo>
                      <a:pt x="480" y="339"/>
                    </a:lnTo>
                    <a:lnTo>
                      <a:pt x="491" y="346"/>
                    </a:lnTo>
                    <a:lnTo>
                      <a:pt x="500" y="352"/>
                    </a:lnTo>
                    <a:lnTo>
                      <a:pt x="501" y="358"/>
                    </a:lnTo>
                    <a:lnTo>
                      <a:pt x="506" y="358"/>
                    </a:lnTo>
                    <a:lnTo>
                      <a:pt x="504" y="362"/>
                    </a:lnTo>
                    <a:lnTo>
                      <a:pt x="513" y="369"/>
                    </a:lnTo>
                    <a:lnTo>
                      <a:pt x="511" y="382"/>
                    </a:lnTo>
                    <a:lnTo>
                      <a:pt x="509" y="395"/>
                    </a:lnTo>
                    <a:lnTo>
                      <a:pt x="503" y="404"/>
                    </a:lnTo>
                    <a:lnTo>
                      <a:pt x="487" y="418"/>
                    </a:lnTo>
                    <a:lnTo>
                      <a:pt x="491" y="424"/>
                    </a:lnTo>
                    <a:lnTo>
                      <a:pt x="504" y="419"/>
                    </a:lnTo>
                    <a:lnTo>
                      <a:pt x="517" y="416"/>
                    </a:lnTo>
                    <a:lnTo>
                      <a:pt x="530" y="411"/>
                    </a:lnTo>
                    <a:lnTo>
                      <a:pt x="542" y="407"/>
                    </a:lnTo>
                    <a:lnTo>
                      <a:pt x="543" y="398"/>
                    </a:lnTo>
                    <a:lnTo>
                      <a:pt x="559" y="396"/>
                    </a:lnTo>
                    <a:lnTo>
                      <a:pt x="573" y="394"/>
                    </a:lnTo>
                    <a:lnTo>
                      <a:pt x="585" y="386"/>
                    </a:lnTo>
                    <a:lnTo>
                      <a:pt x="597" y="377"/>
                    </a:lnTo>
                    <a:lnTo>
                      <a:pt x="620" y="375"/>
                    </a:lnTo>
                    <a:lnTo>
                      <a:pt x="644" y="374"/>
                    </a:lnTo>
                    <a:lnTo>
                      <a:pt x="653" y="369"/>
                    </a:lnTo>
                    <a:lnTo>
                      <a:pt x="663" y="359"/>
                    </a:lnTo>
                    <a:lnTo>
                      <a:pt x="674" y="348"/>
                    </a:lnTo>
                    <a:lnTo>
                      <a:pt x="684" y="338"/>
                    </a:lnTo>
                    <a:lnTo>
                      <a:pt x="685" y="341"/>
                    </a:lnTo>
                    <a:lnTo>
                      <a:pt x="691" y="340"/>
                    </a:lnTo>
                    <a:lnTo>
                      <a:pt x="699" y="344"/>
                    </a:lnTo>
                    <a:lnTo>
                      <a:pt x="693" y="362"/>
                    </a:lnTo>
                    <a:lnTo>
                      <a:pt x="697" y="371"/>
                    </a:lnTo>
                    <a:lnTo>
                      <a:pt x="699" y="374"/>
                    </a:lnTo>
                    <a:lnTo>
                      <a:pt x="710" y="369"/>
                    </a:lnTo>
                    <a:lnTo>
                      <a:pt x="710" y="370"/>
                    </a:lnTo>
                    <a:lnTo>
                      <a:pt x="727" y="365"/>
                    </a:lnTo>
                    <a:lnTo>
                      <a:pt x="731" y="358"/>
                    </a:lnTo>
                    <a:lnTo>
                      <a:pt x="732" y="362"/>
                    </a:lnTo>
                    <a:lnTo>
                      <a:pt x="734" y="362"/>
                    </a:lnTo>
                    <a:lnTo>
                      <a:pt x="725" y="368"/>
                    </a:lnTo>
                    <a:lnTo>
                      <a:pt x="744" y="369"/>
                    </a:lnTo>
                    <a:lnTo>
                      <a:pt x="732" y="372"/>
                    </a:lnTo>
                    <a:lnTo>
                      <a:pt x="732" y="370"/>
                    </a:lnTo>
                    <a:lnTo>
                      <a:pt x="713" y="378"/>
                    </a:lnTo>
                    <a:lnTo>
                      <a:pt x="716" y="377"/>
                    </a:lnTo>
                    <a:lnTo>
                      <a:pt x="705" y="383"/>
                    </a:lnTo>
                    <a:lnTo>
                      <a:pt x="709" y="381"/>
                    </a:lnTo>
                    <a:lnTo>
                      <a:pt x="703" y="388"/>
                    </a:lnTo>
                    <a:lnTo>
                      <a:pt x="707" y="395"/>
                    </a:lnTo>
                    <a:lnTo>
                      <a:pt x="714" y="393"/>
                    </a:lnTo>
                    <a:lnTo>
                      <a:pt x="732" y="380"/>
                    </a:lnTo>
                    <a:lnTo>
                      <a:pt x="733" y="382"/>
                    </a:lnTo>
                    <a:lnTo>
                      <a:pt x="738" y="380"/>
                    </a:lnTo>
                    <a:lnTo>
                      <a:pt x="739" y="381"/>
                    </a:lnTo>
                    <a:lnTo>
                      <a:pt x="755" y="375"/>
                    </a:lnTo>
                    <a:lnTo>
                      <a:pt x="770" y="370"/>
                    </a:lnTo>
                    <a:lnTo>
                      <a:pt x="765" y="369"/>
                    </a:lnTo>
                    <a:lnTo>
                      <a:pt x="769" y="368"/>
                    </a:lnTo>
                    <a:lnTo>
                      <a:pt x="763" y="362"/>
                    </a:lnTo>
                    <a:lnTo>
                      <a:pt x="758" y="364"/>
                    </a:lnTo>
                    <a:lnTo>
                      <a:pt x="749" y="363"/>
                    </a:lnTo>
                    <a:lnTo>
                      <a:pt x="740" y="359"/>
                    </a:lnTo>
                    <a:lnTo>
                      <a:pt x="734" y="356"/>
                    </a:lnTo>
                    <a:lnTo>
                      <a:pt x="734" y="345"/>
                    </a:lnTo>
                    <a:lnTo>
                      <a:pt x="729" y="344"/>
                    </a:lnTo>
                    <a:lnTo>
                      <a:pt x="738" y="334"/>
                    </a:lnTo>
                    <a:lnTo>
                      <a:pt x="728" y="335"/>
                    </a:lnTo>
                    <a:lnTo>
                      <a:pt x="727" y="332"/>
                    </a:lnTo>
                    <a:lnTo>
                      <a:pt x="716" y="330"/>
                    </a:lnTo>
                    <a:lnTo>
                      <a:pt x="719" y="329"/>
                    </a:lnTo>
                    <a:lnTo>
                      <a:pt x="731" y="329"/>
                    </a:lnTo>
                    <a:lnTo>
                      <a:pt x="746" y="323"/>
                    </a:lnTo>
                    <a:lnTo>
                      <a:pt x="747" y="318"/>
                    </a:lnTo>
                    <a:lnTo>
                      <a:pt x="750" y="318"/>
                    </a:lnTo>
                    <a:lnTo>
                      <a:pt x="750" y="316"/>
                    </a:lnTo>
                    <a:lnTo>
                      <a:pt x="735" y="311"/>
                    </a:lnTo>
                    <a:lnTo>
                      <a:pt x="719" y="316"/>
                    </a:lnTo>
                    <a:lnTo>
                      <a:pt x="702" y="321"/>
                    </a:lnTo>
                    <a:lnTo>
                      <a:pt x="690" y="328"/>
                    </a:lnTo>
                    <a:lnTo>
                      <a:pt x="677" y="336"/>
                    </a:lnTo>
                    <a:lnTo>
                      <a:pt x="659" y="347"/>
                    </a:lnTo>
                    <a:lnTo>
                      <a:pt x="669" y="338"/>
                    </a:lnTo>
                    <a:lnTo>
                      <a:pt x="681" y="328"/>
                    </a:lnTo>
                    <a:lnTo>
                      <a:pt x="668" y="323"/>
                    </a:lnTo>
                    <a:lnTo>
                      <a:pt x="681" y="328"/>
                    </a:lnTo>
                    <a:lnTo>
                      <a:pt x="698" y="316"/>
                    </a:lnTo>
                    <a:lnTo>
                      <a:pt x="716" y="310"/>
                    </a:lnTo>
                    <a:lnTo>
                      <a:pt x="728" y="298"/>
                    </a:lnTo>
                    <a:lnTo>
                      <a:pt x="755" y="298"/>
                    </a:lnTo>
                    <a:lnTo>
                      <a:pt x="780" y="297"/>
                    </a:lnTo>
                    <a:lnTo>
                      <a:pt x="803" y="297"/>
                    </a:lnTo>
                    <a:lnTo>
                      <a:pt x="824" y="285"/>
                    </a:lnTo>
                    <a:lnTo>
                      <a:pt x="843" y="280"/>
                    </a:lnTo>
                    <a:lnTo>
                      <a:pt x="866" y="268"/>
                    </a:lnTo>
                    <a:lnTo>
                      <a:pt x="860" y="266"/>
                    </a:lnTo>
                    <a:lnTo>
                      <a:pt x="866" y="264"/>
                    </a:lnTo>
                    <a:lnTo>
                      <a:pt x="858" y="263"/>
                    </a:lnTo>
                    <a:lnTo>
                      <a:pt x="865" y="262"/>
                    </a:lnTo>
                    <a:lnTo>
                      <a:pt x="865" y="260"/>
                    </a:lnTo>
                    <a:lnTo>
                      <a:pt x="867" y="255"/>
                    </a:lnTo>
                    <a:lnTo>
                      <a:pt x="869" y="251"/>
                    </a:lnTo>
                    <a:lnTo>
                      <a:pt x="860" y="248"/>
                    </a:lnTo>
                    <a:lnTo>
                      <a:pt x="861" y="246"/>
                    </a:lnTo>
                    <a:lnTo>
                      <a:pt x="854" y="249"/>
                    </a:lnTo>
                    <a:lnTo>
                      <a:pt x="855" y="239"/>
                    </a:lnTo>
                    <a:lnTo>
                      <a:pt x="845" y="242"/>
                    </a:lnTo>
                    <a:lnTo>
                      <a:pt x="851" y="242"/>
                    </a:lnTo>
                    <a:lnTo>
                      <a:pt x="833" y="248"/>
                    </a:lnTo>
                    <a:lnTo>
                      <a:pt x="817" y="251"/>
                    </a:lnTo>
                    <a:lnTo>
                      <a:pt x="823" y="250"/>
                    </a:lnTo>
                    <a:lnTo>
                      <a:pt x="817" y="246"/>
                    </a:lnTo>
                    <a:lnTo>
                      <a:pt x="824" y="246"/>
                    </a:lnTo>
                    <a:lnTo>
                      <a:pt x="846" y="239"/>
                    </a:lnTo>
                    <a:lnTo>
                      <a:pt x="831" y="242"/>
                    </a:lnTo>
                    <a:lnTo>
                      <a:pt x="858" y="234"/>
                    </a:lnTo>
                    <a:lnTo>
                      <a:pt x="841" y="228"/>
                    </a:lnTo>
                    <a:lnTo>
                      <a:pt x="837" y="228"/>
                    </a:lnTo>
                    <a:lnTo>
                      <a:pt x="841" y="225"/>
                    </a:lnTo>
                    <a:lnTo>
                      <a:pt x="831" y="230"/>
                    </a:lnTo>
                    <a:lnTo>
                      <a:pt x="836" y="226"/>
                    </a:lnTo>
                    <a:lnTo>
                      <a:pt x="835" y="225"/>
                    </a:lnTo>
                    <a:lnTo>
                      <a:pt x="829" y="226"/>
                    </a:lnTo>
                    <a:lnTo>
                      <a:pt x="830" y="224"/>
                    </a:lnTo>
                    <a:lnTo>
                      <a:pt x="824" y="227"/>
                    </a:lnTo>
                    <a:lnTo>
                      <a:pt x="827" y="225"/>
                    </a:lnTo>
                    <a:lnTo>
                      <a:pt x="829" y="222"/>
                    </a:lnTo>
                    <a:lnTo>
                      <a:pt x="830" y="216"/>
                    </a:lnTo>
                    <a:lnTo>
                      <a:pt x="827" y="220"/>
                    </a:lnTo>
                    <a:lnTo>
                      <a:pt x="827" y="218"/>
                    </a:lnTo>
                    <a:lnTo>
                      <a:pt x="822" y="212"/>
                    </a:lnTo>
                    <a:lnTo>
                      <a:pt x="816" y="210"/>
                    </a:lnTo>
                    <a:lnTo>
                      <a:pt x="821" y="210"/>
                    </a:lnTo>
                    <a:lnTo>
                      <a:pt x="817" y="207"/>
                    </a:lnTo>
                    <a:lnTo>
                      <a:pt x="821" y="206"/>
                    </a:lnTo>
                    <a:lnTo>
                      <a:pt x="816" y="206"/>
                    </a:lnTo>
                    <a:lnTo>
                      <a:pt x="819" y="206"/>
                    </a:lnTo>
                    <a:lnTo>
                      <a:pt x="815" y="202"/>
                    </a:lnTo>
                    <a:lnTo>
                      <a:pt x="817" y="202"/>
                    </a:lnTo>
                    <a:lnTo>
                      <a:pt x="821" y="204"/>
                    </a:lnTo>
                    <a:lnTo>
                      <a:pt x="828" y="198"/>
                    </a:lnTo>
                    <a:lnTo>
                      <a:pt x="824" y="195"/>
                    </a:lnTo>
                    <a:lnTo>
                      <a:pt x="821" y="192"/>
                    </a:lnTo>
                    <a:lnTo>
                      <a:pt x="825" y="189"/>
                    </a:lnTo>
                    <a:lnTo>
                      <a:pt x="821" y="185"/>
                    </a:lnTo>
                    <a:lnTo>
                      <a:pt x="819" y="184"/>
                    </a:lnTo>
                    <a:lnTo>
                      <a:pt x="813" y="185"/>
                    </a:lnTo>
                    <a:lnTo>
                      <a:pt x="822" y="182"/>
                    </a:lnTo>
                    <a:lnTo>
                      <a:pt x="822" y="179"/>
                    </a:lnTo>
                    <a:lnTo>
                      <a:pt x="811" y="182"/>
                    </a:lnTo>
                    <a:lnTo>
                      <a:pt x="822" y="174"/>
                    </a:lnTo>
                    <a:lnTo>
                      <a:pt x="818" y="171"/>
                    </a:lnTo>
                    <a:lnTo>
                      <a:pt x="815" y="171"/>
                    </a:lnTo>
                    <a:lnTo>
                      <a:pt x="818" y="167"/>
                    </a:lnTo>
                    <a:lnTo>
                      <a:pt x="816" y="166"/>
                    </a:lnTo>
                    <a:lnTo>
                      <a:pt x="813" y="159"/>
                    </a:lnTo>
                    <a:lnTo>
                      <a:pt x="813" y="156"/>
                    </a:lnTo>
                    <a:lnTo>
                      <a:pt x="809" y="158"/>
                    </a:lnTo>
                    <a:lnTo>
                      <a:pt x="812" y="154"/>
                    </a:lnTo>
                    <a:lnTo>
                      <a:pt x="805" y="158"/>
                    </a:lnTo>
                    <a:lnTo>
                      <a:pt x="805" y="161"/>
                    </a:lnTo>
                    <a:lnTo>
                      <a:pt x="799" y="161"/>
                    </a:lnTo>
                    <a:lnTo>
                      <a:pt x="801" y="165"/>
                    </a:lnTo>
                    <a:lnTo>
                      <a:pt x="798" y="167"/>
                    </a:lnTo>
                    <a:lnTo>
                      <a:pt x="794" y="171"/>
                    </a:lnTo>
                    <a:lnTo>
                      <a:pt x="788" y="176"/>
                    </a:lnTo>
                    <a:lnTo>
                      <a:pt x="786" y="180"/>
                    </a:lnTo>
                    <a:lnTo>
                      <a:pt x="783" y="174"/>
                    </a:lnTo>
                    <a:lnTo>
                      <a:pt x="773" y="180"/>
                    </a:lnTo>
                    <a:lnTo>
                      <a:pt x="764" y="186"/>
                    </a:lnTo>
                    <a:lnTo>
                      <a:pt x="765" y="182"/>
                    </a:lnTo>
                    <a:lnTo>
                      <a:pt x="762" y="184"/>
                    </a:lnTo>
                    <a:lnTo>
                      <a:pt x="763" y="178"/>
                    </a:lnTo>
                    <a:lnTo>
                      <a:pt x="757" y="185"/>
                    </a:lnTo>
                    <a:lnTo>
                      <a:pt x="745" y="189"/>
                    </a:lnTo>
                    <a:lnTo>
                      <a:pt x="761" y="180"/>
                    </a:lnTo>
                    <a:lnTo>
                      <a:pt x="759" y="173"/>
                    </a:lnTo>
                    <a:lnTo>
                      <a:pt x="745" y="176"/>
                    </a:lnTo>
                    <a:lnTo>
                      <a:pt x="743" y="174"/>
                    </a:lnTo>
                    <a:lnTo>
                      <a:pt x="747" y="172"/>
                    </a:lnTo>
                    <a:lnTo>
                      <a:pt x="751" y="173"/>
                    </a:lnTo>
                    <a:lnTo>
                      <a:pt x="755" y="167"/>
                    </a:lnTo>
                    <a:lnTo>
                      <a:pt x="752" y="165"/>
                    </a:lnTo>
                    <a:lnTo>
                      <a:pt x="756" y="158"/>
                    </a:lnTo>
                    <a:lnTo>
                      <a:pt x="744" y="156"/>
                    </a:lnTo>
                    <a:lnTo>
                      <a:pt x="759" y="155"/>
                    </a:lnTo>
                    <a:lnTo>
                      <a:pt x="762" y="148"/>
                    </a:lnTo>
                    <a:lnTo>
                      <a:pt x="764" y="144"/>
                    </a:lnTo>
                    <a:lnTo>
                      <a:pt x="759" y="146"/>
                    </a:lnTo>
                    <a:lnTo>
                      <a:pt x="744" y="138"/>
                    </a:lnTo>
                    <a:lnTo>
                      <a:pt x="747" y="135"/>
                    </a:lnTo>
                    <a:lnTo>
                      <a:pt x="744" y="136"/>
                    </a:lnTo>
                    <a:lnTo>
                      <a:pt x="740" y="131"/>
                    </a:lnTo>
                    <a:lnTo>
                      <a:pt x="741" y="129"/>
                    </a:lnTo>
                    <a:lnTo>
                      <a:pt x="731" y="124"/>
                    </a:lnTo>
                    <a:lnTo>
                      <a:pt x="719" y="129"/>
                    </a:lnTo>
                    <a:lnTo>
                      <a:pt x="708" y="129"/>
                    </a:lnTo>
                    <a:lnTo>
                      <a:pt x="711" y="126"/>
                    </a:lnTo>
                    <a:lnTo>
                      <a:pt x="690" y="124"/>
                    </a:lnTo>
                    <a:lnTo>
                      <a:pt x="681" y="134"/>
                    </a:lnTo>
                    <a:lnTo>
                      <a:pt x="683" y="138"/>
                    </a:lnTo>
                    <a:lnTo>
                      <a:pt x="675" y="147"/>
                    </a:lnTo>
                    <a:lnTo>
                      <a:pt x="678" y="147"/>
                    </a:lnTo>
                    <a:lnTo>
                      <a:pt x="675" y="158"/>
                    </a:lnTo>
                    <a:lnTo>
                      <a:pt x="671" y="162"/>
                    </a:lnTo>
                    <a:lnTo>
                      <a:pt x="668" y="162"/>
                    </a:lnTo>
                    <a:lnTo>
                      <a:pt x="651" y="177"/>
                    </a:lnTo>
                    <a:lnTo>
                      <a:pt x="663" y="190"/>
                    </a:lnTo>
                    <a:lnTo>
                      <a:pt x="656" y="202"/>
                    </a:lnTo>
                    <a:lnTo>
                      <a:pt x="650" y="215"/>
                    </a:lnTo>
                    <a:lnTo>
                      <a:pt x="633" y="222"/>
                    </a:lnTo>
                    <a:lnTo>
                      <a:pt x="618" y="230"/>
                    </a:lnTo>
                    <a:lnTo>
                      <a:pt x="609" y="233"/>
                    </a:lnTo>
                    <a:lnTo>
                      <a:pt x="612" y="244"/>
                    </a:lnTo>
                    <a:lnTo>
                      <a:pt x="606" y="263"/>
                    </a:lnTo>
                    <a:lnTo>
                      <a:pt x="601" y="272"/>
                    </a:lnTo>
                    <a:lnTo>
                      <a:pt x="596" y="279"/>
                    </a:lnTo>
                    <a:lnTo>
                      <a:pt x="594" y="281"/>
                    </a:lnTo>
                    <a:lnTo>
                      <a:pt x="591" y="276"/>
                    </a:lnTo>
                    <a:lnTo>
                      <a:pt x="583" y="285"/>
                    </a:lnTo>
                    <a:lnTo>
                      <a:pt x="585" y="290"/>
                    </a:lnTo>
                    <a:lnTo>
                      <a:pt x="577" y="281"/>
                    </a:lnTo>
                    <a:lnTo>
                      <a:pt x="567" y="285"/>
                    </a:lnTo>
                    <a:lnTo>
                      <a:pt x="577" y="279"/>
                    </a:lnTo>
                    <a:lnTo>
                      <a:pt x="569" y="268"/>
                    </a:lnTo>
                    <a:lnTo>
                      <a:pt x="571" y="264"/>
                    </a:lnTo>
                    <a:lnTo>
                      <a:pt x="570" y="254"/>
                    </a:lnTo>
                    <a:lnTo>
                      <a:pt x="575" y="240"/>
                    </a:lnTo>
                    <a:lnTo>
                      <a:pt x="581" y="226"/>
                    </a:lnTo>
                    <a:lnTo>
                      <a:pt x="566" y="225"/>
                    </a:lnTo>
                    <a:lnTo>
                      <a:pt x="552" y="225"/>
                    </a:lnTo>
                    <a:lnTo>
                      <a:pt x="548" y="226"/>
                    </a:lnTo>
                    <a:lnTo>
                      <a:pt x="553" y="222"/>
                    </a:lnTo>
                    <a:lnTo>
                      <a:pt x="542" y="218"/>
                    </a:lnTo>
                    <a:lnTo>
                      <a:pt x="533" y="213"/>
                    </a:lnTo>
                    <a:lnTo>
                      <a:pt x="519" y="201"/>
                    </a:lnTo>
                    <a:lnTo>
                      <a:pt x="505" y="196"/>
                    </a:lnTo>
                    <a:lnTo>
                      <a:pt x="486" y="201"/>
                    </a:lnTo>
                    <a:lnTo>
                      <a:pt x="487" y="200"/>
                    </a:lnTo>
                    <a:lnTo>
                      <a:pt x="483" y="201"/>
                    </a:lnTo>
                    <a:lnTo>
                      <a:pt x="493" y="183"/>
                    </a:lnTo>
                    <a:lnTo>
                      <a:pt x="492" y="176"/>
                    </a:lnTo>
                    <a:lnTo>
                      <a:pt x="481" y="178"/>
                    </a:lnTo>
                    <a:lnTo>
                      <a:pt x="476" y="183"/>
                    </a:lnTo>
                    <a:lnTo>
                      <a:pt x="481" y="176"/>
                    </a:lnTo>
                    <a:lnTo>
                      <a:pt x="480" y="171"/>
                    </a:lnTo>
                    <a:lnTo>
                      <a:pt x="495" y="150"/>
                    </a:lnTo>
                    <a:lnTo>
                      <a:pt x="518" y="135"/>
                    </a:lnTo>
                    <a:lnTo>
                      <a:pt x="521" y="131"/>
                    </a:lnTo>
                    <a:lnTo>
                      <a:pt x="531" y="126"/>
                    </a:lnTo>
                    <a:lnTo>
                      <a:pt x="529" y="125"/>
                    </a:lnTo>
                    <a:lnTo>
                      <a:pt x="534" y="126"/>
                    </a:lnTo>
                    <a:lnTo>
                      <a:pt x="537" y="123"/>
                    </a:lnTo>
                    <a:lnTo>
                      <a:pt x="545" y="122"/>
                    </a:lnTo>
                    <a:lnTo>
                      <a:pt x="545" y="119"/>
                    </a:lnTo>
                    <a:lnTo>
                      <a:pt x="561" y="116"/>
                    </a:lnTo>
                    <a:lnTo>
                      <a:pt x="564" y="111"/>
                    </a:lnTo>
                    <a:lnTo>
                      <a:pt x="551" y="108"/>
                    </a:lnTo>
                    <a:lnTo>
                      <a:pt x="553" y="107"/>
                    </a:lnTo>
                    <a:lnTo>
                      <a:pt x="541" y="105"/>
                    </a:lnTo>
                    <a:lnTo>
                      <a:pt x="541" y="101"/>
                    </a:lnTo>
                    <a:lnTo>
                      <a:pt x="557" y="105"/>
                    </a:lnTo>
                    <a:lnTo>
                      <a:pt x="572" y="108"/>
                    </a:lnTo>
                    <a:lnTo>
                      <a:pt x="577" y="104"/>
                    </a:lnTo>
                    <a:lnTo>
                      <a:pt x="581" y="101"/>
                    </a:lnTo>
                    <a:lnTo>
                      <a:pt x="587" y="104"/>
                    </a:lnTo>
                    <a:lnTo>
                      <a:pt x="587" y="101"/>
                    </a:lnTo>
                    <a:lnTo>
                      <a:pt x="593" y="102"/>
                    </a:lnTo>
                    <a:lnTo>
                      <a:pt x="615" y="90"/>
                    </a:lnTo>
                    <a:lnTo>
                      <a:pt x="619" y="87"/>
                    </a:lnTo>
                    <a:lnTo>
                      <a:pt x="597" y="83"/>
                    </a:lnTo>
                    <a:lnTo>
                      <a:pt x="584" y="77"/>
                    </a:lnTo>
                    <a:lnTo>
                      <a:pt x="609" y="81"/>
                    </a:lnTo>
                    <a:lnTo>
                      <a:pt x="617" y="86"/>
                    </a:lnTo>
                    <a:lnTo>
                      <a:pt x="639" y="7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1" name="Freeform 383"/>
              <p:cNvSpPr>
                <a:spLocks/>
              </p:cNvSpPr>
              <p:nvPr/>
            </p:nvSpPr>
            <p:spPr bwMode="ltGray">
              <a:xfrm>
                <a:off x="981" y="1554"/>
                <a:ext cx="200" cy="134"/>
              </a:xfrm>
              <a:custGeom>
                <a:avLst/>
                <a:gdLst>
                  <a:gd name="T0" fmla="*/ 73 w 238"/>
                  <a:gd name="T1" fmla="*/ 17 h 154"/>
                  <a:gd name="T2" fmla="*/ 69 w 238"/>
                  <a:gd name="T3" fmla="*/ 14 h 154"/>
                  <a:gd name="T4" fmla="*/ 65 w 238"/>
                  <a:gd name="T5" fmla="*/ 13 h 154"/>
                  <a:gd name="T6" fmla="*/ 59 w 238"/>
                  <a:gd name="T7" fmla="*/ 16 h 154"/>
                  <a:gd name="T8" fmla="*/ 60 w 238"/>
                  <a:gd name="T9" fmla="*/ 11 h 154"/>
                  <a:gd name="T10" fmla="*/ 63 w 238"/>
                  <a:gd name="T11" fmla="*/ 10 h 154"/>
                  <a:gd name="T12" fmla="*/ 47 w 238"/>
                  <a:gd name="T13" fmla="*/ 10 h 154"/>
                  <a:gd name="T14" fmla="*/ 46 w 238"/>
                  <a:gd name="T15" fmla="*/ 10 h 154"/>
                  <a:gd name="T16" fmla="*/ 43 w 238"/>
                  <a:gd name="T17" fmla="*/ 10 h 154"/>
                  <a:gd name="T18" fmla="*/ 39 w 238"/>
                  <a:gd name="T19" fmla="*/ 9 h 154"/>
                  <a:gd name="T20" fmla="*/ 33 w 238"/>
                  <a:gd name="T21" fmla="*/ 3 h 154"/>
                  <a:gd name="T22" fmla="*/ 27 w 238"/>
                  <a:gd name="T23" fmla="*/ 5 h 154"/>
                  <a:gd name="T24" fmla="*/ 24 w 238"/>
                  <a:gd name="T25" fmla="*/ 9 h 154"/>
                  <a:gd name="T26" fmla="*/ 23 w 238"/>
                  <a:gd name="T27" fmla="*/ 14 h 154"/>
                  <a:gd name="T28" fmla="*/ 17 w 238"/>
                  <a:gd name="T29" fmla="*/ 11 h 154"/>
                  <a:gd name="T30" fmla="*/ 9 w 238"/>
                  <a:gd name="T31" fmla="*/ 6 h 154"/>
                  <a:gd name="T32" fmla="*/ 3 w 238"/>
                  <a:gd name="T33" fmla="*/ 21 h 154"/>
                  <a:gd name="T34" fmla="*/ 12 w 238"/>
                  <a:gd name="T35" fmla="*/ 23 h 154"/>
                  <a:gd name="T36" fmla="*/ 28 w 238"/>
                  <a:gd name="T37" fmla="*/ 23 h 154"/>
                  <a:gd name="T38" fmla="*/ 42 w 238"/>
                  <a:gd name="T39" fmla="*/ 21 h 154"/>
                  <a:gd name="T40" fmla="*/ 45 w 238"/>
                  <a:gd name="T41" fmla="*/ 25 h 154"/>
                  <a:gd name="T42" fmla="*/ 44 w 238"/>
                  <a:gd name="T43" fmla="*/ 32 h 154"/>
                  <a:gd name="T44" fmla="*/ 55 w 238"/>
                  <a:gd name="T45" fmla="*/ 32 h 154"/>
                  <a:gd name="T46" fmla="*/ 51 w 238"/>
                  <a:gd name="T47" fmla="*/ 44 h 154"/>
                  <a:gd name="T48" fmla="*/ 63 w 238"/>
                  <a:gd name="T49" fmla="*/ 49 h 154"/>
                  <a:gd name="T50" fmla="*/ 49 w 238"/>
                  <a:gd name="T51" fmla="*/ 45 h 154"/>
                  <a:gd name="T52" fmla="*/ 35 w 238"/>
                  <a:gd name="T53" fmla="*/ 56 h 154"/>
                  <a:gd name="T54" fmla="*/ 22 w 238"/>
                  <a:gd name="T55" fmla="*/ 58 h 154"/>
                  <a:gd name="T56" fmla="*/ 37 w 238"/>
                  <a:gd name="T57" fmla="*/ 59 h 154"/>
                  <a:gd name="T58" fmla="*/ 42 w 238"/>
                  <a:gd name="T59" fmla="*/ 58 h 154"/>
                  <a:gd name="T60" fmla="*/ 45 w 238"/>
                  <a:gd name="T61" fmla="*/ 64 h 154"/>
                  <a:gd name="T62" fmla="*/ 53 w 238"/>
                  <a:gd name="T63" fmla="*/ 72 h 154"/>
                  <a:gd name="T64" fmla="*/ 62 w 238"/>
                  <a:gd name="T65" fmla="*/ 68 h 154"/>
                  <a:gd name="T66" fmla="*/ 67 w 238"/>
                  <a:gd name="T67" fmla="*/ 68 h 154"/>
                  <a:gd name="T68" fmla="*/ 73 w 238"/>
                  <a:gd name="T69" fmla="*/ 72 h 154"/>
                  <a:gd name="T70" fmla="*/ 76 w 238"/>
                  <a:gd name="T71" fmla="*/ 67 h 154"/>
                  <a:gd name="T72" fmla="*/ 76 w 238"/>
                  <a:gd name="T73" fmla="*/ 60 h 154"/>
                  <a:gd name="T74" fmla="*/ 73 w 238"/>
                  <a:gd name="T75" fmla="*/ 57 h 154"/>
                  <a:gd name="T76" fmla="*/ 72 w 238"/>
                  <a:gd name="T77" fmla="*/ 56 h 154"/>
                  <a:gd name="T78" fmla="*/ 69 w 238"/>
                  <a:gd name="T79" fmla="*/ 50 h 154"/>
                  <a:gd name="T80" fmla="*/ 73 w 238"/>
                  <a:gd name="T81" fmla="*/ 49 h 154"/>
                  <a:gd name="T82" fmla="*/ 76 w 238"/>
                  <a:gd name="T83" fmla="*/ 46 h 154"/>
                  <a:gd name="T84" fmla="*/ 87 w 238"/>
                  <a:gd name="T85" fmla="*/ 47 h 154"/>
                  <a:gd name="T86" fmla="*/ 80 w 238"/>
                  <a:gd name="T87" fmla="*/ 53 h 154"/>
                  <a:gd name="T88" fmla="*/ 84 w 238"/>
                  <a:gd name="T89" fmla="*/ 56 h 154"/>
                  <a:gd name="T90" fmla="*/ 89 w 238"/>
                  <a:gd name="T91" fmla="*/ 50 h 154"/>
                  <a:gd name="T92" fmla="*/ 92 w 238"/>
                  <a:gd name="T93" fmla="*/ 49 h 154"/>
                  <a:gd name="T94" fmla="*/ 98 w 238"/>
                  <a:gd name="T95" fmla="*/ 46 h 154"/>
                  <a:gd name="T96" fmla="*/ 97 w 238"/>
                  <a:gd name="T97" fmla="*/ 44 h 154"/>
                  <a:gd name="T98" fmla="*/ 91 w 238"/>
                  <a:gd name="T99" fmla="*/ 44 h 154"/>
                  <a:gd name="T100" fmla="*/ 87 w 238"/>
                  <a:gd name="T101" fmla="*/ 43 h 154"/>
                  <a:gd name="T102" fmla="*/ 87 w 238"/>
                  <a:gd name="T103" fmla="*/ 40 h 154"/>
                  <a:gd name="T104" fmla="*/ 87 w 238"/>
                  <a:gd name="T105" fmla="*/ 38 h 154"/>
                  <a:gd name="T106" fmla="*/ 83 w 238"/>
                  <a:gd name="T107" fmla="*/ 38 h 154"/>
                  <a:gd name="T108" fmla="*/ 82 w 238"/>
                  <a:gd name="T109" fmla="*/ 35 h 154"/>
                  <a:gd name="T110" fmla="*/ 75 w 238"/>
                  <a:gd name="T111" fmla="*/ 32 h 154"/>
                  <a:gd name="T112" fmla="*/ 77 w 238"/>
                  <a:gd name="T113" fmla="*/ 30 h 154"/>
                  <a:gd name="T114" fmla="*/ 76 w 238"/>
                  <a:gd name="T115" fmla="*/ 29 h 154"/>
                  <a:gd name="T116" fmla="*/ 77 w 238"/>
                  <a:gd name="T117" fmla="*/ 26 h 154"/>
                  <a:gd name="T118" fmla="*/ 76 w 238"/>
                  <a:gd name="T119" fmla="*/ 24 h 154"/>
                  <a:gd name="T120" fmla="*/ 82 w 238"/>
                  <a:gd name="T121" fmla="*/ 20 h 154"/>
                  <a:gd name="T122" fmla="*/ 73 w 238"/>
                  <a:gd name="T123" fmla="*/ 20 h 1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8"/>
                  <a:gd name="T187" fmla="*/ 0 h 154"/>
                  <a:gd name="T188" fmla="*/ 238 w 238"/>
                  <a:gd name="T189" fmla="*/ 154 h 1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8" h="154">
                    <a:moveTo>
                      <a:pt x="167" y="40"/>
                    </a:moveTo>
                    <a:lnTo>
                      <a:pt x="165" y="42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61" y="38"/>
                    </a:lnTo>
                    <a:lnTo>
                      <a:pt x="168" y="33"/>
                    </a:lnTo>
                    <a:lnTo>
                      <a:pt x="177" y="31"/>
                    </a:lnTo>
                    <a:lnTo>
                      <a:pt x="165" y="28"/>
                    </a:lnTo>
                    <a:lnTo>
                      <a:pt x="155" y="33"/>
                    </a:lnTo>
                    <a:lnTo>
                      <a:pt x="156" y="31"/>
                    </a:lnTo>
                    <a:lnTo>
                      <a:pt x="152" y="33"/>
                    </a:lnTo>
                    <a:lnTo>
                      <a:pt x="155" y="27"/>
                    </a:lnTo>
                    <a:lnTo>
                      <a:pt x="150" y="31"/>
                    </a:lnTo>
                    <a:lnTo>
                      <a:pt x="155" y="25"/>
                    </a:lnTo>
                    <a:lnTo>
                      <a:pt x="153" y="26"/>
                    </a:lnTo>
                    <a:lnTo>
                      <a:pt x="140" y="32"/>
                    </a:lnTo>
                    <a:lnTo>
                      <a:pt x="146" y="27"/>
                    </a:lnTo>
                    <a:lnTo>
                      <a:pt x="141" y="27"/>
                    </a:lnTo>
                    <a:lnTo>
                      <a:pt x="155" y="22"/>
                    </a:lnTo>
                    <a:lnTo>
                      <a:pt x="143" y="22"/>
                    </a:lnTo>
                    <a:lnTo>
                      <a:pt x="137" y="25"/>
                    </a:lnTo>
                    <a:lnTo>
                      <a:pt x="143" y="21"/>
                    </a:lnTo>
                    <a:lnTo>
                      <a:pt x="134" y="24"/>
                    </a:lnTo>
                    <a:lnTo>
                      <a:pt x="150" y="19"/>
                    </a:lnTo>
                    <a:lnTo>
                      <a:pt x="143" y="15"/>
                    </a:lnTo>
                    <a:lnTo>
                      <a:pt x="120" y="15"/>
                    </a:lnTo>
                    <a:lnTo>
                      <a:pt x="128" y="20"/>
                    </a:lnTo>
                    <a:lnTo>
                      <a:pt x="113" y="19"/>
                    </a:lnTo>
                    <a:lnTo>
                      <a:pt x="118" y="24"/>
                    </a:lnTo>
                    <a:lnTo>
                      <a:pt x="111" y="22"/>
                    </a:lnTo>
                    <a:lnTo>
                      <a:pt x="112" y="24"/>
                    </a:lnTo>
                    <a:lnTo>
                      <a:pt x="111" y="21"/>
                    </a:lnTo>
                    <a:lnTo>
                      <a:pt x="111" y="18"/>
                    </a:lnTo>
                    <a:lnTo>
                      <a:pt x="107" y="18"/>
                    </a:lnTo>
                    <a:lnTo>
                      <a:pt x="102" y="19"/>
                    </a:lnTo>
                    <a:lnTo>
                      <a:pt x="102" y="20"/>
                    </a:lnTo>
                    <a:lnTo>
                      <a:pt x="98" y="20"/>
                    </a:lnTo>
                    <a:lnTo>
                      <a:pt x="94" y="21"/>
                    </a:lnTo>
                    <a:lnTo>
                      <a:pt x="96" y="16"/>
                    </a:lnTo>
                    <a:lnTo>
                      <a:pt x="93" y="18"/>
                    </a:lnTo>
                    <a:lnTo>
                      <a:pt x="106" y="13"/>
                    </a:lnTo>
                    <a:lnTo>
                      <a:pt x="102" y="1"/>
                    </a:lnTo>
                    <a:lnTo>
                      <a:pt x="78" y="3"/>
                    </a:lnTo>
                    <a:lnTo>
                      <a:pt x="80" y="4"/>
                    </a:lnTo>
                    <a:lnTo>
                      <a:pt x="71" y="6"/>
                    </a:lnTo>
                    <a:lnTo>
                      <a:pt x="65" y="7"/>
                    </a:lnTo>
                    <a:lnTo>
                      <a:pt x="75" y="9"/>
                    </a:lnTo>
                    <a:lnTo>
                      <a:pt x="64" y="10"/>
                    </a:lnTo>
                    <a:lnTo>
                      <a:pt x="71" y="13"/>
                    </a:lnTo>
                    <a:lnTo>
                      <a:pt x="57" y="12"/>
                    </a:lnTo>
                    <a:lnTo>
                      <a:pt x="56" y="18"/>
                    </a:lnTo>
                    <a:lnTo>
                      <a:pt x="59" y="18"/>
                    </a:lnTo>
                    <a:lnTo>
                      <a:pt x="60" y="22"/>
                    </a:lnTo>
                    <a:lnTo>
                      <a:pt x="50" y="21"/>
                    </a:lnTo>
                    <a:lnTo>
                      <a:pt x="47" y="24"/>
                    </a:lnTo>
                    <a:lnTo>
                      <a:pt x="53" y="28"/>
                    </a:lnTo>
                    <a:lnTo>
                      <a:pt x="45" y="33"/>
                    </a:lnTo>
                    <a:lnTo>
                      <a:pt x="30" y="34"/>
                    </a:lnTo>
                    <a:lnTo>
                      <a:pt x="48" y="30"/>
                    </a:lnTo>
                    <a:lnTo>
                      <a:pt x="41" y="22"/>
                    </a:lnTo>
                    <a:lnTo>
                      <a:pt x="57" y="7"/>
                    </a:lnTo>
                    <a:lnTo>
                      <a:pt x="71" y="0"/>
                    </a:lnTo>
                    <a:lnTo>
                      <a:pt x="40" y="3"/>
                    </a:lnTo>
                    <a:lnTo>
                      <a:pt x="22" y="12"/>
                    </a:lnTo>
                    <a:lnTo>
                      <a:pt x="0" y="30"/>
                    </a:lnTo>
                    <a:lnTo>
                      <a:pt x="22" y="34"/>
                    </a:lnTo>
                    <a:lnTo>
                      <a:pt x="3" y="34"/>
                    </a:lnTo>
                    <a:lnTo>
                      <a:pt x="5" y="42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23" y="42"/>
                    </a:lnTo>
                    <a:lnTo>
                      <a:pt x="28" y="46"/>
                    </a:lnTo>
                    <a:lnTo>
                      <a:pt x="64" y="48"/>
                    </a:lnTo>
                    <a:lnTo>
                      <a:pt x="54" y="43"/>
                    </a:lnTo>
                    <a:lnTo>
                      <a:pt x="71" y="50"/>
                    </a:lnTo>
                    <a:lnTo>
                      <a:pt x="65" y="45"/>
                    </a:lnTo>
                    <a:lnTo>
                      <a:pt x="93" y="48"/>
                    </a:lnTo>
                    <a:lnTo>
                      <a:pt x="92" y="42"/>
                    </a:lnTo>
                    <a:lnTo>
                      <a:pt x="99" y="39"/>
                    </a:lnTo>
                    <a:lnTo>
                      <a:pt x="99" y="43"/>
                    </a:lnTo>
                    <a:lnTo>
                      <a:pt x="105" y="44"/>
                    </a:lnTo>
                    <a:lnTo>
                      <a:pt x="102" y="49"/>
                    </a:lnTo>
                    <a:lnTo>
                      <a:pt x="110" y="50"/>
                    </a:lnTo>
                    <a:lnTo>
                      <a:pt x="107" y="51"/>
                    </a:lnTo>
                    <a:lnTo>
                      <a:pt x="112" y="51"/>
                    </a:lnTo>
                    <a:lnTo>
                      <a:pt x="114" y="58"/>
                    </a:lnTo>
                    <a:lnTo>
                      <a:pt x="105" y="61"/>
                    </a:lnTo>
                    <a:lnTo>
                      <a:pt x="105" y="63"/>
                    </a:lnTo>
                    <a:lnTo>
                      <a:pt x="117" y="60"/>
                    </a:lnTo>
                    <a:lnTo>
                      <a:pt x="122" y="61"/>
                    </a:lnTo>
                    <a:lnTo>
                      <a:pt x="126" y="66"/>
                    </a:lnTo>
                    <a:lnTo>
                      <a:pt x="130" y="63"/>
                    </a:lnTo>
                    <a:lnTo>
                      <a:pt x="128" y="69"/>
                    </a:lnTo>
                    <a:lnTo>
                      <a:pt x="134" y="69"/>
                    </a:lnTo>
                    <a:lnTo>
                      <a:pt x="131" y="84"/>
                    </a:lnTo>
                    <a:lnTo>
                      <a:pt x="123" y="88"/>
                    </a:lnTo>
                    <a:lnTo>
                      <a:pt x="137" y="91"/>
                    </a:lnTo>
                    <a:lnTo>
                      <a:pt x="144" y="85"/>
                    </a:lnTo>
                    <a:lnTo>
                      <a:pt x="155" y="93"/>
                    </a:lnTo>
                    <a:lnTo>
                      <a:pt x="150" y="96"/>
                    </a:lnTo>
                    <a:lnTo>
                      <a:pt x="140" y="96"/>
                    </a:lnTo>
                    <a:lnTo>
                      <a:pt x="135" y="98"/>
                    </a:lnTo>
                    <a:lnTo>
                      <a:pt x="137" y="92"/>
                    </a:lnTo>
                    <a:lnTo>
                      <a:pt x="117" y="91"/>
                    </a:lnTo>
                    <a:lnTo>
                      <a:pt x="102" y="97"/>
                    </a:lnTo>
                    <a:lnTo>
                      <a:pt x="105" y="105"/>
                    </a:lnTo>
                    <a:lnTo>
                      <a:pt x="82" y="109"/>
                    </a:lnTo>
                    <a:lnTo>
                      <a:pt x="83" y="112"/>
                    </a:lnTo>
                    <a:lnTo>
                      <a:pt x="82" y="114"/>
                    </a:lnTo>
                    <a:lnTo>
                      <a:pt x="82" y="109"/>
                    </a:lnTo>
                    <a:lnTo>
                      <a:pt x="65" y="108"/>
                    </a:lnTo>
                    <a:lnTo>
                      <a:pt x="52" y="117"/>
                    </a:lnTo>
                    <a:lnTo>
                      <a:pt x="65" y="121"/>
                    </a:lnTo>
                    <a:lnTo>
                      <a:pt x="77" y="118"/>
                    </a:lnTo>
                    <a:lnTo>
                      <a:pt x="78" y="117"/>
                    </a:lnTo>
                    <a:lnTo>
                      <a:pt x="88" y="118"/>
                    </a:lnTo>
                    <a:lnTo>
                      <a:pt x="90" y="112"/>
                    </a:lnTo>
                    <a:lnTo>
                      <a:pt x="93" y="116"/>
                    </a:lnTo>
                    <a:lnTo>
                      <a:pt x="93" y="121"/>
                    </a:lnTo>
                    <a:lnTo>
                      <a:pt x="99" y="117"/>
                    </a:lnTo>
                    <a:lnTo>
                      <a:pt x="104" y="117"/>
                    </a:lnTo>
                    <a:lnTo>
                      <a:pt x="101" y="123"/>
                    </a:lnTo>
                    <a:lnTo>
                      <a:pt x="107" y="127"/>
                    </a:lnTo>
                    <a:lnTo>
                      <a:pt x="108" y="129"/>
                    </a:lnTo>
                    <a:lnTo>
                      <a:pt x="116" y="132"/>
                    </a:lnTo>
                    <a:lnTo>
                      <a:pt x="108" y="134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42" y="148"/>
                    </a:lnTo>
                    <a:lnTo>
                      <a:pt x="159" y="154"/>
                    </a:lnTo>
                    <a:lnTo>
                      <a:pt x="158" y="147"/>
                    </a:lnTo>
                    <a:lnTo>
                      <a:pt x="149" y="138"/>
                    </a:lnTo>
                    <a:lnTo>
                      <a:pt x="140" y="128"/>
                    </a:lnTo>
                    <a:lnTo>
                      <a:pt x="150" y="134"/>
                    </a:lnTo>
                    <a:lnTo>
                      <a:pt x="153" y="130"/>
                    </a:lnTo>
                    <a:lnTo>
                      <a:pt x="160" y="138"/>
                    </a:lnTo>
                    <a:lnTo>
                      <a:pt x="161" y="136"/>
                    </a:lnTo>
                    <a:lnTo>
                      <a:pt x="165" y="139"/>
                    </a:lnTo>
                    <a:lnTo>
                      <a:pt x="172" y="141"/>
                    </a:lnTo>
                    <a:lnTo>
                      <a:pt x="174" y="144"/>
                    </a:lnTo>
                    <a:lnTo>
                      <a:pt x="174" y="140"/>
                    </a:lnTo>
                    <a:lnTo>
                      <a:pt x="178" y="139"/>
                    </a:lnTo>
                    <a:lnTo>
                      <a:pt x="180" y="129"/>
                    </a:lnTo>
                    <a:lnTo>
                      <a:pt x="183" y="133"/>
                    </a:lnTo>
                    <a:lnTo>
                      <a:pt x="184" y="128"/>
                    </a:lnTo>
                    <a:lnTo>
                      <a:pt x="185" y="124"/>
                    </a:lnTo>
                    <a:lnTo>
                      <a:pt x="183" y="123"/>
                    </a:lnTo>
                    <a:lnTo>
                      <a:pt x="182" y="121"/>
                    </a:lnTo>
                    <a:lnTo>
                      <a:pt x="183" y="118"/>
                    </a:lnTo>
                    <a:lnTo>
                      <a:pt x="182" y="116"/>
                    </a:lnTo>
                    <a:lnTo>
                      <a:pt x="179" y="115"/>
                    </a:lnTo>
                    <a:lnTo>
                      <a:pt x="176" y="115"/>
                    </a:lnTo>
                    <a:lnTo>
                      <a:pt x="173" y="111"/>
                    </a:lnTo>
                    <a:lnTo>
                      <a:pt x="171" y="112"/>
                    </a:lnTo>
                    <a:lnTo>
                      <a:pt x="173" y="109"/>
                    </a:lnTo>
                    <a:lnTo>
                      <a:pt x="171" y="110"/>
                    </a:lnTo>
                    <a:lnTo>
                      <a:pt x="171" y="106"/>
                    </a:lnTo>
                    <a:lnTo>
                      <a:pt x="171" y="103"/>
                    </a:lnTo>
                    <a:lnTo>
                      <a:pt x="165" y="104"/>
                    </a:lnTo>
                    <a:lnTo>
                      <a:pt x="166" y="102"/>
                    </a:lnTo>
                    <a:lnTo>
                      <a:pt x="166" y="99"/>
                    </a:lnTo>
                    <a:lnTo>
                      <a:pt x="164" y="94"/>
                    </a:lnTo>
                    <a:lnTo>
                      <a:pt x="171" y="100"/>
                    </a:lnTo>
                    <a:lnTo>
                      <a:pt x="174" y="97"/>
                    </a:lnTo>
                    <a:lnTo>
                      <a:pt x="173" y="93"/>
                    </a:lnTo>
                    <a:lnTo>
                      <a:pt x="178" y="93"/>
                    </a:lnTo>
                    <a:lnTo>
                      <a:pt x="178" y="91"/>
                    </a:lnTo>
                    <a:lnTo>
                      <a:pt x="183" y="93"/>
                    </a:lnTo>
                    <a:lnTo>
                      <a:pt x="191" y="96"/>
                    </a:lnTo>
                    <a:lnTo>
                      <a:pt x="195" y="94"/>
                    </a:lnTo>
                    <a:lnTo>
                      <a:pt x="188" y="99"/>
                    </a:lnTo>
                    <a:lnTo>
                      <a:pt x="206" y="94"/>
                    </a:lnTo>
                    <a:lnTo>
                      <a:pt x="197" y="98"/>
                    </a:lnTo>
                    <a:lnTo>
                      <a:pt x="190" y="103"/>
                    </a:lnTo>
                    <a:lnTo>
                      <a:pt x="192" y="103"/>
                    </a:lnTo>
                    <a:lnTo>
                      <a:pt x="191" y="106"/>
                    </a:lnTo>
                    <a:lnTo>
                      <a:pt x="197" y="106"/>
                    </a:lnTo>
                    <a:lnTo>
                      <a:pt x="195" y="110"/>
                    </a:lnTo>
                    <a:lnTo>
                      <a:pt x="198" y="108"/>
                    </a:lnTo>
                    <a:lnTo>
                      <a:pt x="201" y="110"/>
                    </a:lnTo>
                    <a:lnTo>
                      <a:pt x="206" y="111"/>
                    </a:lnTo>
                    <a:lnTo>
                      <a:pt x="207" y="105"/>
                    </a:lnTo>
                    <a:lnTo>
                      <a:pt x="207" y="104"/>
                    </a:lnTo>
                    <a:lnTo>
                      <a:pt x="212" y="99"/>
                    </a:lnTo>
                    <a:lnTo>
                      <a:pt x="215" y="103"/>
                    </a:lnTo>
                    <a:lnTo>
                      <a:pt x="218" y="100"/>
                    </a:lnTo>
                    <a:lnTo>
                      <a:pt x="222" y="99"/>
                    </a:lnTo>
                    <a:lnTo>
                      <a:pt x="219" y="98"/>
                    </a:lnTo>
                    <a:lnTo>
                      <a:pt x="227" y="97"/>
                    </a:lnTo>
                    <a:lnTo>
                      <a:pt x="221" y="96"/>
                    </a:lnTo>
                    <a:lnTo>
                      <a:pt x="227" y="93"/>
                    </a:lnTo>
                    <a:lnTo>
                      <a:pt x="234" y="93"/>
                    </a:lnTo>
                    <a:lnTo>
                      <a:pt x="234" y="92"/>
                    </a:lnTo>
                    <a:lnTo>
                      <a:pt x="232" y="90"/>
                    </a:lnTo>
                    <a:lnTo>
                      <a:pt x="238" y="91"/>
                    </a:lnTo>
                    <a:lnTo>
                      <a:pt x="231" y="86"/>
                    </a:lnTo>
                    <a:lnTo>
                      <a:pt x="228" y="88"/>
                    </a:lnTo>
                    <a:lnTo>
                      <a:pt x="225" y="88"/>
                    </a:lnTo>
                    <a:lnTo>
                      <a:pt x="225" y="86"/>
                    </a:lnTo>
                    <a:lnTo>
                      <a:pt x="218" y="90"/>
                    </a:lnTo>
                    <a:lnTo>
                      <a:pt x="218" y="88"/>
                    </a:lnTo>
                    <a:lnTo>
                      <a:pt x="222" y="82"/>
                    </a:lnTo>
                    <a:lnTo>
                      <a:pt x="219" y="85"/>
                    </a:lnTo>
                    <a:lnTo>
                      <a:pt x="209" y="84"/>
                    </a:lnTo>
                    <a:lnTo>
                      <a:pt x="216" y="82"/>
                    </a:lnTo>
                    <a:lnTo>
                      <a:pt x="208" y="82"/>
                    </a:lnTo>
                    <a:lnTo>
                      <a:pt x="214" y="81"/>
                    </a:lnTo>
                    <a:lnTo>
                      <a:pt x="208" y="81"/>
                    </a:lnTo>
                    <a:lnTo>
                      <a:pt x="216" y="80"/>
                    </a:lnTo>
                    <a:lnTo>
                      <a:pt x="216" y="79"/>
                    </a:lnTo>
                    <a:lnTo>
                      <a:pt x="212" y="76"/>
                    </a:lnTo>
                    <a:lnTo>
                      <a:pt x="209" y="76"/>
                    </a:lnTo>
                    <a:lnTo>
                      <a:pt x="212" y="72"/>
                    </a:lnTo>
                    <a:lnTo>
                      <a:pt x="206" y="76"/>
                    </a:lnTo>
                    <a:lnTo>
                      <a:pt x="203" y="73"/>
                    </a:lnTo>
                    <a:lnTo>
                      <a:pt x="200" y="75"/>
                    </a:lnTo>
                    <a:lnTo>
                      <a:pt x="202" y="72"/>
                    </a:lnTo>
                    <a:lnTo>
                      <a:pt x="196" y="74"/>
                    </a:lnTo>
                    <a:lnTo>
                      <a:pt x="200" y="70"/>
                    </a:lnTo>
                    <a:lnTo>
                      <a:pt x="194" y="70"/>
                    </a:lnTo>
                    <a:lnTo>
                      <a:pt x="190" y="69"/>
                    </a:lnTo>
                    <a:lnTo>
                      <a:pt x="185" y="69"/>
                    </a:lnTo>
                    <a:lnTo>
                      <a:pt x="194" y="67"/>
                    </a:lnTo>
                    <a:lnTo>
                      <a:pt x="179" y="64"/>
                    </a:lnTo>
                    <a:lnTo>
                      <a:pt x="186" y="63"/>
                    </a:lnTo>
                    <a:lnTo>
                      <a:pt x="178" y="62"/>
                    </a:lnTo>
                    <a:lnTo>
                      <a:pt x="190" y="62"/>
                    </a:lnTo>
                    <a:lnTo>
                      <a:pt x="185" y="61"/>
                    </a:lnTo>
                    <a:lnTo>
                      <a:pt x="192" y="60"/>
                    </a:lnTo>
                    <a:lnTo>
                      <a:pt x="182" y="58"/>
                    </a:lnTo>
                    <a:lnTo>
                      <a:pt x="185" y="57"/>
                    </a:lnTo>
                    <a:lnTo>
                      <a:pt x="180" y="57"/>
                    </a:lnTo>
                    <a:lnTo>
                      <a:pt x="189" y="56"/>
                    </a:lnTo>
                    <a:lnTo>
                      <a:pt x="182" y="55"/>
                    </a:lnTo>
                    <a:lnTo>
                      <a:pt x="203" y="57"/>
                    </a:lnTo>
                    <a:lnTo>
                      <a:pt x="186" y="52"/>
                    </a:lnTo>
                    <a:lnTo>
                      <a:pt x="176" y="52"/>
                    </a:lnTo>
                    <a:lnTo>
                      <a:pt x="203" y="50"/>
                    </a:lnTo>
                    <a:lnTo>
                      <a:pt x="197" y="43"/>
                    </a:lnTo>
                    <a:lnTo>
                      <a:pt x="182" y="49"/>
                    </a:lnTo>
                    <a:lnTo>
                      <a:pt x="174" y="51"/>
                    </a:lnTo>
                    <a:lnTo>
                      <a:pt x="191" y="44"/>
                    </a:lnTo>
                    <a:lnTo>
                      <a:pt x="176" y="48"/>
                    </a:lnTo>
                    <a:lnTo>
                      <a:pt x="198" y="40"/>
                    </a:lnTo>
                    <a:lnTo>
                      <a:pt x="185" y="38"/>
                    </a:lnTo>
                    <a:lnTo>
                      <a:pt x="180" y="39"/>
                    </a:lnTo>
                    <a:lnTo>
                      <a:pt x="186" y="36"/>
                    </a:lnTo>
                    <a:lnTo>
                      <a:pt x="172" y="40"/>
                    </a:lnTo>
                    <a:lnTo>
                      <a:pt x="162" y="46"/>
                    </a:lnTo>
                    <a:lnTo>
                      <a:pt x="167" y="4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2" name="Freeform 384"/>
              <p:cNvSpPr>
                <a:spLocks/>
              </p:cNvSpPr>
              <p:nvPr/>
            </p:nvSpPr>
            <p:spPr bwMode="ltGray">
              <a:xfrm>
                <a:off x="1041" y="1469"/>
                <a:ext cx="245" cy="58"/>
              </a:xfrm>
              <a:custGeom>
                <a:avLst/>
                <a:gdLst>
                  <a:gd name="T0" fmla="*/ 30 w 291"/>
                  <a:gd name="T1" fmla="*/ 23 h 68"/>
                  <a:gd name="T2" fmla="*/ 23 w 291"/>
                  <a:gd name="T3" fmla="*/ 26 h 68"/>
                  <a:gd name="T4" fmla="*/ 18 w 291"/>
                  <a:gd name="T5" fmla="*/ 23 h 68"/>
                  <a:gd name="T6" fmla="*/ 22 w 291"/>
                  <a:gd name="T7" fmla="*/ 21 h 68"/>
                  <a:gd name="T8" fmla="*/ 14 w 291"/>
                  <a:gd name="T9" fmla="*/ 20 h 68"/>
                  <a:gd name="T10" fmla="*/ 34 w 291"/>
                  <a:gd name="T11" fmla="*/ 18 h 68"/>
                  <a:gd name="T12" fmla="*/ 25 w 291"/>
                  <a:gd name="T13" fmla="*/ 13 h 68"/>
                  <a:gd name="T14" fmla="*/ 36 w 291"/>
                  <a:gd name="T15" fmla="*/ 12 h 68"/>
                  <a:gd name="T16" fmla="*/ 42 w 291"/>
                  <a:gd name="T17" fmla="*/ 14 h 68"/>
                  <a:gd name="T18" fmla="*/ 39 w 291"/>
                  <a:gd name="T19" fmla="*/ 11 h 68"/>
                  <a:gd name="T20" fmla="*/ 56 w 291"/>
                  <a:gd name="T21" fmla="*/ 9 h 68"/>
                  <a:gd name="T22" fmla="*/ 65 w 291"/>
                  <a:gd name="T23" fmla="*/ 7 h 68"/>
                  <a:gd name="T24" fmla="*/ 47 w 291"/>
                  <a:gd name="T25" fmla="*/ 8 h 68"/>
                  <a:gd name="T26" fmla="*/ 29 w 291"/>
                  <a:gd name="T27" fmla="*/ 10 h 68"/>
                  <a:gd name="T28" fmla="*/ 43 w 291"/>
                  <a:gd name="T29" fmla="*/ 8 h 68"/>
                  <a:gd name="T30" fmla="*/ 24 w 291"/>
                  <a:gd name="T31" fmla="*/ 10 h 68"/>
                  <a:gd name="T32" fmla="*/ 20 w 291"/>
                  <a:gd name="T33" fmla="*/ 9 h 68"/>
                  <a:gd name="T34" fmla="*/ 37 w 291"/>
                  <a:gd name="T35" fmla="*/ 8 h 68"/>
                  <a:gd name="T36" fmla="*/ 18 w 291"/>
                  <a:gd name="T37" fmla="*/ 8 h 68"/>
                  <a:gd name="T38" fmla="*/ 30 w 291"/>
                  <a:gd name="T39" fmla="*/ 7 h 68"/>
                  <a:gd name="T40" fmla="*/ 15 w 291"/>
                  <a:gd name="T41" fmla="*/ 6 h 68"/>
                  <a:gd name="T42" fmla="*/ 35 w 291"/>
                  <a:gd name="T43" fmla="*/ 3 h 68"/>
                  <a:gd name="T44" fmla="*/ 59 w 291"/>
                  <a:gd name="T45" fmla="*/ 5 h 68"/>
                  <a:gd name="T46" fmla="*/ 56 w 291"/>
                  <a:gd name="T47" fmla="*/ 3 h 68"/>
                  <a:gd name="T48" fmla="*/ 74 w 291"/>
                  <a:gd name="T49" fmla="*/ 3 h 68"/>
                  <a:gd name="T50" fmla="*/ 71 w 291"/>
                  <a:gd name="T51" fmla="*/ 0 h 68"/>
                  <a:gd name="T52" fmla="*/ 97 w 291"/>
                  <a:gd name="T53" fmla="*/ 3 h 68"/>
                  <a:gd name="T54" fmla="*/ 123 w 291"/>
                  <a:gd name="T55" fmla="*/ 3 h 68"/>
                  <a:gd name="T56" fmla="*/ 105 w 291"/>
                  <a:gd name="T57" fmla="*/ 6 h 68"/>
                  <a:gd name="T58" fmla="*/ 88 w 291"/>
                  <a:gd name="T59" fmla="*/ 8 h 68"/>
                  <a:gd name="T60" fmla="*/ 109 w 291"/>
                  <a:gd name="T61" fmla="*/ 7 h 68"/>
                  <a:gd name="T62" fmla="*/ 89 w 291"/>
                  <a:gd name="T63" fmla="*/ 10 h 68"/>
                  <a:gd name="T64" fmla="*/ 71 w 291"/>
                  <a:gd name="T65" fmla="*/ 14 h 68"/>
                  <a:gd name="T66" fmla="*/ 52 w 291"/>
                  <a:gd name="T67" fmla="*/ 16 h 68"/>
                  <a:gd name="T68" fmla="*/ 62 w 291"/>
                  <a:gd name="T69" fmla="*/ 17 h 68"/>
                  <a:gd name="T70" fmla="*/ 50 w 291"/>
                  <a:gd name="T71" fmla="*/ 19 h 68"/>
                  <a:gd name="T72" fmla="*/ 61 w 291"/>
                  <a:gd name="T73" fmla="*/ 19 h 68"/>
                  <a:gd name="T74" fmla="*/ 45 w 291"/>
                  <a:gd name="T75" fmla="*/ 23 h 68"/>
                  <a:gd name="T76" fmla="*/ 43 w 291"/>
                  <a:gd name="T77" fmla="*/ 26 h 68"/>
                  <a:gd name="T78" fmla="*/ 30 w 291"/>
                  <a:gd name="T79" fmla="*/ 26 h 68"/>
                  <a:gd name="T80" fmla="*/ 40 w 291"/>
                  <a:gd name="T81" fmla="*/ 29 h 68"/>
                  <a:gd name="T82" fmla="*/ 29 w 291"/>
                  <a:gd name="T83" fmla="*/ 31 h 68"/>
                  <a:gd name="T84" fmla="*/ 14 w 291"/>
                  <a:gd name="T85" fmla="*/ 30 h 68"/>
                  <a:gd name="T86" fmla="*/ 0 w 291"/>
                  <a:gd name="T87" fmla="*/ 29 h 68"/>
                  <a:gd name="T88" fmla="*/ 9 w 291"/>
                  <a:gd name="T89" fmla="*/ 26 h 68"/>
                  <a:gd name="T90" fmla="*/ 8 w 291"/>
                  <a:gd name="T91" fmla="*/ 23 h 68"/>
                  <a:gd name="T92" fmla="*/ 23 w 291"/>
                  <a:gd name="T93" fmla="*/ 26 h 68"/>
                  <a:gd name="T94" fmla="*/ 30 w 291"/>
                  <a:gd name="T95" fmla="*/ 23 h 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1"/>
                  <a:gd name="T145" fmla="*/ 0 h 68"/>
                  <a:gd name="T146" fmla="*/ 291 w 291"/>
                  <a:gd name="T147" fmla="*/ 68 h 6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1" h="68">
                    <a:moveTo>
                      <a:pt x="72" y="50"/>
                    </a:moveTo>
                    <a:lnTo>
                      <a:pt x="53" y="56"/>
                    </a:lnTo>
                    <a:lnTo>
                      <a:pt x="43" y="51"/>
                    </a:lnTo>
                    <a:lnTo>
                      <a:pt x="52" y="47"/>
                    </a:lnTo>
                    <a:lnTo>
                      <a:pt x="35" y="45"/>
                    </a:lnTo>
                    <a:lnTo>
                      <a:pt x="79" y="40"/>
                    </a:lnTo>
                    <a:lnTo>
                      <a:pt x="60" y="27"/>
                    </a:lnTo>
                    <a:lnTo>
                      <a:pt x="87" y="26"/>
                    </a:lnTo>
                    <a:lnTo>
                      <a:pt x="99" y="30"/>
                    </a:lnTo>
                    <a:lnTo>
                      <a:pt x="91" y="24"/>
                    </a:lnTo>
                    <a:lnTo>
                      <a:pt x="132" y="20"/>
                    </a:lnTo>
                    <a:lnTo>
                      <a:pt x="154" y="15"/>
                    </a:lnTo>
                    <a:lnTo>
                      <a:pt x="111" y="18"/>
                    </a:lnTo>
                    <a:lnTo>
                      <a:pt x="66" y="22"/>
                    </a:lnTo>
                    <a:lnTo>
                      <a:pt x="103" y="17"/>
                    </a:lnTo>
                    <a:lnTo>
                      <a:pt x="59" y="22"/>
                    </a:lnTo>
                    <a:lnTo>
                      <a:pt x="46" y="20"/>
                    </a:lnTo>
                    <a:lnTo>
                      <a:pt x="88" y="16"/>
                    </a:lnTo>
                    <a:lnTo>
                      <a:pt x="43" y="17"/>
                    </a:lnTo>
                    <a:lnTo>
                      <a:pt x="71" y="14"/>
                    </a:lnTo>
                    <a:lnTo>
                      <a:pt x="36" y="12"/>
                    </a:lnTo>
                    <a:lnTo>
                      <a:pt x="82" y="8"/>
                    </a:lnTo>
                    <a:lnTo>
                      <a:pt x="138" y="11"/>
                    </a:lnTo>
                    <a:lnTo>
                      <a:pt x="132" y="3"/>
                    </a:lnTo>
                    <a:lnTo>
                      <a:pt x="177" y="4"/>
                    </a:lnTo>
                    <a:lnTo>
                      <a:pt x="167" y="0"/>
                    </a:lnTo>
                    <a:lnTo>
                      <a:pt x="228" y="4"/>
                    </a:lnTo>
                    <a:lnTo>
                      <a:pt x="291" y="6"/>
                    </a:lnTo>
                    <a:lnTo>
                      <a:pt x="249" y="12"/>
                    </a:lnTo>
                    <a:lnTo>
                      <a:pt x="208" y="17"/>
                    </a:lnTo>
                    <a:lnTo>
                      <a:pt x="256" y="14"/>
                    </a:lnTo>
                    <a:lnTo>
                      <a:pt x="211" y="22"/>
                    </a:lnTo>
                    <a:lnTo>
                      <a:pt x="167" y="30"/>
                    </a:lnTo>
                    <a:lnTo>
                      <a:pt x="125" y="35"/>
                    </a:lnTo>
                    <a:lnTo>
                      <a:pt x="149" y="39"/>
                    </a:lnTo>
                    <a:lnTo>
                      <a:pt x="117" y="41"/>
                    </a:lnTo>
                    <a:lnTo>
                      <a:pt x="143" y="42"/>
                    </a:lnTo>
                    <a:lnTo>
                      <a:pt x="106" y="51"/>
                    </a:lnTo>
                    <a:lnTo>
                      <a:pt x="103" y="56"/>
                    </a:lnTo>
                    <a:lnTo>
                      <a:pt x="73" y="58"/>
                    </a:lnTo>
                    <a:lnTo>
                      <a:pt x="96" y="65"/>
                    </a:lnTo>
                    <a:lnTo>
                      <a:pt x="66" y="68"/>
                    </a:lnTo>
                    <a:lnTo>
                      <a:pt x="34" y="66"/>
                    </a:lnTo>
                    <a:lnTo>
                      <a:pt x="0" y="65"/>
                    </a:lnTo>
                    <a:lnTo>
                      <a:pt x="23" y="58"/>
                    </a:lnTo>
                    <a:lnTo>
                      <a:pt x="18" y="53"/>
                    </a:lnTo>
                    <a:lnTo>
                      <a:pt x="54" y="57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3" name="Freeform 385"/>
              <p:cNvSpPr>
                <a:spLocks/>
              </p:cNvSpPr>
              <p:nvPr/>
            </p:nvSpPr>
            <p:spPr bwMode="ltGray">
              <a:xfrm>
                <a:off x="744" y="1560"/>
                <a:ext cx="137" cy="52"/>
              </a:xfrm>
              <a:custGeom>
                <a:avLst/>
                <a:gdLst>
                  <a:gd name="T0" fmla="*/ 47 w 161"/>
                  <a:gd name="T1" fmla="*/ 27 h 60"/>
                  <a:gd name="T2" fmla="*/ 43 w 161"/>
                  <a:gd name="T3" fmla="*/ 24 h 60"/>
                  <a:gd name="T4" fmla="*/ 43 w 161"/>
                  <a:gd name="T5" fmla="*/ 23 h 60"/>
                  <a:gd name="T6" fmla="*/ 36 w 161"/>
                  <a:gd name="T7" fmla="*/ 27 h 60"/>
                  <a:gd name="T8" fmla="*/ 22 w 161"/>
                  <a:gd name="T9" fmla="*/ 27 h 60"/>
                  <a:gd name="T10" fmla="*/ 10 w 161"/>
                  <a:gd name="T11" fmla="*/ 29 h 60"/>
                  <a:gd name="T12" fmla="*/ 11 w 161"/>
                  <a:gd name="T13" fmla="*/ 27 h 60"/>
                  <a:gd name="T14" fmla="*/ 0 w 161"/>
                  <a:gd name="T15" fmla="*/ 22 h 60"/>
                  <a:gd name="T16" fmla="*/ 3 w 161"/>
                  <a:gd name="T17" fmla="*/ 19 h 60"/>
                  <a:gd name="T18" fmla="*/ 14 w 161"/>
                  <a:gd name="T19" fmla="*/ 19 h 60"/>
                  <a:gd name="T20" fmla="*/ 27 w 161"/>
                  <a:gd name="T21" fmla="*/ 18 h 60"/>
                  <a:gd name="T22" fmla="*/ 16 w 161"/>
                  <a:gd name="T23" fmla="*/ 16 h 60"/>
                  <a:gd name="T24" fmla="*/ 3 w 161"/>
                  <a:gd name="T25" fmla="*/ 16 h 60"/>
                  <a:gd name="T26" fmla="*/ 3 w 161"/>
                  <a:gd name="T27" fmla="*/ 14 h 60"/>
                  <a:gd name="T28" fmla="*/ 19 w 161"/>
                  <a:gd name="T29" fmla="*/ 10 h 60"/>
                  <a:gd name="T30" fmla="*/ 7 w 161"/>
                  <a:gd name="T31" fmla="*/ 10 h 60"/>
                  <a:gd name="T32" fmla="*/ 9 w 161"/>
                  <a:gd name="T33" fmla="*/ 10 h 60"/>
                  <a:gd name="T34" fmla="*/ 3 w 161"/>
                  <a:gd name="T35" fmla="*/ 10 h 60"/>
                  <a:gd name="T36" fmla="*/ 12 w 161"/>
                  <a:gd name="T37" fmla="*/ 6 h 60"/>
                  <a:gd name="T38" fmla="*/ 12 w 161"/>
                  <a:gd name="T39" fmla="*/ 5 h 60"/>
                  <a:gd name="T40" fmla="*/ 22 w 161"/>
                  <a:gd name="T41" fmla="*/ 3 h 60"/>
                  <a:gd name="T42" fmla="*/ 33 w 161"/>
                  <a:gd name="T43" fmla="*/ 0 h 60"/>
                  <a:gd name="T44" fmla="*/ 35 w 161"/>
                  <a:gd name="T45" fmla="*/ 2 h 60"/>
                  <a:gd name="T46" fmla="*/ 30 w 161"/>
                  <a:gd name="T47" fmla="*/ 3 h 60"/>
                  <a:gd name="T48" fmla="*/ 33 w 161"/>
                  <a:gd name="T49" fmla="*/ 3 h 60"/>
                  <a:gd name="T50" fmla="*/ 37 w 161"/>
                  <a:gd name="T51" fmla="*/ 3 h 60"/>
                  <a:gd name="T52" fmla="*/ 43 w 161"/>
                  <a:gd name="T53" fmla="*/ 4 h 60"/>
                  <a:gd name="T54" fmla="*/ 39 w 161"/>
                  <a:gd name="T55" fmla="*/ 7 h 60"/>
                  <a:gd name="T56" fmla="*/ 41 w 161"/>
                  <a:gd name="T57" fmla="*/ 6 h 60"/>
                  <a:gd name="T58" fmla="*/ 47 w 161"/>
                  <a:gd name="T59" fmla="*/ 5 h 60"/>
                  <a:gd name="T60" fmla="*/ 48 w 161"/>
                  <a:gd name="T61" fmla="*/ 3 h 60"/>
                  <a:gd name="T62" fmla="*/ 48 w 161"/>
                  <a:gd name="T63" fmla="*/ 3 h 60"/>
                  <a:gd name="T64" fmla="*/ 53 w 161"/>
                  <a:gd name="T65" fmla="*/ 4 h 60"/>
                  <a:gd name="T66" fmla="*/ 51 w 161"/>
                  <a:gd name="T67" fmla="*/ 10 h 60"/>
                  <a:gd name="T68" fmla="*/ 54 w 161"/>
                  <a:gd name="T69" fmla="*/ 8 h 60"/>
                  <a:gd name="T70" fmla="*/ 59 w 161"/>
                  <a:gd name="T71" fmla="*/ 2 h 60"/>
                  <a:gd name="T72" fmla="*/ 66 w 161"/>
                  <a:gd name="T73" fmla="*/ 1 h 60"/>
                  <a:gd name="T74" fmla="*/ 67 w 161"/>
                  <a:gd name="T75" fmla="*/ 4 h 60"/>
                  <a:gd name="T76" fmla="*/ 62 w 161"/>
                  <a:gd name="T77" fmla="*/ 13 h 60"/>
                  <a:gd name="T78" fmla="*/ 63 w 161"/>
                  <a:gd name="T79" fmla="*/ 16 h 60"/>
                  <a:gd name="T80" fmla="*/ 65 w 161"/>
                  <a:gd name="T81" fmla="*/ 16 h 60"/>
                  <a:gd name="T82" fmla="*/ 72 w 161"/>
                  <a:gd name="T83" fmla="*/ 19 h 60"/>
                  <a:gd name="T84" fmla="*/ 71 w 161"/>
                  <a:gd name="T85" fmla="*/ 20 h 60"/>
                  <a:gd name="T86" fmla="*/ 67 w 161"/>
                  <a:gd name="T87" fmla="*/ 22 h 60"/>
                  <a:gd name="T88" fmla="*/ 68 w 161"/>
                  <a:gd name="T89" fmla="*/ 20 h 60"/>
                  <a:gd name="T90" fmla="*/ 66 w 161"/>
                  <a:gd name="T91" fmla="*/ 22 h 60"/>
                  <a:gd name="T92" fmla="*/ 64 w 161"/>
                  <a:gd name="T93" fmla="*/ 22 h 60"/>
                  <a:gd name="T94" fmla="*/ 60 w 161"/>
                  <a:gd name="T95" fmla="*/ 23 h 60"/>
                  <a:gd name="T96" fmla="*/ 59 w 161"/>
                  <a:gd name="T97" fmla="*/ 23 h 60"/>
                  <a:gd name="T98" fmla="*/ 56 w 161"/>
                  <a:gd name="T99" fmla="*/ 25 h 60"/>
                  <a:gd name="T100" fmla="*/ 64 w 161"/>
                  <a:gd name="T101" fmla="*/ 23 h 60"/>
                  <a:gd name="T102" fmla="*/ 63 w 161"/>
                  <a:gd name="T103" fmla="*/ 24 h 60"/>
                  <a:gd name="T104" fmla="*/ 60 w 161"/>
                  <a:gd name="T105" fmla="*/ 27 h 60"/>
                  <a:gd name="T106" fmla="*/ 47 w 161"/>
                  <a:gd name="T107" fmla="*/ 27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1"/>
                  <a:gd name="T163" fmla="*/ 0 h 60"/>
                  <a:gd name="T164" fmla="*/ 161 w 161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1" h="60">
                    <a:moveTo>
                      <a:pt x="105" y="55"/>
                    </a:moveTo>
                    <a:lnTo>
                      <a:pt x="99" y="50"/>
                    </a:lnTo>
                    <a:lnTo>
                      <a:pt x="96" y="49"/>
                    </a:lnTo>
                    <a:lnTo>
                      <a:pt x="79" y="55"/>
                    </a:lnTo>
                    <a:lnTo>
                      <a:pt x="51" y="57"/>
                    </a:lnTo>
                    <a:lnTo>
                      <a:pt x="24" y="60"/>
                    </a:lnTo>
                    <a:lnTo>
                      <a:pt x="25" y="54"/>
                    </a:lnTo>
                    <a:lnTo>
                      <a:pt x="0" y="45"/>
                    </a:lnTo>
                    <a:lnTo>
                      <a:pt x="6" y="39"/>
                    </a:lnTo>
                    <a:lnTo>
                      <a:pt x="33" y="38"/>
                    </a:lnTo>
                    <a:lnTo>
                      <a:pt x="62" y="37"/>
                    </a:lnTo>
                    <a:lnTo>
                      <a:pt x="36" y="33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1" y="22"/>
                    </a:lnTo>
                    <a:lnTo>
                      <a:pt x="14" y="22"/>
                    </a:lnTo>
                    <a:lnTo>
                      <a:pt x="21" y="20"/>
                    </a:lnTo>
                    <a:lnTo>
                      <a:pt x="8" y="20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50" y="4"/>
                    </a:lnTo>
                    <a:lnTo>
                      <a:pt x="75" y="0"/>
                    </a:lnTo>
                    <a:lnTo>
                      <a:pt x="78" y="2"/>
                    </a:lnTo>
                    <a:lnTo>
                      <a:pt x="66" y="8"/>
                    </a:lnTo>
                    <a:lnTo>
                      <a:pt x="75" y="7"/>
                    </a:lnTo>
                    <a:lnTo>
                      <a:pt x="84" y="3"/>
                    </a:lnTo>
                    <a:lnTo>
                      <a:pt x="95" y="9"/>
                    </a:lnTo>
                    <a:lnTo>
                      <a:pt x="87" y="13"/>
                    </a:lnTo>
                    <a:lnTo>
                      <a:pt x="92" y="12"/>
                    </a:lnTo>
                    <a:lnTo>
                      <a:pt x="105" y="10"/>
                    </a:lnTo>
                    <a:lnTo>
                      <a:pt x="107" y="7"/>
                    </a:lnTo>
                    <a:lnTo>
                      <a:pt x="108" y="3"/>
                    </a:lnTo>
                    <a:lnTo>
                      <a:pt x="119" y="9"/>
                    </a:lnTo>
                    <a:lnTo>
                      <a:pt x="113" y="21"/>
                    </a:lnTo>
                    <a:lnTo>
                      <a:pt x="122" y="16"/>
                    </a:lnTo>
                    <a:lnTo>
                      <a:pt x="132" y="2"/>
                    </a:lnTo>
                    <a:lnTo>
                      <a:pt x="147" y="1"/>
                    </a:lnTo>
                    <a:lnTo>
                      <a:pt x="150" y="9"/>
                    </a:lnTo>
                    <a:lnTo>
                      <a:pt x="140" y="26"/>
                    </a:lnTo>
                    <a:lnTo>
                      <a:pt x="141" y="33"/>
                    </a:lnTo>
                    <a:lnTo>
                      <a:pt x="145" y="33"/>
                    </a:lnTo>
                    <a:lnTo>
                      <a:pt x="161" y="39"/>
                    </a:lnTo>
                    <a:lnTo>
                      <a:pt x="158" y="42"/>
                    </a:lnTo>
                    <a:lnTo>
                      <a:pt x="151" y="45"/>
                    </a:lnTo>
                    <a:lnTo>
                      <a:pt x="153" y="42"/>
                    </a:lnTo>
                    <a:lnTo>
                      <a:pt x="146" y="44"/>
                    </a:lnTo>
                    <a:lnTo>
                      <a:pt x="143" y="44"/>
                    </a:lnTo>
                    <a:lnTo>
                      <a:pt x="135" y="46"/>
                    </a:lnTo>
                    <a:lnTo>
                      <a:pt x="132" y="46"/>
                    </a:lnTo>
                    <a:lnTo>
                      <a:pt x="127" y="52"/>
                    </a:lnTo>
                    <a:lnTo>
                      <a:pt x="143" y="48"/>
                    </a:lnTo>
                    <a:lnTo>
                      <a:pt x="141" y="50"/>
                    </a:lnTo>
                    <a:lnTo>
                      <a:pt x="135" y="55"/>
                    </a:lnTo>
                    <a:lnTo>
                      <a:pt x="105" y="5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4" name="Freeform 386"/>
              <p:cNvSpPr>
                <a:spLocks/>
              </p:cNvSpPr>
              <p:nvPr/>
            </p:nvSpPr>
            <p:spPr bwMode="ltGray">
              <a:xfrm>
                <a:off x="705" y="1547"/>
                <a:ext cx="97" cy="37"/>
              </a:xfrm>
              <a:custGeom>
                <a:avLst/>
                <a:gdLst>
                  <a:gd name="T0" fmla="*/ 22 w 116"/>
                  <a:gd name="T1" fmla="*/ 17 h 41"/>
                  <a:gd name="T2" fmla="*/ 14 w 116"/>
                  <a:gd name="T3" fmla="*/ 23 h 41"/>
                  <a:gd name="T4" fmla="*/ 3 w 116"/>
                  <a:gd name="T5" fmla="*/ 24 h 41"/>
                  <a:gd name="T6" fmla="*/ 3 w 116"/>
                  <a:gd name="T7" fmla="*/ 20 h 41"/>
                  <a:gd name="T8" fmla="*/ 0 w 116"/>
                  <a:gd name="T9" fmla="*/ 17 h 41"/>
                  <a:gd name="T10" fmla="*/ 7 w 116"/>
                  <a:gd name="T11" fmla="*/ 13 h 41"/>
                  <a:gd name="T12" fmla="*/ 9 w 116"/>
                  <a:gd name="T13" fmla="*/ 11 h 41"/>
                  <a:gd name="T14" fmla="*/ 18 w 116"/>
                  <a:gd name="T15" fmla="*/ 5 h 41"/>
                  <a:gd name="T16" fmla="*/ 17 w 116"/>
                  <a:gd name="T17" fmla="*/ 2 h 41"/>
                  <a:gd name="T18" fmla="*/ 32 w 116"/>
                  <a:gd name="T19" fmla="*/ 0 h 41"/>
                  <a:gd name="T20" fmla="*/ 35 w 116"/>
                  <a:gd name="T21" fmla="*/ 4 h 41"/>
                  <a:gd name="T22" fmla="*/ 37 w 116"/>
                  <a:gd name="T23" fmla="*/ 5 h 41"/>
                  <a:gd name="T24" fmla="*/ 44 w 116"/>
                  <a:gd name="T25" fmla="*/ 3 h 41"/>
                  <a:gd name="T26" fmla="*/ 48 w 116"/>
                  <a:gd name="T27" fmla="*/ 7 h 41"/>
                  <a:gd name="T28" fmla="*/ 38 w 116"/>
                  <a:gd name="T29" fmla="*/ 11 h 41"/>
                  <a:gd name="T30" fmla="*/ 27 w 116"/>
                  <a:gd name="T31" fmla="*/ 14 h 41"/>
                  <a:gd name="T32" fmla="*/ 22 w 116"/>
                  <a:gd name="T33" fmla="*/ 17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6"/>
                  <a:gd name="T52" fmla="*/ 0 h 41"/>
                  <a:gd name="T53" fmla="*/ 116 w 11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6" h="41">
                    <a:moveTo>
                      <a:pt x="53" y="28"/>
                    </a:moveTo>
                    <a:lnTo>
                      <a:pt x="35" y="38"/>
                    </a:lnTo>
                    <a:lnTo>
                      <a:pt x="8" y="41"/>
                    </a:lnTo>
                    <a:lnTo>
                      <a:pt x="5" y="33"/>
                    </a:lnTo>
                    <a:lnTo>
                      <a:pt x="0" y="29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43" y="8"/>
                    </a:lnTo>
                    <a:lnTo>
                      <a:pt x="42" y="2"/>
                    </a:lnTo>
                    <a:lnTo>
                      <a:pt x="78" y="0"/>
                    </a:lnTo>
                    <a:lnTo>
                      <a:pt x="86" y="4"/>
                    </a:lnTo>
                    <a:lnTo>
                      <a:pt x="90" y="5"/>
                    </a:lnTo>
                    <a:lnTo>
                      <a:pt x="108" y="3"/>
                    </a:lnTo>
                    <a:lnTo>
                      <a:pt x="116" y="12"/>
                    </a:lnTo>
                    <a:lnTo>
                      <a:pt x="91" y="18"/>
                    </a:lnTo>
                    <a:lnTo>
                      <a:pt x="65" y="24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5" name="Freeform 387"/>
              <p:cNvSpPr>
                <a:spLocks/>
              </p:cNvSpPr>
              <p:nvPr/>
            </p:nvSpPr>
            <p:spPr bwMode="ltGray">
              <a:xfrm>
                <a:off x="1109" y="1816"/>
                <a:ext cx="65" cy="63"/>
              </a:xfrm>
              <a:custGeom>
                <a:avLst/>
                <a:gdLst>
                  <a:gd name="T0" fmla="*/ 16 w 78"/>
                  <a:gd name="T1" fmla="*/ 29 h 72"/>
                  <a:gd name="T2" fmla="*/ 16 w 78"/>
                  <a:gd name="T3" fmla="*/ 28 h 72"/>
                  <a:gd name="T4" fmla="*/ 8 w 78"/>
                  <a:gd name="T5" fmla="*/ 29 h 72"/>
                  <a:gd name="T6" fmla="*/ 0 w 78"/>
                  <a:gd name="T7" fmla="*/ 28 h 72"/>
                  <a:gd name="T8" fmla="*/ 2 w 78"/>
                  <a:gd name="T9" fmla="*/ 25 h 72"/>
                  <a:gd name="T10" fmla="*/ 6 w 78"/>
                  <a:gd name="T11" fmla="*/ 22 h 72"/>
                  <a:gd name="T12" fmla="*/ 2 w 78"/>
                  <a:gd name="T13" fmla="*/ 22 h 72"/>
                  <a:gd name="T14" fmla="*/ 3 w 78"/>
                  <a:gd name="T15" fmla="*/ 21 h 72"/>
                  <a:gd name="T16" fmla="*/ 8 w 78"/>
                  <a:gd name="T17" fmla="*/ 18 h 72"/>
                  <a:gd name="T18" fmla="*/ 8 w 78"/>
                  <a:gd name="T19" fmla="*/ 18 h 72"/>
                  <a:gd name="T20" fmla="*/ 8 w 78"/>
                  <a:gd name="T21" fmla="*/ 16 h 72"/>
                  <a:gd name="T22" fmla="*/ 8 w 78"/>
                  <a:gd name="T23" fmla="*/ 15 h 72"/>
                  <a:gd name="T24" fmla="*/ 10 w 78"/>
                  <a:gd name="T25" fmla="*/ 15 h 72"/>
                  <a:gd name="T26" fmla="*/ 15 w 78"/>
                  <a:gd name="T27" fmla="*/ 6 h 72"/>
                  <a:gd name="T28" fmla="*/ 20 w 78"/>
                  <a:gd name="T29" fmla="*/ 1 h 72"/>
                  <a:gd name="T30" fmla="*/ 23 w 78"/>
                  <a:gd name="T31" fmla="*/ 0 h 72"/>
                  <a:gd name="T32" fmla="*/ 25 w 78"/>
                  <a:gd name="T33" fmla="*/ 0 h 72"/>
                  <a:gd name="T34" fmla="*/ 22 w 78"/>
                  <a:gd name="T35" fmla="*/ 3 h 72"/>
                  <a:gd name="T36" fmla="*/ 23 w 78"/>
                  <a:gd name="T37" fmla="*/ 4 h 72"/>
                  <a:gd name="T38" fmla="*/ 20 w 78"/>
                  <a:gd name="T39" fmla="*/ 6 h 72"/>
                  <a:gd name="T40" fmla="*/ 14 w 78"/>
                  <a:gd name="T41" fmla="*/ 14 h 72"/>
                  <a:gd name="T42" fmla="*/ 19 w 78"/>
                  <a:gd name="T43" fmla="*/ 10 h 72"/>
                  <a:gd name="T44" fmla="*/ 18 w 78"/>
                  <a:gd name="T45" fmla="*/ 11 h 72"/>
                  <a:gd name="T46" fmla="*/ 22 w 78"/>
                  <a:gd name="T47" fmla="*/ 11 h 72"/>
                  <a:gd name="T48" fmla="*/ 18 w 78"/>
                  <a:gd name="T49" fmla="*/ 13 h 72"/>
                  <a:gd name="T50" fmla="*/ 18 w 78"/>
                  <a:gd name="T51" fmla="*/ 15 h 72"/>
                  <a:gd name="T52" fmla="*/ 22 w 78"/>
                  <a:gd name="T53" fmla="*/ 15 h 72"/>
                  <a:gd name="T54" fmla="*/ 21 w 78"/>
                  <a:gd name="T55" fmla="*/ 17 h 72"/>
                  <a:gd name="T56" fmla="*/ 25 w 78"/>
                  <a:gd name="T57" fmla="*/ 15 h 72"/>
                  <a:gd name="T58" fmla="*/ 25 w 78"/>
                  <a:gd name="T59" fmla="*/ 16 h 72"/>
                  <a:gd name="T60" fmla="*/ 29 w 78"/>
                  <a:gd name="T61" fmla="*/ 16 h 72"/>
                  <a:gd name="T62" fmla="*/ 27 w 78"/>
                  <a:gd name="T63" fmla="*/ 19 h 72"/>
                  <a:gd name="T64" fmla="*/ 28 w 78"/>
                  <a:gd name="T65" fmla="*/ 21 h 72"/>
                  <a:gd name="T66" fmla="*/ 25 w 78"/>
                  <a:gd name="T67" fmla="*/ 23 h 72"/>
                  <a:gd name="T68" fmla="*/ 31 w 78"/>
                  <a:gd name="T69" fmla="*/ 21 h 72"/>
                  <a:gd name="T70" fmla="*/ 26 w 78"/>
                  <a:gd name="T71" fmla="*/ 25 h 72"/>
                  <a:gd name="T72" fmla="*/ 27 w 78"/>
                  <a:gd name="T73" fmla="*/ 27 h 72"/>
                  <a:gd name="T74" fmla="*/ 26 w 78"/>
                  <a:gd name="T75" fmla="*/ 29 h 72"/>
                  <a:gd name="T76" fmla="*/ 30 w 78"/>
                  <a:gd name="T77" fmla="*/ 24 h 72"/>
                  <a:gd name="T78" fmla="*/ 29 w 78"/>
                  <a:gd name="T79" fmla="*/ 29 h 72"/>
                  <a:gd name="T80" fmla="*/ 30 w 78"/>
                  <a:gd name="T81" fmla="*/ 28 h 72"/>
                  <a:gd name="T82" fmla="*/ 31 w 78"/>
                  <a:gd name="T83" fmla="*/ 29 h 72"/>
                  <a:gd name="T84" fmla="*/ 28 w 78"/>
                  <a:gd name="T85" fmla="*/ 37 h 72"/>
                  <a:gd name="T86" fmla="*/ 25 w 78"/>
                  <a:gd name="T87" fmla="*/ 34 h 72"/>
                  <a:gd name="T88" fmla="*/ 25 w 78"/>
                  <a:gd name="T89" fmla="*/ 33 h 72"/>
                  <a:gd name="T90" fmla="*/ 23 w 78"/>
                  <a:gd name="T91" fmla="*/ 34 h 72"/>
                  <a:gd name="T92" fmla="*/ 25 w 78"/>
                  <a:gd name="T93" fmla="*/ 29 h 72"/>
                  <a:gd name="T94" fmla="*/ 24 w 78"/>
                  <a:gd name="T95" fmla="*/ 27 h 72"/>
                  <a:gd name="T96" fmla="*/ 22 w 78"/>
                  <a:gd name="T97" fmla="*/ 31 h 72"/>
                  <a:gd name="T98" fmla="*/ 23 w 78"/>
                  <a:gd name="T99" fmla="*/ 29 h 72"/>
                  <a:gd name="T100" fmla="*/ 15 w 78"/>
                  <a:gd name="T101" fmla="*/ 34 h 72"/>
                  <a:gd name="T102" fmla="*/ 15 w 78"/>
                  <a:gd name="T103" fmla="*/ 33 h 72"/>
                  <a:gd name="T104" fmla="*/ 21 w 78"/>
                  <a:gd name="T105" fmla="*/ 29 h 72"/>
                  <a:gd name="T106" fmla="*/ 19 w 78"/>
                  <a:gd name="T107" fmla="*/ 29 h 72"/>
                  <a:gd name="T108" fmla="*/ 20 w 78"/>
                  <a:gd name="T109" fmla="*/ 28 h 72"/>
                  <a:gd name="T110" fmla="*/ 18 w 78"/>
                  <a:gd name="T111" fmla="*/ 29 h 72"/>
                  <a:gd name="T112" fmla="*/ 16 w 78"/>
                  <a:gd name="T113" fmla="*/ 30 h 72"/>
                  <a:gd name="T114" fmla="*/ 14 w 78"/>
                  <a:gd name="T115" fmla="*/ 30 h 72"/>
                  <a:gd name="T116" fmla="*/ 16 w 78"/>
                  <a:gd name="T117" fmla="*/ 29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8"/>
                  <a:gd name="T178" fmla="*/ 0 h 72"/>
                  <a:gd name="T179" fmla="*/ 78 w 78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8" h="72">
                    <a:moveTo>
                      <a:pt x="40" y="56"/>
                    </a:moveTo>
                    <a:lnTo>
                      <a:pt x="40" y="54"/>
                    </a:lnTo>
                    <a:lnTo>
                      <a:pt x="19" y="56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3" y="43"/>
                    </a:lnTo>
                    <a:lnTo>
                      <a:pt x="4" y="43"/>
                    </a:lnTo>
                    <a:lnTo>
                      <a:pt x="8" y="42"/>
                    </a:lnTo>
                    <a:lnTo>
                      <a:pt x="19" y="36"/>
                    </a:lnTo>
                    <a:lnTo>
                      <a:pt x="20" y="36"/>
                    </a:lnTo>
                    <a:lnTo>
                      <a:pt x="22" y="32"/>
                    </a:lnTo>
                    <a:lnTo>
                      <a:pt x="20" y="30"/>
                    </a:lnTo>
                    <a:lnTo>
                      <a:pt x="25" y="29"/>
                    </a:lnTo>
                    <a:lnTo>
                      <a:pt x="37" y="12"/>
                    </a:lnTo>
                    <a:lnTo>
                      <a:pt x="50" y="1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54" y="3"/>
                    </a:lnTo>
                    <a:lnTo>
                      <a:pt x="56" y="6"/>
                    </a:lnTo>
                    <a:lnTo>
                      <a:pt x="50" y="11"/>
                    </a:lnTo>
                    <a:lnTo>
                      <a:pt x="36" y="27"/>
                    </a:lnTo>
                    <a:lnTo>
                      <a:pt x="48" y="20"/>
                    </a:lnTo>
                    <a:lnTo>
                      <a:pt x="45" y="23"/>
                    </a:lnTo>
                    <a:lnTo>
                      <a:pt x="54" y="23"/>
                    </a:lnTo>
                    <a:lnTo>
                      <a:pt x="46" y="26"/>
                    </a:lnTo>
                    <a:lnTo>
                      <a:pt x="46" y="29"/>
                    </a:lnTo>
                    <a:lnTo>
                      <a:pt x="55" y="30"/>
                    </a:lnTo>
                    <a:lnTo>
                      <a:pt x="52" y="33"/>
                    </a:lnTo>
                    <a:lnTo>
                      <a:pt x="63" y="29"/>
                    </a:lnTo>
                    <a:lnTo>
                      <a:pt x="63" y="32"/>
                    </a:lnTo>
                    <a:lnTo>
                      <a:pt x="73" y="31"/>
                    </a:lnTo>
                    <a:lnTo>
                      <a:pt x="66" y="38"/>
                    </a:lnTo>
                    <a:lnTo>
                      <a:pt x="68" y="42"/>
                    </a:lnTo>
                    <a:lnTo>
                      <a:pt x="63" y="45"/>
                    </a:lnTo>
                    <a:lnTo>
                      <a:pt x="78" y="42"/>
                    </a:lnTo>
                    <a:lnTo>
                      <a:pt x="64" y="49"/>
                    </a:lnTo>
                    <a:lnTo>
                      <a:pt x="66" y="53"/>
                    </a:lnTo>
                    <a:lnTo>
                      <a:pt x="64" y="56"/>
                    </a:lnTo>
                    <a:lnTo>
                      <a:pt x="76" y="48"/>
                    </a:lnTo>
                    <a:lnTo>
                      <a:pt x="72" y="56"/>
                    </a:lnTo>
                    <a:lnTo>
                      <a:pt x="76" y="54"/>
                    </a:lnTo>
                    <a:lnTo>
                      <a:pt x="78" y="57"/>
                    </a:lnTo>
                    <a:lnTo>
                      <a:pt x="67" y="72"/>
                    </a:lnTo>
                    <a:lnTo>
                      <a:pt x="63" y="68"/>
                    </a:lnTo>
                    <a:lnTo>
                      <a:pt x="63" y="65"/>
                    </a:lnTo>
                    <a:lnTo>
                      <a:pt x="56" y="67"/>
                    </a:lnTo>
                    <a:lnTo>
                      <a:pt x="62" y="56"/>
                    </a:lnTo>
                    <a:lnTo>
                      <a:pt x="60" y="53"/>
                    </a:lnTo>
                    <a:lnTo>
                      <a:pt x="54" y="61"/>
                    </a:lnTo>
                    <a:lnTo>
                      <a:pt x="56" y="57"/>
                    </a:lnTo>
                    <a:lnTo>
                      <a:pt x="38" y="68"/>
                    </a:lnTo>
                    <a:lnTo>
                      <a:pt x="37" y="65"/>
                    </a:lnTo>
                    <a:lnTo>
                      <a:pt x="52" y="56"/>
                    </a:lnTo>
                    <a:lnTo>
                      <a:pt x="49" y="57"/>
                    </a:lnTo>
                    <a:lnTo>
                      <a:pt x="51" y="54"/>
                    </a:lnTo>
                    <a:lnTo>
                      <a:pt x="45" y="56"/>
                    </a:lnTo>
                    <a:lnTo>
                      <a:pt x="40" y="59"/>
                    </a:lnTo>
                    <a:lnTo>
                      <a:pt x="36" y="59"/>
                    </a:lnTo>
                    <a:lnTo>
                      <a:pt x="40" y="5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6" name="Freeform 388"/>
              <p:cNvSpPr>
                <a:spLocks/>
              </p:cNvSpPr>
              <p:nvPr/>
            </p:nvSpPr>
            <p:spPr bwMode="ltGray">
              <a:xfrm>
                <a:off x="981" y="1522"/>
                <a:ext cx="115" cy="21"/>
              </a:xfrm>
              <a:custGeom>
                <a:avLst/>
                <a:gdLst>
                  <a:gd name="T0" fmla="*/ 22 w 138"/>
                  <a:gd name="T1" fmla="*/ 7 h 24"/>
                  <a:gd name="T2" fmla="*/ 17 w 138"/>
                  <a:gd name="T3" fmla="*/ 4 h 24"/>
                  <a:gd name="T4" fmla="*/ 25 w 138"/>
                  <a:gd name="T5" fmla="*/ 4 h 24"/>
                  <a:gd name="T6" fmla="*/ 10 w 138"/>
                  <a:gd name="T7" fmla="*/ 4 h 24"/>
                  <a:gd name="T8" fmla="*/ 13 w 138"/>
                  <a:gd name="T9" fmla="*/ 0 h 24"/>
                  <a:gd name="T10" fmla="*/ 0 w 138"/>
                  <a:gd name="T11" fmla="*/ 1 h 24"/>
                  <a:gd name="T12" fmla="*/ 12 w 138"/>
                  <a:gd name="T13" fmla="*/ 4 h 24"/>
                  <a:gd name="T14" fmla="*/ 10 w 138"/>
                  <a:gd name="T15" fmla="*/ 8 h 24"/>
                  <a:gd name="T16" fmla="*/ 8 w 138"/>
                  <a:gd name="T17" fmla="*/ 12 h 24"/>
                  <a:gd name="T18" fmla="*/ 19 w 138"/>
                  <a:gd name="T19" fmla="*/ 12 h 24"/>
                  <a:gd name="T20" fmla="*/ 31 w 138"/>
                  <a:gd name="T21" fmla="*/ 12 h 24"/>
                  <a:gd name="T22" fmla="*/ 42 w 138"/>
                  <a:gd name="T23" fmla="*/ 12 h 24"/>
                  <a:gd name="T24" fmla="*/ 54 w 138"/>
                  <a:gd name="T25" fmla="*/ 11 h 24"/>
                  <a:gd name="T26" fmla="*/ 56 w 138"/>
                  <a:gd name="T27" fmla="*/ 9 h 24"/>
                  <a:gd name="T28" fmla="*/ 47 w 138"/>
                  <a:gd name="T29" fmla="*/ 7 h 24"/>
                  <a:gd name="T30" fmla="*/ 35 w 138"/>
                  <a:gd name="T31" fmla="*/ 7 h 24"/>
                  <a:gd name="T32" fmla="*/ 22 w 138"/>
                  <a:gd name="T33" fmla="*/ 7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24"/>
                  <a:gd name="T53" fmla="*/ 138 w 13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24">
                    <a:moveTo>
                      <a:pt x="57" y="12"/>
                    </a:moveTo>
                    <a:lnTo>
                      <a:pt x="42" y="7"/>
                    </a:lnTo>
                    <a:lnTo>
                      <a:pt x="62" y="7"/>
                    </a:lnTo>
                    <a:lnTo>
                      <a:pt x="26" y="5"/>
                    </a:lnTo>
                    <a:lnTo>
                      <a:pt x="33" y="0"/>
                    </a:lnTo>
                    <a:lnTo>
                      <a:pt x="0" y="1"/>
                    </a:lnTo>
                    <a:lnTo>
                      <a:pt x="29" y="6"/>
                    </a:lnTo>
                    <a:lnTo>
                      <a:pt x="24" y="14"/>
                    </a:lnTo>
                    <a:lnTo>
                      <a:pt x="20" y="24"/>
                    </a:lnTo>
                    <a:lnTo>
                      <a:pt x="48" y="24"/>
                    </a:lnTo>
                    <a:lnTo>
                      <a:pt x="77" y="23"/>
                    </a:lnTo>
                    <a:lnTo>
                      <a:pt x="106" y="23"/>
                    </a:lnTo>
                    <a:lnTo>
                      <a:pt x="135" y="21"/>
                    </a:lnTo>
                    <a:lnTo>
                      <a:pt x="138" y="17"/>
                    </a:lnTo>
                    <a:lnTo>
                      <a:pt x="116" y="12"/>
                    </a:lnTo>
                    <a:lnTo>
                      <a:pt x="87" y="12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7" name="Freeform 389"/>
              <p:cNvSpPr>
                <a:spLocks/>
              </p:cNvSpPr>
              <p:nvPr/>
            </p:nvSpPr>
            <p:spPr bwMode="ltGray">
              <a:xfrm>
                <a:off x="1021" y="1484"/>
                <a:ext cx="74" cy="27"/>
              </a:xfrm>
              <a:custGeom>
                <a:avLst/>
                <a:gdLst>
                  <a:gd name="T0" fmla="*/ 8 w 88"/>
                  <a:gd name="T1" fmla="*/ 4 h 31"/>
                  <a:gd name="T2" fmla="*/ 5 w 88"/>
                  <a:gd name="T3" fmla="*/ 3 h 31"/>
                  <a:gd name="T4" fmla="*/ 17 w 88"/>
                  <a:gd name="T5" fmla="*/ 0 h 31"/>
                  <a:gd name="T6" fmla="*/ 34 w 88"/>
                  <a:gd name="T7" fmla="*/ 3 h 31"/>
                  <a:gd name="T8" fmla="*/ 29 w 88"/>
                  <a:gd name="T9" fmla="*/ 8 h 31"/>
                  <a:gd name="T10" fmla="*/ 37 w 88"/>
                  <a:gd name="T11" fmla="*/ 9 h 31"/>
                  <a:gd name="T12" fmla="*/ 24 w 88"/>
                  <a:gd name="T13" fmla="*/ 12 h 31"/>
                  <a:gd name="T14" fmla="*/ 17 w 88"/>
                  <a:gd name="T15" fmla="*/ 15 h 31"/>
                  <a:gd name="T16" fmla="*/ 15 w 88"/>
                  <a:gd name="T17" fmla="*/ 14 h 31"/>
                  <a:gd name="T18" fmla="*/ 15 w 88"/>
                  <a:gd name="T19" fmla="*/ 16 h 31"/>
                  <a:gd name="T20" fmla="*/ 3 w 88"/>
                  <a:gd name="T21" fmla="*/ 11 h 31"/>
                  <a:gd name="T22" fmla="*/ 17 w 88"/>
                  <a:gd name="T23" fmla="*/ 10 h 31"/>
                  <a:gd name="T24" fmla="*/ 0 w 88"/>
                  <a:gd name="T25" fmla="*/ 8 h 31"/>
                  <a:gd name="T26" fmla="*/ 8 w 88"/>
                  <a:gd name="T27" fmla="*/ 4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"/>
                  <a:gd name="T43" fmla="*/ 0 h 31"/>
                  <a:gd name="T44" fmla="*/ 88 w 88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" h="31">
                    <a:moveTo>
                      <a:pt x="18" y="9"/>
                    </a:moveTo>
                    <a:lnTo>
                      <a:pt x="12" y="6"/>
                    </a:lnTo>
                    <a:lnTo>
                      <a:pt x="41" y="0"/>
                    </a:lnTo>
                    <a:lnTo>
                      <a:pt x="78" y="7"/>
                    </a:lnTo>
                    <a:lnTo>
                      <a:pt x="70" y="16"/>
                    </a:lnTo>
                    <a:lnTo>
                      <a:pt x="88" y="18"/>
                    </a:lnTo>
                    <a:lnTo>
                      <a:pt x="56" y="24"/>
                    </a:lnTo>
                    <a:lnTo>
                      <a:pt x="42" y="30"/>
                    </a:lnTo>
                    <a:lnTo>
                      <a:pt x="36" y="27"/>
                    </a:lnTo>
                    <a:lnTo>
                      <a:pt x="36" y="31"/>
                    </a:lnTo>
                    <a:lnTo>
                      <a:pt x="5" y="23"/>
                    </a:lnTo>
                    <a:lnTo>
                      <a:pt x="41" y="19"/>
                    </a:lnTo>
                    <a:lnTo>
                      <a:pt x="0" y="15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8" name="Freeform 390"/>
              <p:cNvSpPr>
                <a:spLocks/>
              </p:cNvSpPr>
              <p:nvPr/>
            </p:nvSpPr>
            <p:spPr bwMode="ltGray">
              <a:xfrm>
                <a:off x="808" y="1522"/>
                <a:ext cx="98" cy="25"/>
              </a:xfrm>
              <a:custGeom>
                <a:avLst/>
                <a:gdLst>
                  <a:gd name="T0" fmla="*/ 12 w 118"/>
                  <a:gd name="T1" fmla="*/ 18 h 27"/>
                  <a:gd name="T2" fmla="*/ 8 w 118"/>
                  <a:gd name="T3" fmla="*/ 17 h 27"/>
                  <a:gd name="T4" fmla="*/ 22 w 118"/>
                  <a:gd name="T5" fmla="*/ 13 h 27"/>
                  <a:gd name="T6" fmla="*/ 12 w 118"/>
                  <a:gd name="T7" fmla="*/ 13 h 27"/>
                  <a:gd name="T8" fmla="*/ 0 w 118"/>
                  <a:gd name="T9" fmla="*/ 12 h 27"/>
                  <a:gd name="T10" fmla="*/ 11 w 118"/>
                  <a:gd name="T11" fmla="*/ 8 h 27"/>
                  <a:gd name="T12" fmla="*/ 6 w 118"/>
                  <a:gd name="T13" fmla="*/ 7 h 27"/>
                  <a:gd name="T14" fmla="*/ 13 w 118"/>
                  <a:gd name="T15" fmla="*/ 6 h 27"/>
                  <a:gd name="T16" fmla="*/ 10 w 118"/>
                  <a:gd name="T17" fmla="*/ 6 h 27"/>
                  <a:gd name="T18" fmla="*/ 23 w 118"/>
                  <a:gd name="T19" fmla="*/ 6 h 27"/>
                  <a:gd name="T20" fmla="*/ 32 w 118"/>
                  <a:gd name="T21" fmla="*/ 9 h 27"/>
                  <a:gd name="T22" fmla="*/ 32 w 118"/>
                  <a:gd name="T23" fmla="*/ 5 h 27"/>
                  <a:gd name="T24" fmla="*/ 41 w 118"/>
                  <a:gd name="T25" fmla="*/ 0 h 27"/>
                  <a:gd name="T26" fmla="*/ 38 w 118"/>
                  <a:gd name="T27" fmla="*/ 7 h 27"/>
                  <a:gd name="T28" fmla="*/ 47 w 118"/>
                  <a:gd name="T29" fmla="*/ 6 h 27"/>
                  <a:gd name="T30" fmla="*/ 39 w 118"/>
                  <a:gd name="T31" fmla="*/ 15 h 27"/>
                  <a:gd name="T32" fmla="*/ 35 w 118"/>
                  <a:gd name="T33" fmla="*/ 14 h 27"/>
                  <a:gd name="T34" fmla="*/ 23 w 118"/>
                  <a:gd name="T35" fmla="*/ 17 h 27"/>
                  <a:gd name="T36" fmla="*/ 12 w 118"/>
                  <a:gd name="T37" fmla="*/ 18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8"/>
                  <a:gd name="T58" fmla="*/ 0 h 27"/>
                  <a:gd name="T59" fmla="*/ 118 w 118"/>
                  <a:gd name="T60" fmla="*/ 27 h 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8" h="27">
                    <a:moveTo>
                      <a:pt x="33" y="27"/>
                    </a:moveTo>
                    <a:lnTo>
                      <a:pt x="21" y="24"/>
                    </a:lnTo>
                    <a:lnTo>
                      <a:pt x="58" y="18"/>
                    </a:lnTo>
                    <a:lnTo>
                      <a:pt x="29" y="18"/>
                    </a:lnTo>
                    <a:lnTo>
                      <a:pt x="0" y="17"/>
                    </a:lnTo>
                    <a:lnTo>
                      <a:pt x="28" y="13"/>
                    </a:lnTo>
                    <a:lnTo>
                      <a:pt x="16" y="12"/>
                    </a:lnTo>
                    <a:lnTo>
                      <a:pt x="34" y="11"/>
                    </a:lnTo>
                    <a:lnTo>
                      <a:pt x="25" y="7"/>
                    </a:lnTo>
                    <a:lnTo>
                      <a:pt x="59" y="9"/>
                    </a:lnTo>
                    <a:lnTo>
                      <a:pt x="82" y="14"/>
                    </a:lnTo>
                    <a:lnTo>
                      <a:pt x="83" y="5"/>
                    </a:lnTo>
                    <a:lnTo>
                      <a:pt x="103" y="0"/>
                    </a:lnTo>
                    <a:lnTo>
                      <a:pt x="95" y="12"/>
                    </a:lnTo>
                    <a:lnTo>
                      <a:pt x="118" y="11"/>
                    </a:lnTo>
                    <a:lnTo>
                      <a:pt x="100" y="20"/>
                    </a:lnTo>
                    <a:lnTo>
                      <a:pt x="87" y="19"/>
                    </a:lnTo>
                    <a:lnTo>
                      <a:pt x="59" y="24"/>
                    </a:lnTo>
                    <a:lnTo>
                      <a:pt x="33" y="2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9" name="Freeform 391"/>
              <p:cNvSpPr>
                <a:spLocks/>
              </p:cNvSpPr>
              <p:nvPr/>
            </p:nvSpPr>
            <p:spPr bwMode="ltGray">
              <a:xfrm>
                <a:off x="939" y="1642"/>
                <a:ext cx="62" cy="32"/>
              </a:xfrm>
              <a:custGeom>
                <a:avLst/>
                <a:gdLst>
                  <a:gd name="T0" fmla="*/ 22 w 73"/>
                  <a:gd name="T1" fmla="*/ 12 h 38"/>
                  <a:gd name="T2" fmla="*/ 20 w 73"/>
                  <a:gd name="T3" fmla="*/ 11 h 38"/>
                  <a:gd name="T4" fmla="*/ 20 w 73"/>
                  <a:gd name="T5" fmla="*/ 9 h 38"/>
                  <a:gd name="T6" fmla="*/ 18 w 73"/>
                  <a:gd name="T7" fmla="*/ 11 h 38"/>
                  <a:gd name="T8" fmla="*/ 7 w 73"/>
                  <a:gd name="T9" fmla="*/ 16 h 38"/>
                  <a:gd name="T10" fmla="*/ 7 w 73"/>
                  <a:gd name="T11" fmla="*/ 12 h 38"/>
                  <a:gd name="T12" fmla="*/ 0 w 73"/>
                  <a:gd name="T13" fmla="*/ 13 h 38"/>
                  <a:gd name="T14" fmla="*/ 7 w 73"/>
                  <a:gd name="T15" fmla="*/ 9 h 38"/>
                  <a:gd name="T16" fmla="*/ 11 w 73"/>
                  <a:gd name="T17" fmla="*/ 5 h 38"/>
                  <a:gd name="T18" fmla="*/ 15 w 73"/>
                  <a:gd name="T19" fmla="*/ 0 h 38"/>
                  <a:gd name="T20" fmla="*/ 18 w 73"/>
                  <a:gd name="T21" fmla="*/ 3 h 38"/>
                  <a:gd name="T22" fmla="*/ 18 w 73"/>
                  <a:gd name="T23" fmla="*/ 4 h 38"/>
                  <a:gd name="T24" fmla="*/ 20 w 73"/>
                  <a:gd name="T25" fmla="*/ 3 h 38"/>
                  <a:gd name="T26" fmla="*/ 28 w 73"/>
                  <a:gd name="T27" fmla="*/ 8 h 38"/>
                  <a:gd name="T28" fmla="*/ 26 w 73"/>
                  <a:gd name="T29" fmla="*/ 11 h 38"/>
                  <a:gd name="T30" fmla="*/ 31 w 73"/>
                  <a:gd name="T31" fmla="*/ 11 h 38"/>
                  <a:gd name="T32" fmla="*/ 32 w 73"/>
                  <a:gd name="T33" fmla="*/ 12 h 38"/>
                  <a:gd name="T34" fmla="*/ 26 w 73"/>
                  <a:gd name="T35" fmla="*/ 13 h 38"/>
                  <a:gd name="T36" fmla="*/ 22 w 73"/>
                  <a:gd name="T37" fmla="*/ 12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38"/>
                  <a:gd name="T59" fmla="*/ 73 w 73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38">
                    <a:moveTo>
                      <a:pt x="52" y="28"/>
                    </a:moveTo>
                    <a:lnTo>
                      <a:pt x="46" y="26"/>
                    </a:lnTo>
                    <a:lnTo>
                      <a:pt x="46" y="23"/>
                    </a:lnTo>
                    <a:lnTo>
                      <a:pt x="40" y="26"/>
                    </a:lnTo>
                    <a:lnTo>
                      <a:pt x="16" y="38"/>
                    </a:lnTo>
                    <a:lnTo>
                      <a:pt x="16" y="29"/>
                    </a:lnTo>
                    <a:lnTo>
                      <a:pt x="0" y="30"/>
                    </a:lnTo>
                    <a:lnTo>
                      <a:pt x="16" y="23"/>
                    </a:lnTo>
                    <a:lnTo>
                      <a:pt x="25" y="11"/>
                    </a:lnTo>
                    <a:lnTo>
                      <a:pt x="35" y="0"/>
                    </a:lnTo>
                    <a:lnTo>
                      <a:pt x="41" y="4"/>
                    </a:lnTo>
                    <a:lnTo>
                      <a:pt x="40" y="9"/>
                    </a:lnTo>
                    <a:lnTo>
                      <a:pt x="45" y="6"/>
                    </a:lnTo>
                    <a:lnTo>
                      <a:pt x="64" y="18"/>
                    </a:lnTo>
                    <a:lnTo>
                      <a:pt x="58" y="26"/>
                    </a:lnTo>
                    <a:lnTo>
                      <a:pt x="72" y="26"/>
                    </a:lnTo>
                    <a:lnTo>
                      <a:pt x="73" y="28"/>
                    </a:lnTo>
                    <a:lnTo>
                      <a:pt x="61" y="32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0" name="Freeform 392"/>
              <p:cNvSpPr>
                <a:spLocks/>
              </p:cNvSpPr>
              <p:nvPr/>
            </p:nvSpPr>
            <p:spPr bwMode="ltGray">
              <a:xfrm>
                <a:off x="893" y="1554"/>
                <a:ext cx="55" cy="24"/>
              </a:xfrm>
              <a:custGeom>
                <a:avLst/>
                <a:gdLst>
                  <a:gd name="T0" fmla="*/ 29 w 65"/>
                  <a:gd name="T1" fmla="*/ 0 h 27"/>
                  <a:gd name="T2" fmla="*/ 12 w 65"/>
                  <a:gd name="T3" fmla="*/ 0 h 27"/>
                  <a:gd name="T4" fmla="*/ 14 w 65"/>
                  <a:gd name="T5" fmla="*/ 4 h 27"/>
                  <a:gd name="T6" fmla="*/ 10 w 65"/>
                  <a:gd name="T7" fmla="*/ 6 h 27"/>
                  <a:gd name="T8" fmla="*/ 0 w 65"/>
                  <a:gd name="T9" fmla="*/ 7 h 27"/>
                  <a:gd name="T10" fmla="*/ 6 w 65"/>
                  <a:gd name="T11" fmla="*/ 11 h 27"/>
                  <a:gd name="T12" fmla="*/ 12 w 65"/>
                  <a:gd name="T13" fmla="*/ 15 h 27"/>
                  <a:gd name="T14" fmla="*/ 13 w 65"/>
                  <a:gd name="T15" fmla="*/ 12 h 27"/>
                  <a:gd name="T16" fmla="*/ 21 w 65"/>
                  <a:gd name="T17" fmla="*/ 12 h 27"/>
                  <a:gd name="T18" fmla="*/ 25 w 65"/>
                  <a:gd name="T19" fmla="*/ 7 h 27"/>
                  <a:gd name="T20" fmla="*/ 29 w 65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27"/>
                  <a:gd name="T35" fmla="*/ 65 w 65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27">
                    <a:moveTo>
                      <a:pt x="65" y="0"/>
                    </a:moveTo>
                    <a:lnTo>
                      <a:pt x="27" y="0"/>
                    </a:lnTo>
                    <a:lnTo>
                      <a:pt x="31" y="6"/>
                    </a:lnTo>
                    <a:lnTo>
                      <a:pt x="23" y="11"/>
                    </a:lnTo>
                    <a:lnTo>
                      <a:pt x="0" y="12"/>
                    </a:lnTo>
                    <a:lnTo>
                      <a:pt x="13" y="20"/>
                    </a:lnTo>
                    <a:lnTo>
                      <a:pt x="28" y="27"/>
                    </a:lnTo>
                    <a:lnTo>
                      <a:pt x="30" y="23"/>
                    </a:lnTo>
                    <a:lnTo>
                      <a:pt x="47" y="23"/>
                    </a:lnTo>
                    <a:lnTo>
                      <a:pt x="57" y="1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1" name="Freeform 393"/>
              <p:cNvSpPr>
                <a:spLocks/>
              </p:cNvSpPr>
              <p:nvPr/>
            </p:nvSpPr>
            <p:spPr bwMode="ltGray">
              <a:xfrm>
                <a:off x="944" y="1550"/>
                <a:ext cx="58" cy="23"/>
              </a:xfrm>
              <a:custGeom>
                <a:avLst/>
                <a:gdLst>
                  <a:gd name="T0" fmla="*/ 19 w 68"/>
                  <a:gd name="T1" fmla="*/ 9 h 26"/>
                  <a:gd name="T2" fmla="*/ 9 w 68"/>
                  <a:gd name="T3" fmla="*/ 10 h 26"/>
                  <a:gd name="T4" fmla="*/ 10 w 68"/>
                  <a:gd name="T5" fmla="*/ 11 h 26"/>
                  <a:gd name="T6" fmla="*/ 5 w 68"/>
                  <a:gd name="T7" fmla="*/ 13 h 26"/>
                  <a:gd name="T8" fmla="*/ 0 w 68"/>
                  <a:gd name="T9" fmla="*/ 14 h 26"/>
                  <a:gd name="T10" fmla="*/ 3 w 68"/>
                  <a:gd name="T11" fmla="*/ 13 h 26"/>
                  <a:gd name="T12" fmla="*/ 7 w 68"/>
                  <a:gd name="T13" fmla="*/ 4 h 26"/>
                  <a:gd name="T14" fmla="*/ 10 w 68"/>
                  <a:gd name="T15" fmla="*/ 4 h 26"/>
                  <a:gd name="T16" fmla="*/ 9 w 68"/>
                  <a:gd name="T17" fmla="*/ 4 h 26"/>
                  <a:gd name="T18" fmla="*/ 13 w 68"/>
                  <a:gd name="T19" fmla="*/ 0 h 26"/>
                  <a:gd name="T20" fmla="*/ 31 w 68"/>
                  <a:gd name="T21" fmla="*/ 2 h 26"/>
                  <a:gd name="T22" fmla="*/ 26 w 68"/>
                  <a:gd name="T23" fmla="*/ 4 h 26"/>
                  <a:gd name="T24" fmla="*/ 19 w 68"/>
                  <a:gd name="T25" fmla="*/ 9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26"/>
                  <a:gd name="T41" fmla="*/ 68 w 68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26">
                    <a:moveTo>
                      <a:pt x="41" y="16"/>
                    </a:moveTo>
                    <a:lnTo>
                      <a:pt x="20" y="17"/>
                    </a:lnTo>
                    <a:lnTo>
                      <a:pt x="22" y="19"/>
                    </a:lnTo>
                    <a:lnTo>
                      <a:pt x="11" y="25"/>
                    </a:lnTo>
                    <a:lnTo>
                      <a:pt x="0" y="26"/>
                    </a:lnTo>
                    <a:lnTo>
                      <a:pt x="3" y="24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68" y="2"/>
                    </a:lnTo>
                    <a:lnTo>
                      <a:pt x="58" y="7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2" name="Freeform 394"/>
              <p:cNvSpPr>
                <a:spLocks/>
              </p:cNvSpPr>
              <p:nvPr/>
            </p:nvSpPr>
            <p:spPr bwMode="ltGray">
              <a:xfrm>
                <a:off x="446" y="1827"/>
                <a:ext cx="31" cy="29"/>
              </a:xfrm>
              <a:custGeom>
                <a:avLst/>
                <a:gdLst>
                  <a:gd name="T0" fmla="*/ 12 w 36"/>
                  <a:gd name="T1" fmla="*/ 12 h 33"/>
                  <a:gd name="T2" fmla="*/ 11 w 36"/>
                  <a:gd name="T3" fmla="*/ 13 h 33"/>
                  <a:gd name="T4" fmla="*/ 6 w 36"/>
                  <a:gd name="T5" fmla="*/ 13 h 33"/>
                  <a:gd name="T6" fmla="*/ 8 w 36"/>
                  <a:gd name="T7" fmla="*/ 11 h 33"/>
                  <a:gd name="T8" fmla="*/ 6 w 36"/>
                  <a:gd name="T9" fmla="*/ 11 h 33"/>
                  <a:gd name="T10" fmla="*/ 3 w 36"/>
                  <a:gd name="T11" fmla="*/ 10 h 33"/>
                  <a:gd name="T12" fmla="*/ 8 w 36"/>
                  <a:gd name="T13" fmla="*/ 8 h 33"/>
                  <a:gd name="T14" fmla="*/ 3 w 36"/>
                  <a:gd name="T15" fmla="*/ 7 h 33"/>
                  <a:gd name="T16" fmla="*/ 3 w 36"/>
                  <a:gd name="T17" fmla="*/ 4 h 33"/>
                  <a:gd name="T18" fmla="*/ 2 w 36"/>
                  <a:gd name="T19" fmla="*/ 4 h 33"/>
                  <a:gd name="T20" fmla="*/ 1 w 36"/>
                  <a:gd name="T21" fmla="*/ 4 h 33"/>
                  <a:gd name="T22" fmla="*/ 3 w 36"/>
                  <a:gd name="T23" fmla="*/ 3 h 33"/>
                  <a:gd name="T24" fmla="*/ 3 w 36"/>
                  <a:gd name="T25" fmla="*/ 3 h 33"/>
                  <a:gd name="T26" fmla="*/ 0 w 36"/>
                  <a:gd name="T27" fmla="*/ 0 h 33"/>
                  <a:gd name="T28" fmla="*/ 6 w 36"/>
                  <a:gd name="T29" fmla="*/ 2 h 33"/>
                  <a:gd name="T30" fmla="*/ 12 w 36"/>
                  <a:gd name="T31" fmla="*/ 4 h 33"/>
                  <a:gd name="T32" fmla="*/ 14 w 36"/>
                  <a:gd name="T33" fmla="*/ 7 h 33"/>
                  <a:gd name="T34" fmla="*/ 16 w 36"/>
                  <a:gd name="T35" fmla="*/ 11 h 33"/>
                  <a:gd name="T36" fmla="*/ 17 w 36"/>
                  <a:gd name="T37" fmla="*/ 17 h 33"/>
                  <a:gd name="T38" fmla="*/ 17 w 36"/>
                  <a:gd name="T39" fmla="*/ 17 h 33"/>
                  <a:gd name="T40" fmla="*/ 9 w 36"/>
                  <a:gd name="T41" fmla="*/ 15 h 33"/>
                  <a:gd name="T42" fmla="*/ 12 w 36"/>
                  <a:gd name="T43" fmla="*/ 12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33"/>
                  <a:gd name="T68" fmla="*/ 36 w 36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33">
                    <a:moveTo>
                      <a:pt x="25" y="24"/>
                    </a:moveTo>
                    <a:lnTo>
                      <a:pt x="23" y="25"/>
                    </a:lnTo>
                    <a:lnTo>
                      <a:pt x="13" y="25"/>
                    </a:lnTo>
                    <a:lnTo>
                      <a:pt x="17" y="22"/>
                    </a:lnTo>
                    <a:lnTo>
                      <a:pt x="12" y="21"/>
                    </a:lnTo>
                    <a:lnTo>
                      <a:pt x="7" y="19"/>
                    </a:lnTo>
                    <a:lnTo>
                      <a:pt x="16" y="15"/>
                    </a:lnTo>
                    <a:lnTo>
                      <a:pt x="7" y="13"/>
                    </a:lnTo>
                    <a:lnTo>
                      <a:pt x="7" y="9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5" y="4"/>
                    </a:lnTo>
                    <a:lnTo>
                      <a:pt x="29" y="12"/>
                    </a:lnTo>
                    <a:lnTo>
                      <a:pt x="35" y="20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18" y="2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3" name="Freeform 395"/>
              <p:cNvSpPr>
                <a:spLocks/>
              </p:cNvSpPr>
              <p:nvPr/>
            </p:nvSpPr>
            <p:spPr bwMode="ltGray">
              <a:xfrm>
                <a:off x="779" y="1518"/>
                <a:ext cx="73" cy="16"/>
              </a:xfrm>
              <a:custGeom>
                <a:avLst/>
                <a:gdLst>
                  <a:gd name="T0" fmla="*/ 24 w 85"/>
                  <a:gd name="T1" fmla="*/ 4 h 18"/>
                  <a:gd name="T2" fmla="*/ 25 w 85"/>
                  <a:gd name="T3" fmla="*/ 4 h 18"/>
                  <a:gd name="T4" fmla="*/ 20 w 85"/>
                  <a:gd name="T5" fmla="*/ 7 h 18"/>
                  <a:gd name="T6" fmla="*/ 15 w 85"/>
                  <a:gd name="T7" fmla="*/ 8 h 18"/>
                  <a:gd name="T8" fmla="*/ 15 w 85"/>
                  <a:gd name="T9" fmla="*/ 8 h 18"/>
                  <a:gd name="T10" fmla="*/ 11 w 85"/>
                  <a:gd name="T11" fmla="*/ 10 h 18"/>
                  <a:gd name="T12" fmla="*/ 8 w 85"/>
                  <a:gd name="T13" fmla="*/ 10 h 18"/>
                  <a:gd name="T14" fmla="*/ 8 w 85"/>
                  <a:gd name="T15" fmla="*/ 9 h 18"/>
                  <a:gd name="T16" fmla="*/ 4 w 85"/>
                  <a:gd name="T17" fmla="*/ 9 h 18"/>
                  <a:gd name="T18" fmla="*/ 0 w 85"/>
                  <a:gd name="T19" fmla="*/ 9 h 18"/>
                  <a:gd name="T20" fmla="*/ 3 w 85"/>
                  <a:gd name="T21" fmla="*/ 8 h 18"/>
                  <a:gd name="T22" fmla="*/ 17 w 85"/>
                  <a:gd name="T23" fmla="*/ 4 h 18"/>
                  <a:gd name="T24" fmla="*/ 27 w 85"/>
                  <a:gd name="T25" fmla="*/ 1 h 18"/>
                  <a:gd name="T26" fmla="*/ 34 w 85"/>
                  <a:gd name="T27" fmla="*/ 0 h 18"/>
                  <a:gd name="T28" fmla="*/ 40 w 85"/>
                  <a:gd name="T29" fmla="*/ 2 h 18"/>
                  <a:gd name="T30" fmla="*/ 34 w 85"/>
                  <a:gd name="T31" fmla="*/ 4 h 18"/>
                  <a:gd name="T32" fmla="*/ 34 w 85"/>
                  <a:gd name="T33" fmla="*/ 4 h 18"/>
                  <a:gd name="T34" fmla="*/ 34 w 85"/>
                  <a:gd name="T35" fmla="*/ 4 h 18"/>
                  <a:gd name="T36" fmla="*/ 28 w 85"/>
                  <a:gd name="T37" fmla="*/ 5 h 18"/>
                  <a:gd name="T38" fmla="*/ 24 w 85"/>
                  <a:gd name="T39" fmla="*/ 8 h 18"/>
                  <a:gd name="T40" fmla="*/ 24 w 85"/>
                  <a:gd name="T41" fmla="*/ 4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18"/>
                  <a:gd name="T65" fmla="*/ 85 w 85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18">
                    <a:moveTo>
                      <a:pt x="51" y="9"/>
                    </a:moveTo>
                    <a:lnTo>
                      <a:pt x="53" y="8"/>
                    </a:lnTo>
                    <a:lnTo>
                      <a:pt x="42" y="12"/>
                    </a:lnTo>
                    <a:lnTo>
                      <a:pt x="32" y="14"/>
                    </a:lnTo>
                    <a:lnTo>
                      <a:pt x="31" y="13"/>
                    </a:lnTo>
                    <a:lnTo>
                      <a:pt x="25" y="18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9" y="16"/>
                    </a:lnTo>
                    <a:lnTo>
                      <a:pt x="0" y="16"/>
                    </a:lnTo>
                    <a:lnTo>
                      <a:pt x="6" y="13"/>
                    </a:lnTo>
                    <a:lnTo>
                      <a:pt x="37" y="6"/>
                    </a:lnTo>
                    <a:lnTo>
                      <a:pt x="57" y="1"/>
                    </a:lnTo>
                    <a:lnTo>
                      <a:pt x="72" y="0"/>
                    </a:lnTo>
                    <a:lnTo>
                      <a:pt x="85" y="2"/>
                    </a:lnTo>
                    <a:lnTo>
                      <a:pt x="73" y="4"/>
                    </a:lnTo>
                    <a:lnTo>
                      <a:pt x="75" y="6"/>
                    </a:lnTo>
                    <a:lnTo>
                      <a:pt x="72" y="7"/>
                    </a:lnTo>
                    <a:lnTo>
                      <a:pt x="59" y="10"/>
                    </a:lnTo>
                    <a:lnTo>
                      <a:pt x="51" y="14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4" name="Freeform 396"/>
              <p:cNvSpPr>
                <a:spLocks/>
              </p:cNvSpPr>
              <p:nvPr/>
            </p:nvSpPr>
            <p:spPr bwMode="ltGray">
              <a:xfrm>
                <a:off x="924" y="1527"/>
                <a:ext cx="47" cy="14"/>
              </a:xfrm>
              <a:custGeom>
                <a:avLst/>
                <a:gdLst>
                  <a:gd name="T0" fmla="*/ 14 w 53"/>
                  <a:gd name="T1" fmla="*/ 2 h 18"/>
                  <a:gd name="T2" fmla="*/ 10 w 53"/>
                  <a:gd name="T3" fmla="*/ 2 h 18"/>
                  <a:gd name="T4" fmla="*/ 12 w 53"/>
                  <a:gd name="T5" fmla="*/ 2 h 18"/>
                  <a:gd name="T6" fmla="*/ 9 w 53"/>
                  <a:gd name="T7" fmla="*/ 2 h 18"/>
                  <a:gd name="T8" fmla="*/ 8 w 53"/>
                  <a:gd name="T9" fmla="*/ 2 h 18"/>
                  <a:gd name="T10" fmla="*/ 8 w 53"/>
                  <a:gd name="T11" fmla="*/ 3 h 18"/>
                  <a:gd name="T12" fmla="*/ 0 w 53"/>
                  <a:gd name="T13" fmla="*/ 3 h 18"/>
                  <a:gd name="T14" fmla="*/ 19 w 53"/>
                  <a:gd name="T15" fmla="*/ 3 h 18"/>
                  <a:gd name="T16" fmla="*/ 9 w 53"/>
                  <a:gd name="T17" fmla="*/ 4 h 18"/>
                  <a:gd name="T18" fmla="*/ 8 w 53"/>
                  <a:gd name="T19" fmla="*/ 5 h 18"/>
                  <a:gd name="T20" fmla="*/ 19 w 53"/>
                  <a:gd name="T21" fmla="*/ 5 h 18"/>
                  <a:gd name="T22" fmla="*/ 20 w 53"/>
                  <a:gd name="T23" fmla="*/ 4 h 18"/>
                  <a:gd name="T24" fmla="*/ 21 w 53"/>
                  <a:gd name="T25" fmla="*/ 4 h 18"/>
                  <a:gd name="T26" fmla="*/ 25 w 53"/>
                  <a:gd name="T27" fmla="*/ 4 h 18"/>
                  <a:gd name="T28" fmla="*/ 27 w 53"/>
                  <a:gd name="T29" fmla="*/ 3 h 18"/>
                  <a:gd name="T30" fmla="*/ 24 w 53"/>
                  <a:gd name="T31" fmla="*/ 3 h 18"/>
                  <a:gd name="T32" fmla="*/ 29 w 53"/>
                  <a:gd name="T33" fmla="*/ 2 h 18"/>
                  <a:gd name="T34" fmla="*/ 27 w 53"/>
                  <a:gd name="T35" fmla="*/ 0 h 18"/>
                  <a:gd name="T36" fmla="*/ 23 w 53"/>
                  <a:gd name="T37" fmla="*/ 2 h 18"/>
                  <a:gd name="T38" fmla="*/ 16 w 53"/>
                  <a:gd name="T39" fmla="*/ 1 h 18"/>
                  <a:gd name="T40" fmla="*/ 19 w 53"/>
                  <a:gd name="T41" fmla="*/ 2 h 18"/>
                  <a:gd name="T42" fmla="*/ 16 w 53"/>
                  <a:gd name="T43" fmla="*/ 2 h 18"/>
                  <a:gd name="T44" fmla="*/ 14 w 53"/>
                  <a:gd name="T45" fmla="*/ 2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"/>
                  <a:gd name="T70" fmla="*/ 0 h 18"/>
                  <a:gd name="T71" fmla="*/ 53 w 53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" h="18">
                    <a:moveTo>
                      <a:pt x="26" y="6"/>
                    </a:moveTo>
                    <a:lnTo>
                      <a:pt x="17" y="4"/>
                    </a:lnTo>
                    <a:lnTo>
                      <a:pt x="21" y="5"/>
                    </a:lnTo>
                    <a:lnTo>
                      <a:pt x="15" y="6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0" y="11"/>
                    </a:lnTo>
                    <a:lnTo>
                      <a:pt x="35" y="11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39" y="13"/>
                    </a:lnTo>
                    <a:lnTo>
                      <a:pt x="46" y="13"/>
                    </a:lnTo>
                    <a:lnTo>
                      <a:pt x="48" y="11"/>
                    </a:lnTo>
                    <a:lnTo>
                      <a:pt x="45" y="10"/>
                    </a:lnTo>
                    <a:lnTo>
                      <a:pt x="53" y="4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28" y="1"/>
                    </a:lnTo>
                    <a:lnTo>
                      <a:pt x="34" y="6"/>
                    </a:lnTo>
                    <a:lnTo>
                      <a:pt x="29" y="7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5" name="Freeform 397"/>
              <p:cNvSpPr>
                <a:spLocks/>
              </p:cNvSpPr>
              <p:nvPr/>
            </p:nvSpPr>
            <p:spPr bwMode="ltGray">
              <a:xfrm>
                <a:off x="941" y="1500"/>
                <a:ext cx="41" cy="14"/>
              </a:xfrm>
              <a:custGeom>
                <a:avLst/>
                <a:gdLst>
                  <a:gd name="T0" fmla="*/ 15 w 47"/>
                  <a:gd name="T1" fmla="*/ 4 h 16"/>
                  <a:gd name="T2" fmla="*/ 15 w 47"/>
                  <a:gd name="T3" fmla="*/ 3 h 16"/>
                  <a:gd name="T4" fmla="*/ 21 w 47"/>
                  <a:gd name="T5" fmla="*/ 4 h 16"/>
                  <a:gd name="T6" fmla="*/ 23 w 47"/>
                  <a:gd name="T7" fmla="*/ 4 h 16"/>
                  <a:gd name="T8" fmla="*/ 22 w 47"/>
                  <a:gd name="T9" fmla="*/ 4 h 16"/>
                  <a:gd name="T10" fmla="*/ 24 w 47"/>
                  <a:gd name="T11" fmla="*/ 7 h 16"/>
                  <a:gd name="T12" fmla="*/ 18 w 47"/>
                  <a:gd name="T13" fmla="*/ 8 h 16"/>
                  <a:gd name="T14" fmla="*/ 11 w 47"/>
                  <a:gd name="T15" fmla="*/ 6 h 16"/>
                  <a:gd name="T16" fmla="*/ 0 w 47"/>
                  <a:gd name="T17" fmla="*/ 5 h 16"/>
                  <a:gd name="T18" fmla="*/ 3 w 47"/>
                  <a:gd name="T19" fmla="*/ 4 h 16"/>
                  <a:gd name="T20" fmla="*/ 8 w 47"/>
                  <a:gd name="T21" fmla="*/ 4 h 16"/>
                  <a:gd name="T22" fmla="*/ 8 w 47"/>
                  <a:gd name="T23" fmla="*/ 4 h 16"/>
                  <a:gd name="T24" fmla="*/ 3 w 47"/>
                  <a:gd name="T25" fmla="*/ 4 h 16"/>
                  <a:gd name="T26" fmla="*/ 3 w 47"/>
                  <a:gd name="T27" fmla="*/ 0 h 16"/>
                  <a:gd name="T28" fmla="*/ 15 w 47"/>
                  <a:gd name="T29" fmla="*/ 0 h 16"/>
                  <a:gd name="T30" fmla="*/ 15 w 47"/>
                  <a:gd name="T31" fmla="*/ 4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"/>
                  <a:gd name="T49" fmla="*/ 0 h 16"/>
                  <a:gd name="T50" fmla="*/ 47 w 47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" h="16">
                    <a:moveTo>
                      <a:pt x="29" y="4"/>
                    </a:moveTo>
                    <a:lnTo>
                      <a:pt x="30" y="3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3" y="9"/>
                    </a:lnTo>
                    <a:lnTo>
                      <a:pt x="47" y="14"/>
                    </a:lnTo>
                    <a:lnTo>
                      <a:pt x="35" y="16"/>
                    </a:lnTo>
                    <a:lnTo>
                      <a:pt x="23" y="11"/>
                    </a:lnTo>
                    <a:lnTo>
                      <a:pt x="0" y="10"/>
                    </a:lnTo>
                    <a:lnTo>
                      <a:pt x="5" y="8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5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6" name="Freeform 398"/>
              <p:cNvSpPr>
                <a:spLocks/>
              </p:cNvSpPr>
              <p:nvPr/>
            </p:nvSpPr>
            <p:spPr bwMode="ltGray">
              <a:xfrm>
                <a:off x="881" y="1596"/>
                <a:ext cx="33" cy="16"/>
              </a:xfrm>
              <a:custGeom>
                <a:avLst/>
                <a:gdLst>
                  <a:gd name="T0" fmla="*/ 14 w 40"/>
                  <a:gd name="T1" fmla="*/ 4 h 19"/>
                  <a:gd name="T2" fmla="*/ 14 w 40"/>
                  <a:gd name="T3" fmla="*/ 3 h 19"/>
                  <a:gd name="T4" fmla="*/ 10 w 40"/>
                  <a:gd name="T5" fmla="*/ 0 h 19"/>
                  <a:gd name="T6" fmla="*/ 7 w 40"/>
                  <a:gd name="T7" fmla="*/ 3 h 19"/>
                  <a:gd name="T8" fmla="*/ 7 w 40"/>
                  <a:gd name="T9" fmla="*/ 3 h 19"/>
                  <a:gd name="T10" fmla="*/ 6 w 40"/>
                  <a:gd name="T11" fmla="*/ 3 h 19"/>
                  <a:gd name="T12" fmla="*/ 0 w 40"/>
                  <a:gd name="T13" fmla="*/ 5 h 19"/>
                  <a:gd name="T14" fmla="*/ 10 w 40"/>
                  <a:gd name="T15" fmla="*/ 8 h 19"/>
                  <a:gd name="T16" fmla="*/ 15 w 40"/>
                  <a:gd name="T17" fmla="*/ 6 h 19"/>
                  <a:gd name="T18" fmla="*/ 14 w 40"/>
                  <a:gd name="T19" fmla="*/ 6 h 19"/>
                  <a:gd name="T20" fmla="*/ 14 w 40"/>
                  <a:gd name="T21" fmla="*/ 4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19"/>
                  <a:gd name="T35" fmla="*/ 40 w 40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19">
                    <a:moveTo>
                      <a:pt x="36" y="9"/>
                    </a:moveTo>
                    <a:lnTo>
                      <a:pt x="36" y="8"/>
                    </a:lnTo>
                    <a:lnTo>
                      <a:pt x="25" y="0"/>
                    </a:lnTo>
                    <a:lnTo>
                      <a:pt x="19" y="6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0" y="12"/>
                    </a:lnTo>
                    <a:lnTo>
                      <a:pt x="24" y="19"/>
                    </a:lnTo>
                    <a:lnTo>
                      <a:pt x="40" y="14"/>
                    </a:lnTo>
                    <a:lnTo>
                      <a:pt x="37" y="14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7" name="Freeform 399"/>
              <p:cNvSpPr>
                <a:spLocks/>
              </p:cNvSpPr>
              <p:nvPr/>
            </p:nvSpPr>
            <p:spPr bwMode="ltGray">
              <a:xfrm>
                <a:off x="1070" y="1555"/>
                <a:ext cx="33" cy="9"/>
              </a:xfrm>
              <a:custGeom>
                <a:avLst/>
                <a:gdLst>
                  <a:gd name="T0" fmla="*/ 11 w 40"/>
                  <a:gd name="T1" fmla="*/ 0 h 11"/>
                  <a:gd name="T2" fmla="*/ 2 w 40"/>
                  <a:gd name="T3" fmla="*/ 0 h 11"/>
                  <a:gd name="T4" fmla="*/ 0 w 40"/>
                  <a:gd name="T5" fmla="*/ 2 h 11"/>
                  <a:gd name="T6" fmla="*/ 2 w 40"/>
                  <a:gd name="T7" fmla="*/ 2 h 11"/>
                  <a:gd name="T8" fmla="*/ 2 w 40"/>
                  <a:gd name="T9" fmla="*/ 4 h 11"/>
                  <a:gd name="T10" fmla="*/ 15 w 40"/>
                  <a:gd name="T11" fmla="*/ 4 h 11"/>
                  <a:gd name="T12" fmla="*/ 11 w 40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1"/>
                  <a:gd name="T23" fmla="*/ 40 w 40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1">
                    <a:moveTo>
                      <a:pt x="28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7" y="11"/>
                    </a:lnTo>
                    <a:lnTo>
                      <a:pt x="40" y="1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8" name="Freeform 400"/>
              <p:cNvSpPr>
                <a:spLocks/>
              </p:cNvSpPr>
              <p:nvPr/>
            </p:nvSpPr>
            <p:spPr bwMode="ltGray">
              <a:xfrm>
                <a:off x="1053" y="1615"/>
                <a:ext cx="22" cy="10"/>
              </a:xfrm>
              <a:custGeom>
                <a:avLst/>
                <a:gdLst>
                  <a:gd name="T0" fmla="*/ 12 w 25"/>
                  <a:gd name="T1" fmla="*/ 2 h 13"/>
                  <a:gd name="T2" fmla="*/ 2 w 25"/>
                  <a:gd name="T3" fmla="*/ 4 h 13"/>
                  <a:gd name="T4" fmla="*/ 0 w 25"/>
                  <a:gd name="T5" fmla="*/ 2 h 13"/>
                  <a:gd name="T6" fmla="*/ 9 w 25"/>
                  <a:gd name="T7" fmla="*/ 0 h 13"/>
                  <a:gd name="T8" fmla="*/ 13 w 25"/>
                  <a:gd name="T9" fmla="*/ 2 h 13"/>
                  <a:gd name="T10" fmla="*/ 12 w 25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23" y="9"/>
                    </a:moveTo>
                    <a:lnTo>
                      <a:pt x="2" y="1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25" y="3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9" name="Freeform 401"/>
              <p:cNvSpPr>
                <a:spLocks/>
              </p:cNvSpPr>
              <p:nvPr/>
            </p:nvSpPr>
            <p:spPr bwMode="ltGray">
              <a:xfrm>
                <a:off x="990" y="1505"/>
                <a:ext cx="24" cy="9"/>
              </a:xfrm>
              <a:custGeom>
                <a:avLst/>
                <a:gdLst>
                  <a:gd name="T0" fmla="*/ 0 w 28"/>
                  <a:gd name="T1" fmla="*/ 2 h 11"/>
                  <a:gd name="T2" fmla="*/ 3 w 28"/>
                  <a:gd name="T3" fmla="*/ 0 h 11"/>
                  <a:gd name="T4" fmla="*/ 13 w 28"/>
                  <a:gd name="T5" fmla="*/ 2 h 11"/>
                  <a:gd name="T6" fmla="*/ 11 w 28"/>
                  <a:gd name="T7" fmla="*/ 2 h 11"/>
                  <a:gd name="T8" fmla="*/ 3 w 28"/>
                  <a:gd name="T9" fmla="*/ 4 h 11"/>
                  <a:gd name="T10" fmla="*/ 0 w 28"/>
                  <a:gd name="T11" fmla="*/ 2 h 11"/>
                  <a:gd name="T12" fmla="*/ 0 w 28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1"/>
                  <a:gd name="T23" fmla="*/ 28 w 2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1">
                    <a:moveTo>
                      <a:pt x="0" y="5"/>
                    </a:moveTo>
                    <a:lnTo>
                      <a:pt x="4" y="0"/>
                    </a:lnTo>
                    <a:lnTo>
                      <a:pt x="28" y="5"/>
                    </a:lnTo>
                    <a:lnTo>
                      <a:pt x="24" y="7"/>
                    </a:lnTo>
                    <a:lnTo>
                      <a:pt x="3" y="11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0" name="Freeform 402"/>
              <p:cNvSpPr>
                <a:spLocks/>
              </p:cNvSpPr>
              <p:nvPr/>
            </p:nvSpPr>
            <p:spPr bwMode="ltGray">
              <a:xfrm>
                <a:off x="964" y="1534"/>
                <a:ext cx="23" cy="9"/>
              </a:xfrm>
              <a:custGeom>
                <a:avLst/>
                <a:gdLst>
                  <a:gd name="T0" fmla="*/ 2 w 29"/>
                  <a:gd name="T1" fmla="*/ 4 h 11"/>
                  <a:gd name="T2" fmla="*/ 0 w 29"/>
                  <a:gd name="T3" fmla="*/ 2 h 11"/>
                  <a:gd name="T4" fmla="*/ 7 w 29"/>
                  <a:gd name="T5" fmla="*/ 0 h 11"/>
                  <a:gd name="T6" fmla="*/ 9 w 29"/>
                  <a:gd name="T7" fmla="*/ 2 h 11"/>
                  <a:gd name="T8" fmla="*/ 8 w 29"/>
                  <a:gd name="T9" fmla="*/ 4 h 11"/>
                  <a:gd name="T10" fmla="*/ 2 w 29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1"/>
                  <a:gd name="T20" fmla="*/ 29 w 2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1">
                    <a:moveTo>
                      <a:pt x="8" y="10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9" y="6"/>
                    </a:lnTo>
                    <a:lnTo>
                      <a:pt x="26" y="11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1" name="Freeform 403"/>
              <p:cNvSpPr>
                <a:spLocks/>
              </p:cNvSpPr>
              <p:nvPr/>
            </p:nvSpPr>
            <p:spPr bwMode="ltGray">
              <a:xfrm>
                <a:off x="869" y="1554"/>
                <a:ext cx="21" cy="10"/>
              </a:xfrm>
              <a:custGeom>
                <a:avLst/>
                <a:gdLst>
                  <a:gd name="T0" fmla="*/ 4 w 24"/>
                  <a:gd name="T1" fmla="*/ 6 h 11"/>
                  <a:gd name="T2" fmla="*/ 0 w 24"/>
                  <a:gd name="T3" fmla="*/ 3 h 11"/>
                  <a:gd name="T4" fmla="*/ 11 w 24"/>
                  <a:gd name="T5" fmla="*/ 0 h 11"/>
                  <a:gd name="T6" fmla="*/ 12 w 24"/>
                  <a:gd name="T7" fmla="*/ 2 h 11"/>
                  <a:gd name="T8" fmla="*/ 4 w 24"/>
                  <a:gd name="T9" fmla="*/ 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7" y="11"/>
                    </a:moveTo>
                    <a:lnTo>
                      <a:pt x="0" y="3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2" name="Freeform 404"/>
              <p:cNvSpPr>
                <a:spLocks/>
              </p:cNvSpPr>
              <p:nvPr/>
            </p:nvSpPr>
            <p:spPr bwMode="ltGray">
              <a:xfrm>
                <a:off x="1172" y="1465"/>
                <a:ext cx="443" cy="246"/>
              </a:xfrm>
              <a:custGeom>
                <a:avLst/>
                <a:gdLst>
                  <a:gd name="T0" fmla="*/ 39 w 525"/>
                  <a:gd name="T1" fmla="*/ 113 h 282"/>
                  <a:gd name="T2" fmla="*/ 46 w 525"/>
                  <a:gd name="T3" fmla="*/ 110 h 282"/>
                  <a:gd name="T4" fmla="*/ 41 w 525"/>
                  <a:gd name="T5" fmla="*/ 117 h 282"/>
                  <a:gd name="T6" fmla="*/ 43 w 525"/>
                  <a:gd name="T7" fmla="*/ 122 h 282"/>
                  <a:gd name="T8" fmla="*/ 46 w 525"/>
                  <a:gd name="T9" fmla="*/ 129 h 282"/>
                  <a:gd name="T10" fmla="*/ 48 w 525"/>
                  <a:gd name="T11" fmla="*/ 133 h 282"/>
                  <a:gd name="T12" fmla="*/ 51 w 525"/>
                  <a:gd name="T13" fmla="*/ 137 h 282"/>
                  <a:gd name="T14" fmla="*/ 59 w 525"/>
                  <a:gd name="T15" fmla="*/ 138 h 282"/>
                  <a:gd name="T16" fmla="*/ 62 w 525"/>
                  <a:gd name="T17" fmla="*/ 143 h 282"/>
                  <a:gd name="T18" fmla="*/ 71 w 525"/>
                  <a:gd name="T19" fmla="*/ 138 h 282"/>
                  <a:gd name="T20" fmla="*/ 73 w 525"/>
                  <a:gd name="T21" fmla="*/ 134 h 282"/>
                  <a:gd name="T22" fmla="*/ 77 w 525"/>
                  <a:gd name="T23" fmla="*/ 128 h 282"/>
                  <a:gd name="T24" fmla="*/ 80 w 525"/>
                  <a:gd name="T25" fmla="*/ 120 h 282"/>
                  <a:gd name="T26" fmla="*/ 84 w 525"/>
                  <a:gd name="T27" fmla="*/ 116 h 282"/>
                  <a:gd name="T28" fmla="*/ 93 w 525"/>
                  <a:gd name="T29" fmla="*/ 105 h 282"/>
                  <a:gd name="T30" fmla="*/ 105 w 525"/>
                  <a:gd name="T31" fmla="*/ 101 h 282"/>
                  <a:gd name="T32" fmla="*/ 126 w 525"/>
                  <a:gd name="T33" fmla="*/ 92 h 282"/>
                  <a:gd name="T34" fmla="*/ 143 w 525"/>
                  <a:gd name="T35" fmla="*/ 86 h 282"/>
                  <a:gd name="T36" fmla="*/ 174 w 525"/>
                  <a:gd name="T37" fmla="*/ 74 h 282"/>
                  <a:gd name="T38" fmla="*/ 153 w 525"/>
                  <a:gd name="T39" fmla="*/ 69 h 282"/>
                  <a:gd name="T40" fmla="*/ 153 w 525"/>
                  <a:gd name="T41" fmla="*/ 62 h 282"/>
                  <a:gd name="T42" fmla="*/ 177 w 525"/>
                  <a:gd name="T43" fmla="*/ 71 h 282"/>
                  <a:gd name="T44" fmla="*/ 176 w 525"/>
                  <a:gd name="T45" fmla="*/ 63 h 282"/>
                  <a:gd name="T46" fmla="*/ 159 w 525"/>
                  <a:gd name="T47" fmla="*/ 57 h 282"/>
                  <a:gd name="T48" fmla="*/ 166 w 525"/>
                  <a:gd name="T49" fmla="*/ 55 h 282"/>
                  <a:gd name="T50" fmla="*/ 180 w 525"/>
                  <a:gd name="T51" fmla="*/ 55 h 282"/>
                  <a:gd name="T52" fmla="*/ 192 w 525"/>
                  <a:gd name="T53" fmla="*/ 49 h 282"/>
                  <a:gd name="T54" fmla="*/ 182 w 525"/>
                  <a:gd name="T55" fmla="*/ 40 h 282"/>
                  <a:gd name="T56" fmla="*/ 184 w 525"/>
                  <a:gd name="T57" fmla="*/ 37 h 282"/>
                  <a:gd name="T58" fmla="*/ 197 w 525"/>
                  <a:gd name="T59" fmla="*/ 29 h 282"/>
                  <a:gd name="T60" fmla="*/ 195 w 525"/>
                  <a:gd name="T61" fmla="*/ 21 h 282"/>
                  <a:gd name="T62" fmla="*/ 209 w 525"/>
                  <a:gd name="T63" fmla="*/ 14 h 282"/>
                  <a:gd name="T64" fmla="*/ 197 w 525"/>
                  <a:gd name="T65" fmla="*/ 10 h 282"/>
                  <a:gd name="T66" fmla="*/ 174 w 525"/>
                  <a:gd name="T67" fmla="*/ 10 h 282"/>
                  <a:gd name="T68" fmla="*/ 182 w 525"/>
                  <a:gd name="T69" fmla="*/ 3 h 282"/>
                  <a:gd name="T70" fmla="*/ 138 w 525"/>
                  <a:gd name="T71" fmla="*/ 3 h 282"/>
                  <a:gd name="T72" fmla="*/ 123 w 525"/>
                  <a:gd name="T73" fmla="*/ 3 h 282"/>
                  <a:gd name="T74" fmla="*/ 114 w 525"/>
                  <a:gd name="T75" fmla="*/ 7 h 282"/>
                  <a:gd name="T76" fmla="*/ 80 w 525"/>
                  <a:gd name="T77" fmla="*/ 9 h 282"/>
                  <a:gd name="T78" fmla="*/ 53 w 525"/>
                  <a:gd name="T79" fmla="*/ 10 h 282"/>
                  <a:gd name="T80" fmla="*/ 35 w 525"/>
                  <a:gd name="T81" fmla="*/ 17 h 282"/>
                  <a:gd name="T82" fmla="*/ 7 w 525"/>
                  <a:gd name="T83" fmla="*/ 29 h 282"/>
                  <a:gd name="T84" fmla="*/ 14 w 525"/>
                  <a:gd name="T85" fmla="*/ 32 h 282"/>
                  <a:gd name="T86" fmla="*/ 15 w 525"/>
                  <a:gd name="T87" fmla="*/ 38 h 282"/>
                  <a:gd name="T88" fmla="*/ 48 w 525"/>
                  <a:gd name="T89" fmla="*/ 46 h 282"/>
                  <a:gd name="T90" fmla="*/ 48 w 525"/>
                  <a:gd name="T91" fmla="*/ 57 h 282"/>
                  <a:gd name="T92" fmla="*/ 49 w 525"/>
                  <a:gd name="T93" fmla="*/ 65 h 282"/>
                  <a:gd name="T94" fmla="*/ 58 w 525"/>
                  <a:gd name="T95" fmla="*/ 65 h 282"/>
                  <a:gd name="T96" fmla="*/ 59 w 525"/>
                  <a:gd name="T97" fmla="*/ 70 h 282"/>
                  <a:gd name="T98" fmla="*/ 57 w 525"/>
                  <a:gd name="T99" fmla="*/ 79 h 282"/>
                  <a:gd name="T100" fmla="*/ 56 w 525"/>
                  <a:gd name="T101" fmla="*/ 83 h 282"/>
                  <a:gd name="T102" fmla="*/ 45 w 525"/>
                  <a:gd name="T103" fmla="*/ 86 h 282"/>
                  <a:gd name="T104" fmla="*/ 51 w 525"/>
                  <a:gd name="T105" fmla="*/ 89 h 282"/>
                  <a:gd name="T106" fmla="*/ 46 w 525"/>
                  <a:gd name="T107" fmla="*/ 90 h 282"/>
                  <a:gd name="T108" fmla="*/ 43 w 525"/>
                  <a:gd name="T109" fmla="*/ 95 h 282"/>
                  <a:gd name="T110" fmla="*/ 45 w 525"/>
                  <a:gd name="T111" fmla="*/ 98 h 282"/>
                  <a:gd name="T112" fmla="*/ 38 w 525"/>
                  <a:gd name="T113" fmla="*/ 103 h 2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25"/>
                  <a:gd name="T172" fmla="*/ 0 h 282"/>
                  <a:gd name="T173" fmla="*/ 525 w 525"/>
                  <a:gd name="T174" fmla="*/ 282 h 2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25" h="282">
                    <a:moveTo>
                      <a:pt x="112" y="205"/>
                    </a:moveTo>
                    <a:lnTo>
                      <a:pt x="97" y="207"/>
                    </a:lnTo>
                    <a:lnTo>
                      <a:pt x="93" y="211"/>
                    </a:lnTo>
                    <a:lnTo>
                      <a:pt x="93" y="214"/>
                    </a:lnTo>
                    <a:lnTo>
                      <a:pt x="101" y="213"/>
                    </a:lnTo>
                    <a:lnTo>
                      <a:pt x="96" y="216"/>
                    </a:lnTo>
                    <a:lnTo>
                      <a:pt x="90" y="223"/>
                    </a:lnTo>
                    <a:lnTo>
                      <a:pt x="97" y="220"/>
                    </a:lnTo>
                    <a:lnTo>
                      <a:pt x="105" y="218"/>
                    </a:lnTo>
                    <a:lnTo>
                      <a:pt x="106" y="211"/>
                    </a:lnTo>
                    <a:lnTo>
                      <a:pt x="107" y="214"/>
                    </a:lnTo>
                    <a:lnTo>
                      <a:pt x="112" y="216"/>
                    </a:lnTo>
                    <a:lnTo>
                      <a:pt x="114" y="220"/>
                    </a:lnTo>
                    <a:lnTo>
                      <a:pt x="107" y="218"/>
                    </a:lnTo>
                    <a:lnTo>
                      <a:pt x="108" y="222"/>
                    </a:lnTo>
                    <a:lnTo>
                      <a:pt x="96" y="224"/>
                    </a:lnTo>
                    <a:lnTo>
                      <a:pt x="106" y="224"/>
                    </a:lnTo>
                    <a:lnTo>
                      <a:pt x="109" y="224"/>
                    </a:lnTo>
                    <a:lnTo>
                      <a:pt x="93" y="226"/>
                    </a:lnTo>
                    <a:lnTo>
                      <a:pt x="97" y="229"/>
                    </a:lnTo>
                    <a:lnTo>
                      <a:pt x="94" y="232"/>
                    </a:lnTo>
                    <a:lnTo>
                      <a:pt x="99" y="232"/>
                    </a:lnTo>
                    <a:lnTo>
                      <a:pt x="96" y="234"/>
                    </a:lnTo>
                    <a:lnTo>
                      <a:pt x="95" y="234"/>
                    </a:lnTo>
                    <a:lnTo>
                      <a:pt x="101" y="236"/>
                    </a:lnTo>
                    <a:lnTo>
                      <a:pt x="95" y="236"/>
                    </a:lnTo>
                    <a:lnTo>
                      <a:pt x="101" y="238"/>
                    </a:lnTo>
                    <a:lnTo>
                      <a:pt x="101" y="242"/>
                    </a:lnTo>
                    <a:lnTo>
                      <a:pt x="105" y="241"/>
                    </a:lnTo>
                    <a:lnTo>
                      <a:pt x="102" y="243"/>
                    </a:lnTo>
                    <a:lnTo>
                      <a:pt x="101" y="246"/>
                    </a:lnTo>
                    <a:lnTo>
                      <a:pt x="105" y="250"/>
                    </a:lnTo>
                    <a:lnTo>
                      <a:pt x="105" y="253"/>
                    </a:lnTo>
                    <a:lnTo>
                      <a:pt x="108" y="253"/>
                    </a:lnTo>
                    <a:lnTo>
                      <a:pt x="107" y="256"/>
                    </a:lnTo>
                    <a:lnTo>
                      <a:pt x="109" y="255"/>
                    </a:lnTo>
                    <a:lnTo>
                      <a:pt x="109" y="258"/>
                    </a:lnTo>
                    <a:lnTo>
                      <a:pt x="111" y="259"/>
                    </a:lnTo>
                    <a:lnTo>
                      <a:pt x="107" y="260"/>
                    </a:lnTo>
                    <a:lnTo>
                      <a:pt x="113" y="260"/>
                    </a:lnTo>
                    <a:lnTo>
                      <a:pt x="109" y="261"/>
                    </a:lnTo>
                    <a:lnTo>
                      <a:pt x="111" y="262"/>
                    </a:lnTo>
                    <a:lnTo>
                      <a:pt x="109" y="265"/>
                    </a:lnTo>
                    <a:lnTo>
                      <a:pt x="115" y="264"/>
                    </a:lnTo>
                    <a:lnTo>
                      <a:pt x="115" y="266"/>
                    </a:lnTo>
                    <a:lnTo>
                      <a:pt x="114" y="268"/>
                    </a:lnTo>
                    <a:lnTo>
                      <a:pt x="115" y="268"/>
                    </a:lnTo>
                    <a:lnTo>
                      <a:pt x="115" y="270"/>
                    </a:lnTo>
                    <a:lnTo>
                      <a:pt x="120" y="270"/>
                    </a:lnTo>
                    <a:lnTo>
                      <a:pt x="126" y="268"/>
                    </a:lnTo>
                    <a:lnTo>
                      <a:pt x="138" y="265"/>
                    </a:lnTo>
                    <a:lnTo>
                      <a:pt x="138" y="267"/>
                    </a:lnTo>
                    <a:lnTo>
                      <a:pt x="143" y="265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37" y="273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7" y="273"/>
                    </a:lnTo>
                    <a:lnTo>
                      <a:pt x="142" y="278"/>
                    </a:lnTo>
                    <a:lnTo>
                      <a:pt x="149" y="276"/>
                    </a:lnTo>
                    <a:lnTo>
                      <a:pt x="142" y="279"/>
                    </a:lnTo>
                    <a:lnTo>
                      <a:pt x="144" y="282"/>
                    </a:lnTo>
                    <a:lnTo>
                      <a:pt x="154" y="277"/>
                    </a:lnTo>
                    <a:lnTo>
                      <a:pt x="161" y="280"/>
                    </a:lnTo>
                    <a:lnTo>
                      <a:pt x="162" y="278"/>
                    </a:lnTo>
                    <a:lnTo>
                      <a:pt x="161" y="277"/>
                    </a:lnTo>
                    <a:lnTo>
                      <a:pt x="154" y="273"/>
                    </a:lnTo>
                    <a:lnTo>
                      <a:pt x="165" y="274"/>
                    </a:lnTo>
                    <a:lnTo>
                      <a:pt x="167" y="273"/>
                    </a:lnTo>
                    <a:lnTo>
                      <a:pt x="165" y="271"/>
                    </a:lnTo>
                    <a:lnTo>
                      <a:pt x="166" y="271"/>
                    </a:lnTo>
                    <a:lnTo>
                      <a:pt x="165" y="270"/>
                    </a:lnTo>
                    <a:lnTo>
                      <a:pt x="171" y="268"/>
                    </a:lnTo>
                    <a:lnTo>
                      <a:pt x="165" y="266"/>
                    </a:lnTo>
                    <a:lnTo>
                      <a:pt x="171" y="266"/>
                    </a:lnTo>
                    <a:lnTo>
                      <a:pt x="171" y="265"/>
                    </a:lnTo>
                    <a:lnTo>
                      <a:pt x="171" y="264"/>
                    </a:lnTo>
                    <a:lnTo>
                      <a:pt x="174" y="264"/>
                    </a:lnTo>
                    <a:lnTo>
                      <a:pt x="172" y="261"/>
                    </a:lnTo>
                    <a:lnTo>
                      <a:pt x="177" y="260"/>
                    </a:lnTo>
                    <a:lnTo>
                      <a:pt x="175" y="258"/>
                    </a:lnTo>
                    <a:lnTo>
                      <a:pt x="180" y="254"/>
                    </a:lnTo>
                    <a:lnTo>
                      <a:pt x="180" y="253"/>
                    </a:lnTo>
                    <a:lnTo>
                      <a:pt x="178" y="249"/>
                    </a:lnTo>
                    <a:lnTo>
                      <a:pt x="179" y="249"/>
                    </a:lnTo>
                    <a:lnTo>
                      <a:pt x="175" y="244"/>
                    </a:lnTo>
                    <a:lnTo>
                      <a:pt x="184" y="242"/>
                    </a:lnTo>
                    <a:lnTo>
                      <a:pt x="191" y="241"/>
                    </a:lnTo>
                    <a:lnTo>
                      <a:pt x="189" y="240"/>
                    </a:lnTo>
                    <a:lnTo>
                      <a:pt x="189" y="237"/>
                    </a:lnTo>
                    <a:lnTo>
                      <a:pt x="193" y="237"/>
                    </a:lnTo>
                    <a:lnTo>
                      <a:pt x="193" y="235"/>
                    </a:lnTo>
                    <a:lnTo>
                      <a:pt x="197" y="236"/>
                    </a:lnTo>
                    <a:lnTo>
                      <a:pt x="196" y="235"/>
                    </a:lnTo>
                    <a:lnTo>
                      <a:pt x="198" y="234"/>
                    </a:lnTo>
                    <a:lnTo>
                      <a:pt x="202" y="232"/>
                    </a:lnTo>
                    <a:lnTo>
                      <a:pt x="198" y="230"/>
                    </a:lnTo>
                    <a:lnTo>
                      <a:pt x="205" y="229"/>
                    </a:lnTo>
                    <a:lnTo>
                      <a:pt x="204" y="225"/>
                    </a:lnTo>
                    <a:lnTo>
                      <a:pt x="198" y="223"/>
                    </a:lnTo>
                    <a:lnTo>
                      <a:pt x="208" y="220"/>
                    </a:lnTo>
                    <a:lnTo>
                      <a:pt x="208" y="212"/>
                    </a:lnTo>
                    <a:lnTo>
                      <a:pt x="219" y="211"/>
                    </a:lnTo>
                    <a:lnTo>
                      <a:pt x="217" y="207"/>
                    </a:lnTo>
                    <a:lnTo>
                      <a:pt x="225" y="206"/>
                    </a:lnTo>
                    <a:lnTo>
                      <a:pt x="228" y="205"/>
                    </a:lnTo>
                    <a:lnTo>
                      <a:pt x="239" y="204"/>
                    </a:lnTo>
                    <a:lnTo>
                      <a:pt x="238" y="202"/>
                    </a:lnTo>
                    <a:lnTo>
                      <a:pt x="245" y="196"/>
                    </a:lnTo>
                    <a:lnTo>
                      <a:pt x="250" y="196"/>
                    </a:lnTo>
                    <a:lnTo>
                      <a:pt x="244" y="201"/>
                    </a:lnTo>
                    <a:lnTo>
                      <a:pt x="250" y="202"/>
                    </a:lnTo>
                    <a:lnTo>
                      <a:pt x="265" y="199"/>
                    </a:lnTo>
                    <a:lnTo>
                      <a:pt x="265" y="195"/>
                    </a:lnTo>
                    <a:lnTo>
                      <a:pt x="270" y="195"/>
                    </a:lnTo>
                    <a:lnTo>
                      <a:pt x="280" y="194"/>
                    </a:lnTo>
                    <a:lnTo>
                      <a:pt x="281" y="192"/>
                    </a:lnTo>
                    <a:lnTo>
                      <a:pt x="291" y="183"/>
                    </a:lnTo>
                    <a:lnTo>
                      <a:pt x="305" y="176"/>
                    </a:lnTo>
                    <a:lnTo>
                      <a:pt x="306" y="172"/>
                    </a:lnTo>
                    <a:lnTo>
                      <a:pt x="307" y="168"/>
                    </a:lnTo>
                    <a:lnTo>
                      <a:pt x="318" y="174"/>
                    </a:lnTo>
                    <a:lnTo>
                      <a:pt x="324" y="172"/>
                    </a:lnTo>
                    <a:lnTo>
                      <a:pt x="329" y="171"/>
                    </a:lnTo>
                    <a:lnTo>
                      <a:pt x="333" y="171"/>
                    </a:lnTo>
                    <a:lnTo>
                      <a:pt x="354" y="166"/>
                    </a:lnTo>
                    <a:lnTo>
                      <a:pt x="376" y="162"/>
                    </a:lnTo>
                    <a:lnTo>
                      <a:pt x="383" y="158"/>
                    </a:lnTo>
                    <a:lnTo>
                      <a:pt x="390" y="154"/>
                    </a:lnTo>
                    <a:lnTo>
                      <a:pt x="395" y="152"/>
                    </a:lnTo>
                    <a:lnTo>
                      <a:pt x="401" y="150"/>
                    </a:lnTo>
                    <a:lnTo>
                      <a:pt x="407" y="147"/>
                    </a:lnTo>
                    <a:lnTo>
                      <a:pt x="378" y="145"/>
                    </a:lnTo>
                    <a:lnTo>
                      <a:pt x="354" y="148"/>
                    </a:lnTo>
                    <a:lnTo>
                      <a:pt x="353" y="147"/>
                    </a:lnTo>
                    <a:lnTo>
                      <a:pt x="370" y="142"/>
                    </a:lnTo>
                    <a:lnTo>
                      <a:pt x="346" y="142"/>
                    </a:lnTo>
                    <a:lnTo>
                      <a:pt x="358" y="138"/>
                    </a:lnTo>
                    <a:lnTo>
                      <a:pt x="358" y="136"/>
                    </a:lnTo>
                    <a:lnTo>
                      <a:pt x="359" y="136"/>
                    </a:lnTo>
                    <a:lnTo>
                      <a:pt x="381" y="134"/>
                    </a:lnTo>
                    <a:lnTo>
                      <a:pt x="381" y="130"/>
                    </a:lnTo>
                    <a:lnTo>
                      <a:pt x="379" y="130"/>
                    </a:lnTo>
                    <a:lnTo>
                      <a:pt x="359" y="129"/>
                    </a:lnTo>
                    <a:lnTo>
                      <a:pt x="366" y="128"/>
                    </a:lnTo>
                    <a:lnTo>
                      <a:pt x="358" y="123"/>
                    </a:lnTo>
                    <a:lnTo>
                      <a:pt x="377" y="129"/>
                    </a:lnTo>
                    <a:lnTo>
                      <a:pt x="393" y="135"/>
                    </a:lnTo>
                    <a:lnTo>
                      <a:pt x="400" y="144"/>
                    </a:lnTo>
                    <a:lnTo>
                      <a:pt x="408" y="141"/>
                    </a:lnTo>
                    <a:lnTo>
                      <a:pt x="409" y="139"/>
                    </a:lnTo>
                    <a:lnTo>
                      <a:pt x="411" y="144"/>
                    </a:lnTo>
                    <a:lnTo>
                      <a:pt x="415" y="141"/>
                    </a:lnTo>
                    <a:lnTo>
                      <a:pt x="415" y="136"/>
                    </a:lnTo>
                    <a:lnTo>
                      <a:pt x="417" y="130"/>
                    </a:lnTo>
                    <a:lnTo>
                      <a:pt x="411" y="132"/>
                    </a:lnTo>
                    <a:lnTo>
                      <a:pt x="413" y="128"/>
                    </a:lnTo>
                    <a:lnTo>
                      <a:pt x="409" y="128"/>
                    </a:lnTo>
                    <a:lnTo>
                      <a:pt x="407" y="127"/>
                    </a:lnTo>
                    <a:lnTo>
                      <a:pt x="411" y="124"/>
                    </a:lnTo>
                    <a:lnTo>
                      <a:pt x="388" y="120"/>
                    </a:lnTo>
                    <a:lnTo>
                      <a:pt x="385" y="121"/>
                    </a:lnTo>
                    <a:lnTo>
                      <a:pt x="385" y="118"/>
                    </a:lnTo>
                    <a:lnTo>
                      <a:pt x="394" y="116"/>
                    </a:lnTo>
                    <a:lnTo>
                      <a:pt x="379" y="115"/>
                    </a:lnTo>
                    <a:lnTo>
                      <a:pt x="375" y="115"/>
                    </a:lnTo>
                    <a:lnTo>
                      <a:pt x="372" y="114"/>
                    </a:lnTo>
                    <a:lnTo>
                      <a:pt x="391" y="111"/>
                    </a:lnTo>
                    <a:lnTo>
                      <a:pt x="371" y="111"/>
                    </a:lnTo>
                    <a:lnTo>
                      <a:pt x="370" y="112"/>
                    </a:lnTo>
                    <a:lnTo>
                      <a:pt x="370" y="110"/>
                    </a:lnTo>
                    <a:lnTo>
                      <a:pt x="376" y="109"/>
                    </a:lnTo>
                    <a:lnTo>
                      <a:pt x="373" y="106"/>
                    </a:lnTo>
                    <a:lnTo>
                      <a:pt x="389" y="108"/>
                    </a:lnTo>
                    <a:lnTo>
                      <a:pt x="393" y="104"/>
                    </a:lnTo>
                    <a:lnTo>
                      <a:pt x="391" y="102"/>
                    </a:lnTo>
                    <a:lnTo>
                      <a:pt x="399" y="104"/>
                    </a:lnTo>
                    <a:lnTo>
                      <a:pt x="408" y="103"/>
                    </a:lnTo>
                    <a:lnTo>
                      <a:pt x="414" y="105"/>
                    </a:lnTo>
                    <a:lnTo>
                      <a:pt x="403" y="104"/>
                    </a:lnTo>
                    <a:lnTo>
                      <a:pt x="421" y="108"/>
                    </a:lnTo>
                    <a:lnTo>
                      <a:pt x="436" y="104"/>
                    </a:lnTo>
                    <a:lnTo>
                      <a:pt x="437" y="100"/>
                    </a:lnTo>
                    <a:lnTo>
                      <a:pt x="424" y="100"/>
                    </a:lnTo>
                    <a:lnTo>
                      <a:pt x="423" y="103"/>
                    </a:lnTo>
                    <a:lnTo>
                      <a:pt x="420" y="98"/>
                    </a:lnTo>
                    <a:lnTo>
                      <a:pt x="424" y="93"/>
                    </a:lnTo>
                    <a:lnTo>
                      <a:pt x="449" y="96"/>
                    </a:lnTo>
                    <a:lnTo>
                      <a:pt x="447" y="91"/>
                    </a:lnTo>
                    <a:lnTo>
                      <a:pt x="437" y="91"/>
                    </a:lnTo>
                    <a:lnTo>
                      <a:pt x="435" y="87"/>
                    </a:lnTo>
                    <a:lnTo>
                      <a:pt x="426" y="86"/>
                    </a:lnTo>
                    <a:lnTo>
                      <a:pt x="436" y="85"/>
                    </a:lnTo>
                    <a:lnTo>
                      <a:pt x="425" y="82"/>
                    </a:lnTo>
                    <a:lnTo>
                      <a:pt x="426" y="80"/>
                    </a:lnTo>
                    <a:lnTo>
                      <a:pt x="448" y="85"/>
                    </a:lnTo>
                    <a:lnTo>
                      <a:pt x="447" y="78"/>
                    </a:lnTo>
                    <a:lnTo>
                      <a:pt x="431" y="76"/>
                    </a:lnTo>
                    <a:lnTo>
                      <a:pt x="449" y="75"/>
                    </a:lnTo>
                    <a:lnTo>
                      <a:pt x="438" y="74"/>
                    </a:lnTo>
                    <a:lnTo>
                      <a:pt x="433" y="72"/>
                    </a:lnTo>
                    <a:lnTo>
                      <a:pt x="430" y="72"/>
                    </a:lnTo>
                    <a:lnTo>
                      <a:pt x="425" y="68"/>
                    </a:lnTo>
                    <a:lnTo>
                      <a:pt x="439" y="67"/>
                    </a:lnTo>
                    <a:lnTo>
                      <a:pt x="465" y="67"/>
                    </a:lnTo>
                    <a:lnTo>
                      <a:pt x="463" y="61"/>
                    </a:lnTo>
                    <a:lnTo>
                      <a:pt x="449" y="61"/>
                    </a:lnTo>
                    <a:lnTo>
                      <a:pt x="443" y="57"/>
                    </a:lnTo>
                    <a:lnTo>
                      <a:pt x="460" y="58"/>
                    </a:lnTo>
                    <a:lnTo>
                      <a:pt x="442" y="55"/>
                    </a:lnTo>
                    <a:lnTo>
                      <a:pt x="438" y="58"/>
                    </a:lnTo>
                    <a:lnTo>
                      <a:pt x="435" y="56"/>
                    </a:lnTo>
                    <a:lnTo>
                      <a:pt x="442" y="48"/>
                    </a:lnTo>
                    <a:lnTo>
                      <a:pt x="455" y="44"/>
                    </a:lnTo>
                    <a:lnTo>
                      <a:pt x="461" y="40"/>
                    </a:lnTo>
                    <a:lnTo>
                      <a:pt x="456" y="40"/>
                    </a:lnTo>
                    <a:lnTo>
                      <a:pt x="462" y="34"/>
                    </a:lnTo>
                    <a:lnTo>
                      <a:pt x="473" y="33"/>
                    </a:lnTo>
                    <a:lnTo>
                      <a:pt x="474" y="31"/>
                    </a:lnTo>
                    <a:lnTo>
                      <a:pt x="455" y="33"/>
                    </a:lnTo>
                    <a:lnTo>
                      <a:pt x="451" y="31"/>
                    </a:lnTo>
                    <a:lnTo>
                      <a:pt x="471" y="30"/>
                    </a:lnTo>
                    <a:lnTo>
                      <a:pt x="490" y="27"/>
                    </a:lnTo>
                    <a:lnTo>
                      <a:pt x="454" y="26"/>
                    </a:lnTo>
                    <a:lnTo>
                      <a:pt x="503" y="24"/>
                    </a:lnTo>
                    <a:lnTo>
                      <a:pt x="501" y="21"/>
                    </a:lnTo>
                    <a:lnTo>
                      <a:pt x="525" y="18"/>
                    </a:lnTo>
                    <a:lnTo>
                      <a:pt x="495" y="14"/>
                    </a:lnTo>
                    <a:lnTo>
                      <a:pt x="478" y="16"/>
                    </a:lnTo>
                    <a:lnTo>
                      <a:pt x="460" y="19"/>
                    </a:lnTo>
                    <a:lnTo>
                      <a:pt x="459" y="18"/>
                    </a:lnTo>
                    <a:lnTo>
                      <a:pt x="426" y="26"/>
                    </a:lnTo>
                    <a:lnTo>
                      <a:pt x="438" y="20"/>
                    </a:lnTo>
                    <a:lnTo>
                      <a:pt x="445" y="14"/>
                    </a:lnTo>
                    <a:lnTo>
                      <a:pt x="433" y="13"/>
                    </a:lnTo>
                    <a:lnTo>
                      <a:pt x="429" y="15"/>
                    </a:lnTo>
                    <a:lnTo>
                      <a:pt x="405" y="19"/>
                    </a:lnTo>
                    <a:lnTo>
                      <a:pt x="417" y="16"/>
                    </a:lnTo>
                    <a:lnTo>
                      <a:pt x="420" y="14"/>
                    </a:lnTo>
                    <a:lnTo>
                      <a:pt x="361" y="16"/>
                    </a:lnTo>
                    <a:lnTo>
                      <a:pt x="378" y="12"/>
                    </a:lnTo>
                    <a:lnTo>
                      <a:pt x="413" y="13"/>
                    </a:lnTo>
                    <a:lnTo>
                      <a:pt x="453" y="9"/>
                    </a:lnTo>
                    <a:lnTo>
                      <a:pt x="425" y="6"/>
                    </a:lnTo>
                    <a:lnTo>
                      <a:pt x="425" y="4"/>
                    </a:lnTo>
                    <a:lnTo>
                      <a:pt x="347" y="6"/>
                    </a:lnTo>
                    <a:lnTo>
                      <a:pt x="358" y="4"/>
                    </a:lnTo>
                    <a:lnTo>
                      <a:pt x="418" y="3"/>
                    </a:lnTo>
                    <a:lnTo>
                      <a:pt x="394" y="0"/>
                    </a:lnTo>
                    <a:lnTo>
                      <a:pt x="318" y="1"/>
                    </a:lnTo>
                    <a:lnTo>
                      <a:pt x="323" y="3"/>
                    </a:lnTo>
                    <a:lnTo>
                      <a:pt x="317" y="4"/>
                    </a:lnTo>
                    <a:lnTo>
                      <a:pt x="316" y="6"/>
                    </a:lnTo>
                    <a:lnTo>
                      <a:pt x="297" y="3"/>
                    </a:lnTo>
                    <a:lnTo>
                      <a:pt x="270" y="3"/>
                    </a:lnTo>
                    <a:lnTo>
                      <a:pt x="274" y="6"/>
                    </a:lnTo>
                    <a:lnTo>
                      <a:pt x="255" y="4"/>
                    </a:lnTo>
                    <a:lnTo>
                      <a:pt x="288" y="6"/>
                    </a:lnTo>
                    <a:lnTo>
                      <a:pt x="306" y="9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67" y="7"/>
                    </a:lnTo>
                    <a:lnTo>
                      <a:pt x="276" y="12"/>
                    </a:lnTo>
                    <a:lnTo>
                      <a:pt x="268" y="10"/>
                    </a:lnTo>
                    <a:lnTo>
                      <a:pt x="267" y="13"/>
                    </a:lnTo>
                    <a:lnTo>
                      <a:pt x="265" y="15"/>
                    </a:lnTo>
                    <a:lnTo>
                      <a:pt x="221" y="9"/>
                    </a:lnTo>
                    <a:lnTo>
                      <a:pt x="219" y="14"/>
                    </a:lnTo>
                    <a:lnTo>
                      <a:pt x="219" y="16"/>
                    </a:lnTo>
                    <a:lnTo>
                      <a:pt x="198" y="13"/>
                    </a:lnTo>
                    <a:lnTo>
                      <a:pt x="190" y="18"/>
                    </a:lnTo>
                    <a:lnTo>
                      <a:pt x="187" y="18"/>
                    </a:lnTo>
                    <a:lnTo>
                      <a:pt x="190" y="10"/>
                    </a:lnTo>
                    <a:lnTo>
                      <a:pt x="147" y="14"/>
                    </a:lnTo>
                    <a:lnTo>
                      <a:pt x="160" y="19"/>
                    </a:lnTo>
                    <a:lnTo>
                      <a:pt x="148" y="16"/>
                    </a:lnTo>
                    <a:lnTo>
                      <a:pt x="129" y="15"/>
                    </a:lnTo>
                    <a:lnTo>
                      <a:pt x="129" y="18"/>
                    </a:lnTo>
                    <a:lnTo>
                      <a:pt x="125" y="21"/>
                    </a:lnTo>
                    <a:lnTo>
                      <a:pt x="109" y="21"/>
                    </a:lnTo>
                    <a:lnTo>
                      <a:pt x="107" y="24"/>
                    </a:lnTo>
                    <a:lnTo>
                      <a:pt x="105" y="21"/>
                    </a:lnTo>
                    <a:lnTo>
                      <a:pt x="64" y="30"/>
                    </a:lnTo>
                    <a:lnTo>
                      <a:pt x="89" y="31"/>
                    </a:lnTo>
                    <a:lnTo>
                      <a:pt x="83" y="32"/>
                    </a:lnTo>
                    <a:lnTo>
                      <a:pt x="81" y="34"/>
                    </a:lnTo>
                    <a:lnTo>
                      <a:pt x="72" y="39"/>
                    </a:lnTo>
                    <a:lnTo>
                      <a:pt x="39" y="43"/>
                    </a:lnTo>
                    <a:lnTo>
                      <a:pt x="5" y="49"/>
                    </a:lnTo>
                    <a:lnTo>
                      <a:pt x="1" y="51"/>
                    </a:lnTo>
                    <a:lnTo>
                      <a:pt x="1" y="54"/>
                    </a:lnTo>
                    <a:lnTo>
                      <a:pt x="21" y="56"/>
                    </a:lnTo>
                    <a:lnTo>
                      <a:pt x="17" y="57"/>
                    </a:lnTo>
                    <a:lnTo>
                      <a:pt x="16" y="58"/>
                    </a:lnTo>
                    <a:lnTo>
                      <a:pt x="29" y="60"/>
                    </a:lnTo>
                    <a:lnTo>
                      <a:pt x="48" y="57"/>
                    </a:lnTo>
                    <a:lnTo>
                      <a:pt x="46" y="62"/>
                    </a:lnTo>
                    <a:lnTo>
                      <a:pt x="23" y="62"/>
                    </a:lnTo>
                    <a:lnTo>
                      <a:pt x="41" y="63"/>
                    </a:lnTo>
                    <a:lnTo>
                      <a:pt x="33" y="63"/>
                    </a:lnTo>
                    <a:lnTo>
                      <a:pt x="0" y="66"/>
                    </a:lnTo>
                    <a:lnTo>
                      <a:pt x="12" y="67"/>
                    </a:lnTo>
                    <a:lnTo>
                      <a:pt x="22" y="69"/>
                    </a:lnTo>
                    <a:lnTo>
                      <a:pt x="11" y="72"/>
                    </a:lnTo>
                    <a:lnTo>
                      <a:pt x="33" y="78"/>
                    </a:lnTo>
                    <a:lnTo>
                      <a:pt x="30" y="75"/>
                    </a:lnTo>
                    <a:lnTo>
                      <a:pt x="36" y="74"/>
                    </a:lnTo>
                    <a:lnTo>
                      <a:pt x="41" y="75"/>
                    </a:lnTo>
                    <a:lnTo>
                      <a:pt x="57" y="73"/>
                    </a:lnTo>
                    <a:lnTo>
                      <a:pt x="63" y="73"/>
                    </a:lnTo>
                    <a:lnTo>
                      <a:pt x="103" y="80"/>
                    </a:lnTo>
                    <a:lnTo>
                      <a:pt x="100" y="84"/>
                    </a:lnTo>
                    <a:lnTo>
                      <a:pt x="108" y="90"/>
                    </a:lnTo>
                    <a:lnTo>
                      <a:pt x="112" y="92"/>
                    </a:lnTo>
                    <a:lnTo>
                      <a:pt x="109" y="94"/>
                    </a:lnTo>
                    <a:lnTo>
                      <a:pt x="105" y="97"/>
                    </a:lnTo>
                    <a:lnTo>
                      <a:pt x="112" y="97"/>
                    </a:lnTo>
                    <a:lnTo>
                      <a:pt x="112" y="103"/>
                    </a:lnTo>
                    <a:lnTo>
                      <a:pt x="113" y="105"/>
                    </a:lnTo>
                    <a:lnTo>
                      <a:pt x="112" y="110"/>
                    </a:lnTo>
                    <a:lnTo>
                      <a:pt x="114" y="111"/>
                    </a:lnTo>
                    <a:lnTo>
                      <a:pt x="113" y="117"/>
                    </a:lnTo>
                    <a:lnTo>
                      <a:pt x="108" y="120"/>
                    </a:lnTo>
                    <a:lnTo>
                      <a:pt x="105" y="123"/>
                    </a:lnTo>
                    <a:lnTo>
                      <a:pt x="112" y="123"/>
                    </a:lnTo>
                    <a:lnTo>
                      <a:pt x="99" y="127"/>
                    </a:lnTo>
                    <a:lnTo>
                      <a:pt x="105" y="132"/>
                    </a:lnTo>
                    <a:lnTo>
                      <a:pt x="115" y="129"/>
                    </a:lnTo>
                    <a:lnTo>
                      <a:pt x="120" y="120"/>
                    </a:lnTo>
                    <a:lnTo>
                      <a:pt x="123" y="126"/>
                    </a:lnTo>
                    <a:lnTo>
                      <a:pt x="129" y="124"/>
                    </a:lnTo>
                    <a:lnTo>
                      <a:pt x="126" y="127"/>
                    </a:lnTo>
                    <a:lnTo>
                      <a:pt x="135" y="128"/>
                    </a:lnTo>
                    <a:lnTo>
                      <a:pt x="126" y="130"/>
                    </a:lnTo>
                    <a:lnTo>
                      <a:pt x="136" y="130"/>
                    </a:lnTo>
                    <a:lnTo>
                      <a:pt x="129" y="133"/>
                    </a:lnTo>
                    <a:lnTo>
                      <a:pt x="133" y="133"/>
                    </a:lnTo>
                    <a:lnTo>
                      <a:pt x="131" y="134"/>
                    </a:lnTo>
                    <a:lnTo>
                      <a:pt x="137" y="136"/>
                    </a:lnTo>
                    <a:lnTo>
                      <a:pt x="131" y="135"/>
                    </a:lnTo>
                    <a:lnTo>
                      <a:pt x="139" y="139"/>
                    </a:lnTo>
                    <a:lnTo>
                      <a:pt x="137" y="139"/>
                    </a:lnTo>
                    <a:lnTo>
                      <a:pt x="137" y="141"/>
                    </a:lnTo>
                    <a:lnTo>
                      <a:pt x="138" y="144"/>
                    </a:lnTo>
                    <a:lnTo>
                      <a:pt x="108" y="139"/>
                    </a:lnTo>
                    <a:lnTo>
                      <a:pt x="106" y="142"/>
                    </a:lnTo>
                    <a:lnTo>
                      <a:pt x="138" y="150"/>
                    </a:lnTo>
                    <a:lnTo>
                      <a:pt x="133" y="153"/>
                    </a:lnTo>
                    <a:lnTo>
                      <a:pt x="135" y="156"/>
                    </a:lnTo>
                    <a:lnTo>
                      <a:pt x="131" y="157"/>
                    </a:lnTo>
                    <a:lnTo>
                      <a:pt x="132" y="158"/>
                    </a:lnTo>
                    <a:lnTo>
                      <a:pt x="135" y="160"/>
                    </a:lnTo>
                    <a:lnTo>
                      <a:pt x="136" y="162"/>
                    </a:lnTo>
                    <a:lnTo>
                      <a:pt x="130" y="160"/>
                    </a:lnTo>
                    <a:lnTo>
                      <a:pt x="126" y="163"/>
                    </a:lnTo>
                    <a:lnTo>
                      <a:pt x="130" y="164"/>
                    </a:lnTo>
                    <a:lnTo>
                      <a:pt x="105" y="170"/>
                    </a:lnTo>
                    <a:lnTo>
                      <a:pt x="106" y="171"/>
                    </a:lnTo>
                    <a:lnTo>
                      <a:pt x="121" y="170"/>
                    </a:lnTo>
                    <a:lnTo>
                      <a:pt x="126" y="168"/>
                    </a:lnTo>
                    <a:lnTo>
                      <a:pt x="121" y="172"/>
                    </a:lnTo>
                    <a:lnTo>
                      <a:pt x="126" y="175"/>
                    </a:lnTo>
                    <a:lnTo>
                      <a:pt x="106" y="172"/>
                    </a:lnTo>
                    <a:lnTo>
                      <a:pt x="102" y="172"/>
                    </a:lnTo>
                    <a:lnTo>
                      <a:pt x="109" y="175"/>
                    </a:lnTo>
                    <a:lnTo>
                      <a:pt x="100" y="175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09" y="176"/>
                    </a:lnTo>
                    <a:lnTo>
                      <a:pt x="117" y="177"/>
                    </a:lnTo>
                    <a:lnTo>
                      <a:pt x="121" y="176"/>
                    </a:lnTo>
                    <a:lnTo>
                      <a:pt x="125" y="176"/>
                    </a:lnTo>
                    <a:lnTo>
                      <a:pt x="120" y="178"/>
                    </a:lnTo>
                    <a:lnTo>
                      <a:pt x="127" y="178"/>
                    </a:lnTo>
                    <a:lnTo>
                      <a:pt x="124" y="180"/>
                    </a:lnTo>
                    <a:lnTo>
                      <a:pt x="125" y="181"/>
                    </a:lnTo>
                    <a:lnTo>
                      <a:pt x="107" y="178"/>
                    </a:lnTo>
                    <a:lnTo>
                      <a:pt x="90" y="183"/>
                    </a:lnTo>
                    <a:lnTo>
                      <a:pt x="113" y="183"/>
                    </a:lnTo>
                    <a:lnTo>
                      <a:pt x="119" y="184"/>
                    </a:lnTo>
                    <a:lnTo>
                      <a:pt x="113" y="183"/>
                    </a:lnTo>
                    <a:lnTo>
                      <a:pt x="89" y="186"/>
                    </a:lnTo>
                    <a:lnTo>
                      <a:pt x="91" y="188"/>
                    </a:lnTo>
                    <a:lnTo>
                      <a:pt x="101" y="188"/>
                    </a:lnTo>
                    <a:lnTo>
                      <a:pt x="96" y="190"/>
                    </a:lnTo>
                    <a:lnTo>
                      <a:pt x="95" y="192"/>
                    </a:lnTo>
                    <a:lnTo>
                      <a:pt x="91" y="192"/>
                    </a:lnTo>
                    <a:lnTo>
                      <a:pt x="97" y="193"/>
                    </a:lnTo>
                    <a:lnTo>
                      <a:pt x="89" y="194"/>
                    </a:lnTo>
                    <a:lnTo>
                      <a:pt x="87" y="198"/>
                    </a:lnTo>
                    <a:lnTo>
                      <a:pt x="105" y="193"/>
                    </a:lnTo>
                    <a:lnTo>
                      <a:pt x="123" y="187"/>
                    </a:lnTo>
                    <a:lnTo>
                      <a:pt x="119" y="189"/>
                    </a:lnTo>
                    <a:lnTo>
                      <a:pt x="87" y="200"/>
                    </a:lnTo>
                    <a:lnTo>
                      <a:pt x="90" y="200"/>
                    </a:lnTo>
                    <a:lnTo>
                      <a:pt x="87" y="201"/>
                    </a:lnTo>
                    <a:lnTo>
                      <a:pt x="103" y="200"/>
                    </a:lnTo>
                    <a:lnTo>
                      <a:pt x="89" y="204"/>
                    </a:lnTo>
                    <a:lnTo>
                      <a:pt x="90" y="205"/>
                    </a:lnTo>
                    <a:lnTo>
                      <a:pt x="91" y="206"/>
                    </a:lnTo>
                    <a:lnTo>
                      <a:pt x="99" y="206"/>
                    </a:lnTo>
                    <a:lnTo>
                      <a:pt x="112" y="20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3" name="Freeform 405"/>
              <p:cNvSpPr>
                <a:spLocks/>
              </p:cNvSpPr>
              <p:nvPr/>
            </p:nvSpPr>
            <p:spPr bwMode="ltGray">
              <a:xfrm>
                <a:off x="1254" y="1591"/>
                <a:ext cx="21" cy="12"/>
              </a:xfrm>
              <a:custGeom>
                <a:avLst/>
                <a:gdLst>
                  <a:gd name="T0" fmla="*/ 7 w 27"/>
                  <a:gd name="T1" fmla="*/ 6 h 13"/>
                  <a:gd name="T2" fmla="*/ 2 w 27"/>
                  <a:gd name="T3" fmla="*/ 0 h 13"/>
                  <a:gd name="T4" fmla="*/ 1 w 27"/>
                  <a:gd name="T5" fmla="*/ 3 h 13"/>
                  <a:gd name="T6" fmla="*/ 1 w 27"/>
                  <a:gd name="T7" fmla="*/ 5 h 13"/>
                  <a:gd name="T8" fmla="*/ 0 w 27"/>
                  <a:gd name="T9" fmla="*/ 6 h 13"/>
                  <a:gd name="T10" fmla="*/ 2 w 27"/>
                  <a:gd name="T11" fmla="*/ 6 h 13"/>
                  <a:gd name="T12" fmla="*/ 2 w 27"/>
                  <a:gd name="T13" fmla="*/ 6 h 13"/>
                  <a:gd name="T14" fmla="*/ 2 w 27"/>
                  <a:gd name="T15" fmla="*/ 8 h 13"/>
                  <a:gd name="T16" fmla="*/ 7 w 27"/>
                  <a:gd name="T17" fmla="*/ 6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3"/>
                  <a:gd name="T29" fmla="*/ 27 w 27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3">
                    <a:moveTo>
                      <a:pt x="27" y="8"/>
                    </a:moveTo>
                    <a:lnTo>
                      <a:pt x="7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9" y="11"/>
                    </a:lnTo>
                    <a:lnTo>
                      <a:pt x="5" y="13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4" name="Freeform 406"/>
              <p:cNvSpPr>
                <a:spLocks/>
              </p:cNvSpPr>
              <p:nvPr/>
            </p:nvSpPr>
            <p:spPr bwMode="ltGray">
              <a:xfrm>
                <a:off x="1489" y="1635"/>
                <a:ext cx="91" cy="35"/>
              </a:xfrm>
              <a:custGeom>
                <a:avLst/>
                <a:gdLst>
                  <a:gd name="T0" fmla="*/ 35 w 108"/>
                  <a:gd name="T1" fmla="*/ 0 h 41"/>
                  <a:gd name="T2" fmla="*/ 35 w 108"/>
                  <a:gd name="T3" fmla="*/ 3 h 41"/>
                  <a:gd name="T4" fmla="*/ 30 w 108"/>
                  <a:gd name="T5" fmla="*/ 3 h 41"/>
                  <a:gd name="T6" fmla="*/ 28 w 108"/>
                  <a:gd name="T7" fmla="*/ 3 h 41"/>
                  <a:gd name="T8" fmla="*/ 28 w 108"/>
                  <a:gd name="T9" fmla="*/ 5 h 41"/>
                  <a:gd name="T10" fmla="*/ 26 w 108"/>
                  <a:gd name="T11" fmla="*/ 3 h 41"/>
                  <a:gd name="T12" fmla="*/ 24 w 108"/>
                  <a:gd name="T13" fmla="*/ 3 h 41"/>
                  <a:gd name="T14" fmla="*/ 20 w 108"/>
                  <a:gd name="T15" fmla="*/ 3 h 41"/>
                  <a:gd name="T16" fmla="*/ 19 w 108"/>
                  <a:gd name="T17" fmla="*/ 3 h 41"/>
                  <a:gd name="T18" fmla="*/ 16 w 108"/>
                  <a:gd name="T19" fmla="*/ 6 h 41"/>
                  <a:gd name="T20" fmla="*/ 13 w 108"/>
                  <a:gd name="T21" fmla="*/ 8 h 41"/>
                  <a:gd name="T22" fmla="*/ 12 w 108"/>
                  <a:gd name="T23" fmla="*/ 5 h 41"/>
                  <a:gd name="T24" fmla="*/ 13 w 108"/>
                  <a:gd name="T25" fmla="*/ 3 h 41"/>
                  <a:gd name="T26" fmla="*/ 7 w 108"/>
                  <a:gd name="T27" fmla="*/ 0 h 41"/>
                  <a:gd name="T28" fmla="*/ 8 w 108"/>
                  <a:gd name="T29" fmla="*/ 3 h 41"/>
                  <a:gd name="T30" fmla="*/ 9 w 108"/>
                  <a:gd name="T31" fmla="*/ 3 h 41"/>
                  <a:gd name="T32" fmla="*/ 6 w 108"/>
                  <a:gd name="T33" fmla="*/ 3 h 41"/>
                  <a:gd name="T34" fmla="*/ 5 w 108"/>
                  <a:gd name="T35" fmla="*/ 3 h 41"/>
                  <a:gd name="T36" fmla="*/ 4 w 108"/>
                  <a:gd name="T37" fmla="*/ 3 h 41"/>
                  <a:gd name="T38" fmla="*/ 5 w 108"/>
                  <a:gd name="T39" fmla="*/ 5 h 41"/>
                  <a:gd name="T40" fmla="*/ 3 w 108"/>
                  <a:gd name="T41" fmla="*/ 5 h 41"/>
                  <a:gd name="T42" fmla="*/ 3 w 108"/>
                  <a:gd name="T43" fmla="*/ 6 h 41"/>
                  <a:gd name="T44" fmla="*/ 0 w 108"/>
                  <a:gd name="T45" fmla="*/ 6 h 41"/>
                  <a:gd name="T46" fmla="*/ 9 w 108"/>
                  <a:gd name="T47" fmla="*/ 6 h 41"/>
                  <a:gd name="T48" fmla="*/ 8 w 108"/>
                  <a:gd name="T49" fmla="*/ 8 h 41"/>
                  <a:gd name="T50" fmla="*/ 9 w 108"/>
                  <a:gd name="T51" fmla="*/ 8 h 41"/>
                  <a:gd name="T52" fmla="*/ 2 w 108"/>
                  <a:gd name="T53" fmla="*/ 9 h 41"/>
                  <a:gd name="T54" fmla="*/ 8 w 108"/>
                  <a:gd name="T55" fmla="*/ 11 h 41"/>
                  <a:gd name="T56" fmla="*/ 9 w 108"/>
                  <a:gd name="T57" fmla="*/ 11 h 41"/>
                  <a:gd name="T58" fmla="*/ 8 w 108"/>
                  <a:gd name="T59" fmla="*/ 13 h 41"/>
                  <a:gd name="T60" fmla="*/ 10 w 108"/>
                  <a:gd name="T61" fmla="*/ 13 h 41"/>
                  <a:gd name="T62" fmla="*/ 9 w 108"/>
                  <a:gd name="T63" fmla="*/ 14 h 41"/>
                  <a:gd name="T64" fmla="*/ 6 w 108"/>
                  <a:gd name="T65" fmla="*/ 15 h 41"/>
                  <a:gd name="T66" fmla="*/ 8 w 108"/>
                  <a:gd name="T67" fmla="*/ 16 h 41"/>
                  <a:gd name="T68" fmla="*/ 14 w 108"/>
                  <a:gd name="T69" fmla="*/ 16 h 41"/>
                  <a:gd name="T70" fmla="*/ 24 w 108"/>
                  <a:gd name="T71" fmla="*/ 19 h 41"/>
                  <a:gd name="T72" fmla="*/ 31 w 108"/>
                  <a:gd name="T73" fmla="*/ 16 h 41"/>
                  <a:gd name="T74" fmla="*/ 39 w 108"/>
                  <a:gd name="T75" fmla="*/ 13 h 41"/>
                  <a:gd name="T76" fmla="*/ 43 w 108"/>
                  <a:gd name="T77" fmla="*/ 11 h 41"/>
                  <a:gd name="T78" fmla="*/ 45 w 108"/>
                  <a:gd name="T79" fmla="*/ 9 h 41"/>
                  <a:gd name="T80" fmla="*/ 46 w 108"/>
                  <a:gd name="T81" fmla="*/ 9 h 41"/>
                  <a:gd name="T82" fmla="*/ 44 w 108"/>
                  <a:gd name="T83" fmla="*/ 8 h 41"/>
                  <a:gd name="T84" fmla="*/ 46 w 108"/>
                  <a:gd name="T85" fmla="*/ 8 h 41"/>
                  <a:gd name="T86" fmla="*/ 46 w 108"/>
                  <a:gd name="T87" fmla="*/ 6 h 41"/>
                  <a:gd name="T88" fmla="*/ 42 w 108"/>
                  <a:gd name="T89" fmla="*/ 6 h 41"/>
                  <a:gd name="T90" fmla="*/ 43 w 108"/>
                  <a:gd name="T91" fmla="*/ 5 h 41"/>
                  <a:gd name="T92" fmla="*/ 41 w 108"/>
                  <a:gd name="T93" fmla="*/ 5 h 41"/>
                  <a:gd name="T94" fmla="*/ 40 w 108"/>
                  <a:gd name="T95" fmla="*/ 3 h 41"/>
                  <a:gd name="T96" fmla="*/ 43 w 108"/>
                  <a:gd name="T97" fmla="*/ 1 h 41"/>
                  <a:gd name="T98" fmla="*/ 40 w 108"/>
                  <a:gd name="T99" fmla="*/ 3 h 41"/>
                  <a:gd name="T100" fmla="*/ 35 w 108"/>
                  <a:gd name="T101" fmla="*/ 0 h 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8"/>
                  <a:gd name="T154" fmla="*/ 0 h 41"/>
                  <a:gd name="T155" fmla="*/ 108 w 108"/>
                  <a:gd name="T156" fmla="*/ 41 h 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8" h="41">
                    <a:moveTo>
                      <a:pt x="83" y="0"/>
                    </a:moveTo>
                    <a:lnTo>
                      <a:pt x="82" y="4"/>
                    </a:lnTo>
                    <a:lnTo>
                      <a:pt x="72" y="6"/>
                    </a:lnTo>
                    <a:lnTo>
                      <a:pt x="65" y="5"/>
                    </a:lnTo>
                    <a:lnTo>
                      <a:pt x="64" y="10"/>
                    </a:lnTo>
                    <a:lnTo>
                      <a:pt x="62" y="8"/>
                    </a:lnTo>
                    <a:lnTo>
                      <a:pt x="54" y="5"/>
                    </a:lnTo>
                    <a:lnTo>
                      <a:pt x="50" y="8"/>
                    </a:lnTo>
                    <a:lnTo>
                      <a:pt x="44" y="5"/>
                    </a:lnTo>
                    <a:lnTo>
                      <a:pt x="38" y="12"/>
                    </a:lnTo>
                    <a:lnTo>
                      <a:pt x="32" y="16"/>
                    </a:lnTo>
                    <a:lnTo>
                      <a:pt x="29" y="11"/>
                    </a:lnTo>
                    <a:lnTo>
                      <a:pt x="31" y="8"/>
                    </a:lnTo>
                    <a:lnTo>
                      <a:pt x="17" y="0"/>
                    </a:lnTo>
                    <a:lnTo>
                      <a:pt x="19" y="4"/>
                    </a:lnTo>
                    <a:lnTo>
                      <a:pt x="22" y="8"/>
                    </a:lnTo>
                    <a:lnTo>
                      <a:pt x="13" y="5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23" y="13"/>
                    </a:lnTo>
                    <a:lnTo>
                      <a:pt x="19" y="16"/>
                    </a:lnTo>
                    <a:lnTo>
                      <a:pt x="22" y="18"/>
                    </a:lnTo>
                    <a:lnTo>
                      <a:pt x="2" y="20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24" y="28"/>
                    </a:lnTo>
                    <a:lnTo>
                      <a:pt x="22" y="30"/>
                    </a:lnTo>
                    <a:lnTo>
                      <a:pt x="13" y="34"/>
                    </a:lnTo>
                    <a:lnTo>
                      <a:pt x="19" y="35"/>
                    </a:lnTo>
                    <a:lnTo>
                      <a:pt x="35" y="36"/>
                    </a:lnTo>
                    <a:lnTo>
                      <a:pt x="58" y="41"/>
                    </a:lnTo>
                    <a:lnTo>
                      <a:pt x="74" y="35"/>
                    </a:lnTo>
                    <a:lnTo>
                      <a:pt x="90" y="29"/>
                    </a:lnTo>
                    <a:lnTo>
                      <a:pt x="100" y="24"/>
                    </a:lnTo>
                    <a:lnTo>
                      <a:pt x="106" y="20"/>
                    </a:lnTo>
                    <a:lnTo>
                      <a:pt x="108" y="19"/>
                    </a:lnTo>
                    <a:lnTo>
                      <a:pt x="103" y="17"/>
                    </a:lnTo>
                    <a:lnTo>
                      <a:pt x="108" y="16"/>
                    </a:lnTo>
                    <a:lnTo>
                      <a:pt x="108" y="13"/>
                    </a:lnTo>
                    <a:lnTo>
                      <a:pt x="98" y="13"/>
                    </a:lnTo>
                    <a:lnTo>
                      <a:pt x="101" y="11"/>
                    </a:lnTo>
                    <a:lnTo>
                      <a:pt x="97" y="11"/>
                    </a:lnTo>
                    <a:lnTo>
                      <a:pt x="96" y="6"/>
                    </a:lnTo>
                    <a:lnTo>
                      <a:pt x="101" y="1"/>
                    </a:lnTo>
                    <a:lnTo>
                      <a:pt x="92" y="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5" name="Freeform 407"/>
              <p:cNvSpPr>
                <a:spLocks/>
              </p:cNvSpPr>
              <p:nvPr/>
            </p:nvSpPr>
            <p:spPr bwMode="ltGray">
              <a:xfrm>
                <a:off x="1598" y="1769"/>
                <a:ext cx="40" cy="47"/>
              </a:xfrm>
              <a:custGeom>
                <a:avLst/>
                <a:gdLst>
                  <a:gd name="T0" fmla="*/ 21 w 47"/>
                  <a:gd name="T1" fmla="*/ 20 h 54"/>
                  <a:gd name="T2" fmla="*/ 21 w 47"/>
                  <a:gd name="T3" fmla="*/ 14 h 54"/>
                  <a:gd name="T4" fmla="*/ 21 w 47"/>
                  <a:gd name="T5" fmla="*/ 9 h 54"/>
                  <a:gd name="T6" fmla="*/ 19 w 47"/>
                  <a:gd name="T7" fmla="*/ 7 h 54"/>
                  <a:gd name="T8" fmla="*/ 17 w 47"/>
                  <a:gd name="T9" fmla="*/ 8 h 54"/>
                  <a:gd name="T10" fmla="*/ 12 w 47"/>
                  <a:gd name="T11" fmla="*/ 7 h 54"/>
                  <a:gd name="T12" fmla="*/ 17 w 47"/>
                  <a:gd name="T13" fmla="*/ 3 h 54"/>
                  <a:gd name="T14" fmla="*/ 17 w 47"/>
                  <a:gd name="T15" fmla="*/ 0 h 54"/>
                  <a:gd name="T16" fmla="*/ 15 w 47"/>
                  <a:gd name="T17" fmla="*/ 2 h 54"/>
                  <a:gd name="T18" fmla="*/ 14 w 47"/>
                  <a:gd name="T19" fmla="*/ 2 h 54"/>
                  <a:gd name="T20" fmla="*/ 9 w 47"/>
                  <a:gd name="T21" fmla="*/ 3 h 54"/>
                  <a:gd name="T22" fmla="*/ 10 w 47"/>
                  <a:gd name="T23" fmla="*/ 4 h 54"/>
                  <a:gd name="T24" fmla="*/ 9 w 47"/>
                  <a:gd name="T25" fmla="*/ 7 h 54"/>
                  <a:gd name="T26" fmla="*/ 3 w 47"/>
                  <a:gd name="T27" fmla="*/ 8 h 54"/>
                  <a:gd name="T28" fmla="*/ 3 w 47"/>
                  <a:gd name="T29" fmla="*/ 10 h 54"/>
                  <a:gd name="T30" fmla="*/ 3 w 47"/>
                  <a:gd name="T31" fmla="*/ 13 h 54"/>
                  <a:gd name="T32" fmla="*/ 8 w 47"/>
                  <a:gd name="T33" fmla="*/ 15 h 54"/>
                  <a:gd name="T34" fmla="*/ 3 w 47"/>
                  <a:gd name="T35" fmla="*/ 20 h 54"/>
                  <a:gd name="T36" fmla="*/ 8 w 47"/>
                  <a:gd name="T37" fmla="*/ 18 h 54"/>
                  <a:gd name="T38" fmla="*/ 3 w 47"/>
                  <a:gd name="T39" fmla="*/ 21 h 54"/>
                  <a:gd name="T40" fmla="*/ 0 w 47"/>
                  <a:gd name="T41" fmla="*/ 22 h 54"/>
                  <a:gd name="T42" fmla="*/ 3 w 47"/>
                  <a:gd name="T43" fmla="*/ 23 h 54"/>
                  <a:gd name="T44" fmla="*/ 0 w 47"/>
                  <a:gd name="T45" fmla="*/ 24 h 54"/>
                  <a:gd name="T46" fmla="*/ 3 w 47"/>
                  <a:gd name="T47" fmla="*/ 25 h 54"/>
                  <a:gd name="T48" fmla="*/ 3 w 47"/>
                  <a:gd name="T49" fmla="*/ 26 h 54"/>
                  <a:gd name="T50" fmla="*/ 3 w 47"/>
                  <a:gd name="T51" fmla="*/ 26 h 54"/>
                  <a:gd name="T52" fmla="*/ 3 w 47"/>
                  <a:gd name="T53" fmla="*/ 27 h 54"/>
                  <a:gd name="T54" fmla="*/ 9 w 47"/>
                  <a:gd name="T55" fmla="*/ 26 h 54"/>
                  <a:gd name="T56" fmla="*/ 14 w 47"/>
                  <a:gd name="T57" fmla="*/ 23 h 54"/>
                  <a:gd name="T58" fmla="*/ 19 w 47"/>
                  <a:gd name="T59" fmla="*/ 23 h 54"/>
                  <a:gd name="T60" fmla="*/ 21 w 47"/>
                  <a:gd name="T61" fmla="*/ 20 h 5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7"/>
                  <a:gd name="T94" fmla="*/ 0 h 54"/>
                  <a:gd name="T95" fmla="*/ 47 w 47"/>
                  <a:gd name="T96" fmla="*/ 54 h 5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7" h="54">
                    <a:moveTo>
                      <a:pt x="47" y="39"/>
                    </a:moveTo>
                    <a:lnTo>
                      <a:pt x="47" y="28"/>
                    </a:lnTo>
                    <a:lnTo>
                      <a:pt x="47" y="18"/>
                    </a:lnTo>
                    <a:lnTo>
                      <a:pt x="41" y="14"/>
                    </a:lnTo>
                    <a:lnTo>
                      <a:pt x="38" y="15"/>
                    </a:lnTo>
                    <a:lnTo>
                      <a:pt x="28" y="13"/>
                    </a:lnTo>
                    <a:lnTo>
                      <a:pt x="38" y="3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1" y="7"/>
                    </a:lnTo>
                    <a:lnTo>
                      <a:pt x="24" y="9"/>
                    </a:lnTo>
                    <a:lnTo>
                      <a:pt x="21" y="14"/>
                    </a:lnTo>
                    <a:lnTo>
                      <a:pt x="6" y="15"/>
                    </a:lnTo>
                    <a:lnTo>
                      <a:pt x="8" y="20"/>
                    </a:lnTo>
                    <a:lnTo>
                      <a:pt x="3" y="25"/>
                    </a:lnTo>
                    <a:lnTo>
                      <a:pt x="16" y="30"/>
                    </a:lnTo>
                    <a:lnTo>
                      <a:pt x="6" y="39"/>
                    </a:lnTo>
                    <a:lnTo>
                      <a:pt x="16" y="37"/>
                    </a:lnTo>
                    <a:lnTo>
                      <a:pt x="6" y="42"/>
                    </a:lnTo>
                    <a:lnTo>
                      <a:pt x="0" y="44"/>
                    </a:lnTo>
                    <a:lnTo>
                      <a:pt x="4" y="45"/>
                    </a:lnTo>
                    <a:lnTo>
                      <a:pt x="0" y="48"/>
                    </a:lnTo>
                    <a:lnTo>
                      <a:pt x="5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20" y="52"/>
                    </a:lnTo>
                    <a:lnTo>
                      <a:pt x="32" y="46"/>
                    </a:lnTo>
                    <a:lnTo>
                      <a:pt x="42" y="45"/>
                    </a:lnTo>
                    <a:lnTo>
                      <a:pt x="47" y="3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6" name="Freeform 408"/>
              <p:cNvSpPr>
                <a:spLocks/>
              </p:cNvSpPr>
              <p:nvPr/>
            </p:nvSpPr>
            <p:spPr bwMode="ltGray">
              <a:xfrm>
                <a:off x="1642" y="1727"/>
                <a:ext cx="72" cy="108"/>
              </a:xfrm>
              <a:custGeom>
                <a:avLst/>
                <a:gdLst>
                  <a:gd name="T0" fmla="*/ 3 w 86"/>
                  <a:gd name="T1" fmla="*/ 20 h 122"/>
                  <a:gd name="T2" fmla="*/ 6 w 86"/>
                  <a:gd name="T3" fmla="*/ 21 h 122"/>
                  <a:gd name="T4" fmla="*/ 4 w 86"/>
                  <a:gd name="T5" fmla="*/ 27 h 122"/>
                  <a:gd name="T6" fmla="*/ 7 w 86"/>
                  <a:gd name="T7" fmla="*/ 29 h 122"/>
                  <a:gd name="T8" fmla="*/ 11 w 86"/>
                  <a:gd name="T9" fmla="*/ 31 h 122"/>
                  <a:gd name="T10" fmla="*/ 13 w 86"/>
                  <a:gd name="T11" fmla="*/ 40 h 122"/>
                  <a:gd name="T12" fmla="*/ 6 w 86"/>
                  <a:gd name="T13" fmla="*/ 44 h 122"/>
                  <a:gd name="T14" fmla="*/ 8 w 86"/>
                  <a:gd name="T15" fmla="*/ 46 h 122"/>
                  <a:gd name="T16" fmla="*/ 3 w 86"/>
                  <a:gd name="T17" fmla="*/ 53 h 122"/>
                  <a:gd name="T18" fmla="*/ 10 w 86"/>
                  <a:gd name="T19" fmla="*/ 56 h 122"/>
                  <a:gd name="T20" fmla="*/ 13 w 86"/>
                  <a:gd name="T21" fmla="*/ 57 h 122"/>
                  <a:gd name="T22" fmla="*/ 5 w 86"/>
                  <a:gd name="T23" fmla="*/ 62 h 122"/>
                  <a:gd name="T24" fmla="*/ 3 w 86"/>
                  <a:gd name="T25" fmla="*/ 66 h 122"/>
                  <a:gd name="T26" fmla="*/ 9 w 86"/>
                  <a:gd name="T27" fmla="*/ 65 h 122"/>
                  <a:gd name="T28" fmla="*/ 15 w 86"/>
                  <a:gd name="T29" fmla="*/ 62 h 122"/>
                  <a:gd name="T30" fmla="*/ 28 w 86"/>
                  <a:gd name="T31" fmla="*/ 62 h 122"/>
                  <a:gd name="T32" fmla="*/ 29 w 86"/>
                  <a:gd name="T33" fmla="*/ 56 h 122"/>
                  <a:gd name="T34" fmla="*/ 35 w 86"/>
                  <a:gd name="T35" fmla="*/ 47 h 122"/>
                  <a:gd name="T36" fmla="*/ 28 w 86"/>
                  <a:gd name="T37" fmla="*/ 45 h 122"/>
                  <a:gd name="T38" fmla="*/ 25 w 86"/>
                  <a:gd name="T39" fmla="*/ 37 h 122"/>
                  <a:gd name="T40" fmla="*/ 27 w 86"/>
                  <a:gd name="T41" fmla="*/ 35 h 122"/>
                  <a:gd name="T42" fmla="*/ 18 w 86"/>
                  <a:gd name="T43" fmla="*/ 21 h 122"/>
                  <a:gd name="T44" fmla="*/ 15 w 86"/>
                  <a:gd name="T45" fmla="*/ 18 h 122"/>
                  <a:gd name="T46" fmla="*/ 14 w 86"/>
                  <a:gd name="T47" fmla="*/ 17 h 122"/>
                  <a:gd name="T48" fmla="*/ 10 w 86"/>
                  <a:gd name="T49" fmla="*/ 8 h 122"/>
                  <a:gd name="T50" fmla="*/ 9 w 86"/>
                  <a:gd name="T51" fmla="*/ 7 h 122"/>
                  <a:gd name="T52" fmla="*/ 6 w 86"/>
                  <a:gd name="T53" fmla="*/ 0 h 122"/>
                  <a:gd name="T54" fmla="*/ 4 w 86"/>
                  <a:gd name="T55" fmla="*/ 4 h 122"/>
                  <a:gd name="T56" fmla="*/ 3 w 86"/>
                  <a:gd name="T57" fmla="*/ 9 h 122"/>
                  <a:gd name="T58" fmla="*/ 3 w 86"/>
                  <a:gd name="T59" fmla="*/ 11 h 122"/>
                  <a:gd name="T60" fmla="*/ 1 w 86"/>
                  <a:gd name="T61" fmla="*/ 15 h 122"/>
                  <a:gd name="T62" fmla="*/ 3 w 86"/>
                  <a:gd name="T63" fmla="*/ 15 h 122"/>
                  <a:gd name="T64" fmla="*/ 1 w 86"/>
                  <a:gd name="T65" fmla="*/ 26 h 1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"/>
                  <a:gd name="T100" fmla="*/ 0 h 122"/>
                  <a:gd name="T101" fmla="*/ 86 w 86"/>
                  <a:gd name="T102" fmla="*/ 122 h 1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" h="122">
                    <a:moveTo>
                      <a:pt x="1" y="47"/>
                    </a:moveTo>
                    <a:lnTo>
                      <a:pt x="7" y="37"/>
                    </a:lnTo>
                    <a:lnTo>
                      <a:pt x="11" y="37"/>
                    </a:lnTo>
                    <a:lnTo>
                      <a:pt x="13" y="38"/>
                    </a:lnTo>
                    <a:lnTo>
                      <a:pt x="12" y="42"/>
                    </a:lnTo>
                    <a:lnTo>
                      <a:pt x="10" y="49"/>
                    </a:lnTo>
                    <a:lnTo>
                      <a:pt x="12" y="55"/>
                    </a:lnTo>
                    <a:lnTo>
                      <a:pt x="17" y="54"/>
                    </a:lnTo>
                    <a:lnTo>
                      <a:pt x="30" y="51"/>
                    </a:lnTo>
                    <a:lnTo>
                      <a:pt x="26" y="56"/>
                    </a:lnTo>
                    <a:lnTo>
                      <a:pt x="32" y="62"/>
                    </a:lnTo>
                    <a:lnTo>
                      <a:pt x="32" y="74"/>
                    </a:lnTo>
                    <a:lnTo>
                      <a:pt x="29" y="75"/>
                    </a:lnTo>
                    <a:lnTo>
                      <a:pt x="13" y="81"/>
                    </a:lnTo>
                    <a:lnTo>
                      <a:pt x="17" y="81"/>
                    </a:lnTo>
                    <a:lnTo>
                      <a:pt x="19" y="86"/>
                    </a:lnTo>
                    <a:lnTo>
                      <a:pt x="10" y="95"/>
                    </a:lnTo>
                    <a:lnTo>
                      <a:pt x="7" y="98"/>
                    </a:lnTo>
                    <a:lnTo>
                      <a:pt x="19" y="99"/>
                    </a:lnTo>
                    <a:lnTo>
                      <a:pt x="24" y="102"/>
                    </a:lnTo>
                    <a:lnTo>
                      <a:pt x="37" y="98"/>
                    </a:lnTo>
                    <a:lnTo>
                      <a:pt x="32" y="103"/>
                    </a:lnTo>
                    <a:lnTo>
                      <a:pt x="23" y="105"/>
                    </a:lnTo>
                    <a:lnTo>
                      <a:pt x="11" y="114"/>
                    </a:lnTo>
                    <a:lnTo>
                      <a:pt x="0" y="121"/>
                    </a:lnTo>
                    <a:lnTo>
                      <a:pt x="4" y="122"/>
                    </a:lnTo>
                    <a:lnTo>
                      <a:pt x="7" y="121"/>
                    </a:lnTo>
                    <a:lnTo>
                      <a:pt x="22" y="120"/>
                    </a:lnTo>
                    <a:lnTo>
                      <a:pt x="25" y="116"/>
                    </a:lnTo>
                    <a:lnTo>
                      <a:pt x="36" y="114"/>
                    </a:lnTo>
                    <a:lnTo>
                      <a:pt x="49" y="113"/>
                    </a:lnTo>
                    <a:lnTo>
                      <a:pt x="68" y="113"/>
                    </a:lnTo>
                    <a:lnTo>
                      <a:pt x="82" y="104"/>
                    </a:lnTo>
                    <a:lnTo>
                      <a:pt x="72" y="102"/>
                    </a:lnTo>
                    <a:lnTo>
                      <a:pt x="76" y="98"/>
                    </a:lnTo>
                    <a:lnTo>
                      <a:pt x="86" y="87"/>
                    </a:lnTo>
                    <a:lnTo>
                      <a:pt x="83" y="81"/>
                    </a:lnTo>
                    <a:lnTo>
                      <a:pt x="68" y="83"/>
                    </a:lnTo>
                    <a:lnTo>
                      <a:pt x="70" y="79"/>
                    </a:lnTo>
                    <a:lnTo>
                      <a:pt x="61" y="69"/>
                    </a:lnTo>
                    <a:lnTo>
                      <a:pt x="65" y="71"/>
                    </a:lnTo>
                    <a:lnTo>
                      <a:pt x="64" y="65"/>
                    </a:lnTo>
                    <a:lnTo>
                      <a:pt x="55" y="57"/>
                    </a:lnTo>
                    <a:lnTo>
                      <a:pt x="43" y="38"/>
                    </a:lnTo>
                    <a:lnTo>
                      <a:pt x="28" y="37"/>
                    </a:lnTo>
                    <a:lnTo>
                      <a:pt x="36" y="33"/>
                    </a:lnTo>
                    <a:lnTo>
                      <a:pt x="31" y="32"/>
                    </a:lnTo>
                    <a:lnTo>
                      <a:pt x="35" y="31"/>
                    </a:lnTo>
                    <a:lnTo>
                      <a:pt x="46" y="14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23" y="12"/>
                    </a:lnTo>
                    <a:lnTo>
                      <a:pt x="32" y="2"/>
                    </a:lnTo>
                    <a:lnTo>
                      <a:pt x="14" y="0"/>
                    </a:lnTo>
                    <a:lnTo>
                      <a:pt x="11" y="5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1" y="4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7" name="Freeform 409"/>
              <p:cNvSpPr>
                <a:spLocks/>
              </p:cNvSpPr>
              <p:nvPr/>
            </p:nvSpPr>
            <p:spPr bwMode="ltGray">
              <a:xfrm>
                <a:off x="1622" y="1769"/>
                <a:ext cx="21" cy="15"/>
              </a:xfrm>
              <a:custGeom>
                <a:avLst/>
                <a:gdLst>
                  <a:gd name="T0" fmla="*/ 9 w 26"/>
                  <a:gd name="T1" fmla="*/ 7 h 17"/>
                  <a:gd name="T2" fmla="*/ 9 w 26"/>
                  <a:gd name="T3" fmla="*/ 4 h 17"/>
                  <a:gd name="T4" fmla="*/ 6 w 26"/>
                  <a:gd name="T5" fmla="*/ 0 h 17"/>
                  <a:gd name="T6" fmla="*/ 3 w 26"/>
                  <a:gd name="T7" fmla="*/ 2 h 17"/>
                  <a:gd name="T8" fmla="*/ 0 w 26"/>
                  <a:gd name="T9" fmla="*/ 7 h 17"/>
                  <a:gd name="T10" fmla="*/ 3 w 26"/>
                  <a:gd name="T11" fmla="*/ 8 h 17"/>
                  <a:gd name="T12" fmla="*/ 5 w 26"/>
                  <a:gd name="T13" fmla="*/ 7 h 17"/>
                  <a:gd name="T14" fmla="*/ 6 w 26"/>
                  <a:gd name="T15" fmla="*/ 9 h 17"/>
                  <a:gd name="T16" fmla="*/ 9 w 26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7"/>
                  <a:gd name="T29" fmla="*/ 26 w 26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7">
                    <a:moveTo>
                      <a:pt x="26" y="12"/>
                    </a:moveTo>
                    <a:lnTo>
                      <a:pt x="25" y="7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12"/>
                    </a:lnTo>
                    <a:lnTo>
                      <a:pt x="10" y="14"/>
                    </a:lnTo>
                    <a:lnTo>
                      <a:pt x="13" y="13"/>
                    </a:lnTo>
                    <a:lnTo>
                      <a:pt x="19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8" name="Freeform 410"/>
              <p:cNvSpPr>
                <a:spLocks/>
              </p:cNvSpPr>
              <p:nvPr/>
            </p:nvSpPr>
            <p:spPr bwMode="ltGray">
              <a:xfrm>
                <a:off x="1635" y="1741"/>
                <a:ext cx="10" cy="5"/>
              </a:xfrm>
              <a:custGeom>
                <a:avLst/>
                <a:gdLst>
                  <a:gd name="T0" fmla="*/ 5 w 11"/>
                  <a:gd name="T1" fmla="*/ 2 h 6"/>
                  <a:gd name="T2" fmla="*/ 3 w 11"/>
                  <a:gd name="T3" fmla="*/ 0 h 6"/>
                  <a:gd name="T4" fmla="*/ 0 w 11"/>
                  <a:gd name="T5" fmla="*/ 3 h 6"/>
                  <a:gd name="T6" fmla="*/ 5 w 11"/>
                  <a:gd name="T7" fmla="*/ 3 h 6"/>
                  <a:gd name="T8" fmla="*/ 6 w 11"/>
                  <a:gd name="T9" fmla="*/ 3 h 6"/>
                  <a:gd name="T10" fmla="*/ 5 w 11"/>
                  <a:gd name="T11" fmla="*/ 2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"/>
                  <a:gd name="T20" fmla="*/ 11 w 1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">
                    <a:moveTo>
                      <a:pt x="6" y="2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9" name="Freeform 411"/>
              <p:cNvSpPr>
                <a:spLocks/>
              </p:cNvSpPr>
              <p:nvPr/>
            </p:nvSpPr>
            <p:spPr bwMode="ltGray">
              <a:xfrm>
                <a:off x="1633" y="1730"/>
                <a:ext cx="9" cy="7"/>
              </a:xfrm>
              <a:custGeom>
                <a:avLst/>
                <a:gdLst>
                  <a:gd name="T0" fmla="*/ 5 w 10"/>
                  <a:gd name="T1" fmla="*/ 3 h 8"/>
                  <a:gd name="T2" fmla="*/ 5 w 10"/>
                  <a:gd name="T3" fmla="*/ 0 h 8"/>
                  <a:gd name="T4" fmla="*/ 2 w 10"/>
                  <a:gd name="T5" fmla="*/ 3 h 8"/>
                  <a:gd name="T6" fmla="*/ 0 w 10"/>
                  <a:gd name="T7" fmla="*/ 4 h 8"/>
                  <a:gd name="T8" fmla="*/ 5 w 10"/>
                  <a:gd name="T9" fmla="*/ 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3"/>
                    </a:moveTo>
                    <a:lnTo>
                      <a:pt x="9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0" name="Freeform 412"/>
              <p:cNvSpPr>
                <a:spLocks/>
              </p:cNvSpPr>
              <p:nvPr/>
            </p:nvSpPr>
            <p:spPr bwMode="ltGray">
              <a:xfrm>
                <a:off x="1684" y="1704"/>
                <a:ext cx="5" cy="7"/>
              </a:xfrm>
              <a:custGeom>
                <a:avLst/>
                <a:gdLst>
                  <a:gd name="T0" fmla="*/ 2 w 5"/>
                  <a:gd name="T1" fmla="*/ 0 h 8"/>
                  <a:gd name="T2" fmla="*/ 2 w 5"/>
                  <a:gd name="T3" fmla="*/ 3 h 8"/>
                  <a:gd name="T4" fmla="*/ 0 w 5"/>
                  <a:gd name="T5" fmla="*/ 4 h 8"/>
                  <a:gd name="T6" fmla="*/ 2 w 5"/>
                  <a:gd name="T7" fmla="*/ 4 h 8"/>
                  <a:gd name="T8" fmla="*/ 5 w 5"/>
                  <a:gd name="T9" fmla="*/ 2 h 8"/>
                  <a:gd name="T10" fmla="*/ 2 w 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8"/>
                  <a:gd name="T20" fmla="*/ 5 w 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8">
                    <a:moveTo>
                      <a:pt x="2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1" name="Freeform 413"/>
              <p:cNvSpPr>
                <a:spLocks/>
              </p:cNvSpPr>
              <p:nvPr/>
            </p:nvSpPr>
            <p:spPr bwMode="ltGray">
              <a:xfrm>
                <a:off x="1640" y="1753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1 h 3"/>
                  <a:gd name="T4" fmla="*/ 0 w 5"/>
                  <a:gd name="T5" fmla="*/ 0 h 3"/>
                  <a:gd name="T6" fmla="*/ 0 w 5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2" name="Freeform 414"/>
              <p:cNvSpPr>
                <a:spLocks/>
              </p:cNvSpPr>
              <p:nvPr/>
            </p:nvSpPr>
            <p:spPr bwMode="ltGray">
              <a:xfrm>
                <a:off x="1655" y="1794"/>
                <a:ext cx="4" cy="1"/>
              </a:xfrm>
              <a:custGeom>
                <a:avLst/>
                <a:gdLst>
                  <a:gd name="T0" fmla="*/ 12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12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3" name="Freeform 415"/>
              <p:cNvSpPr>
                <a:spLocks/>
              </p:cNvSpPr>
              <p:nvPr/>
            </p:nvSpPr>
            <p:spPr bwMode="ltGray">
              <a:xfrm>
                <a:off x="1713" y="1932"/>
                <a:ext cx="3" cy="1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0 h 2"/>
                  <a:gd name="T4" fmla="*/ 0 w 4"/>
                  <a:gd name="T5" fmla="*/ 1 h 2"/>
                  <a:gd name="T6" fmla="*/ 2 w 4"/>
                  <a:gd name="T7" fmla="*/ 1 h 2"/>
                  <a:gd name="T8" fmla="*/ 2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4" name="Freeform 416"/>
              <p:cNvSpPr>
                <a:spLocks/>
              </p:cNvSpPr>
              <p:nvPr/>
            </p:nvSpPr>
            <p:spPr bwMode="ltGray">
              <a:xfrm>
                <a:off x="1426" y="1992"/>
                <a:ext cx="7" cy="2"/>
              </a:xfrm>
              <a:custGeom>
                <a:avLst/>
                <a:gdLst>
                  <a:gd name="T0" fmla="*/ 2 w 9"/>
                  <a:gd name="T1" fmla="*/ 1 h 3"/>
                  <a:gd name="T2" fmla="*/ 0 w 9"/>
                  <a:gd name="T3" fmla="*/ 0 h 3"/>
                  <a:gd name="T4" fmla="*/ 2 w 9"/>
                  <a:gd name="T5" fmla="*/ 1 h 3"/>
                  <a:gd name="T6" fmla="*/ 2 w 9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"/>
                  <a:gd name="T14" fmla="*/ 9 w 9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">
                    <a:moveTo>
                      <a:pt x="2" y="3"/>
                    </a:moveTo>
                    <a:lnTo>
                      <a:pt x="0" y="0"/>
                    </a:lnTo>
                    <a:lnTo>
                      <a:pt x="9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5" name="Freeform 417"/>
              <p:cNvSpPr>
                <a:spLocks/>
              </p:cNvSpPr>
              <p:nvPr/>
            </p:nvSpPr>
            <p:spPr bwMode="ltGray">
              <a:xfrm>
                <a:off x="1398" y="1983"/>
                <a:ext cx="6" cy="4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32 h 2"/>
                  <a:gd name="T4" fmla="*/ 6 w 6"/>
                  <a:gd name="T5" fmla="*/ 64 h 2"/>
                  <a:gd name="T6" fmla="*/ 1 w 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"/>
                  <a:gd name="T14" fmla="*/ 6 w 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">
                    <a:moveTo>
                      <a:pt x="1" y="0"/>
                    </a:moveTo>
                    <a:lnTo>
                      <a:pt x="0" y="1"/>
                    </a:lnTo>
                    <a:lnTo>
                      <a:pt x="6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6" name="Freeform 418"/>
              <p:cNvSpPr>
                <a:spLocks/>
              </p:cNvSpPr>
              <p:nvPr/>
            </p:nvSpPr>
            <p:spPr bwMode="ltGray">
              <a:xfrm>
                <a:off x="1411" y="1982"/>
                <a:ext cx="4" cy="1"/>
              </a:xfrm>
              <a:custGeom>
                <a:avLst/>
                <a:gdLst>
                  <a:gd name="T0" fmla="*/ 2 w 5"/>
                  <a:gd name="T1" fmla="*/ 1 h 1"/>
                  <a:gd name="T2" fmla="*/ 0 w 5"/>
                  <a:gd name="T3" fmla="*/ 1 h 1"/>
                  <a:gd name="T4" fmla="*/ 2 w 5"/>
                  <a:gd name="T5" fmla="*/ 0 h 1"/>
                  <a:gd name="T6" fmla="*/ 2 w 5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"/>
                  <a:gd name="T14" fmla="*/ 5 w 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">
                    <a:moveTo>
                      <a:pt x="5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7" name="Freeform 419"/>
              <p:cNvSpPr>
                <a:spLocks/>
              </p:cNvSpPr>
              <p:nvPr/>
            </p:nvSpPr>
            <p:spPr bwMode="ltGray">
              <a:xfrm>
                <a:off x="1001" y="2065"/>
                <a:ext cx="1" cy="3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13 h 2"/>
                  <a:gd name="T6" fmla="*/ 0 w 3"/>
                  <a:gd name="T7" fmla="*/ 13 h 2"/>
                  <a:gd name="T8" fmla="*/ 0 w 3"/>
                  <a:gd name="T9" fmla="*/ 13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8" name="Freeform 420"/>
              <p:cNvSpPr>
                <a:spLocks/>
              </p:cNvSpPr>
              <p:nvPr/>
            </p:nvSpPr>
            <p:spPr bwMode="ltGray">
              <a:xfrm>
                <a:off x="1598" y="1940"/>
                <a:ext cx="35" cy="65"/>
              </a:xfrm>
              <a:custGeom>
                <a:avLst/>
                <a:gdLst>
                  <a:gd name="T0" fmla="*/ 8 w 41"/>
                  <a:gd name="T1" fmla="*/ 0 h 75"/>
                  <a:gd name="T2" fmla="*/ 5 w 41"/>
                  <a:gd name="T3" fmla="*/ 0 h 75"/>
                  <a:gd name="T4" fmla="*/ 5 w 41"/>
                  <a:gd name="T5" fmla="*/ 9 h 75"/>
                  <a:gd name="T6" fmla="*/ 3 w 41"/>
                  <a:gd name="T7" fmla="*/ 14 h 75"/>
                  <a:gd name="T8" fmla="*/ 3 w 41"/>
                  <a:gd name="T9" fmla="*/ 20 h 75"/>
                  <a:gd name="T10" fmla="*/ 0 w 41"/>
                  <a:gd name="T11" fmla="*/ 23 h 75"/>
                  <a:gd name="T12" fmla="*/ 3 w 41"/>
                  <a:gd name="T13" fmla="*/ 26 h 75"/>
                  <a:gd name="T14" fmla="*/ 4 w 41"/>
                  <a:gd name="T15" fmla="*/ 26 h 75"/>
                  <a:gd name="T16" fmla="*/ 3 w 41"/>
                  <a:gd name="T17" fmla="*/ 36 h 75"/>
                  <a:gd name="T18" fmla="*/ 12 w 41"/>
                  <a:gd name="T19" fmla="*/ 36 h 75"/>
                  <a:gd name="T20" fmla="*/ 11 w 41"/>
                  <a:gd name="T21" fmla="*/ 34 h 75"/>
                  <a:gd name="T22" fmla="*/ 13 w 41"/>
                  <a:gd name="T23" fmla="*/ 29 h 75"/>
                  <a:gd name="T24" fmla="*/ 13 w 41"/>
                  <a:gd name="T25" fmla="*/ 27 h 75"/>
                  <a:gd name="T26" fmla="*/ 14 w 41"/>
                  <a:gd name="T27" fmla="*/ 23 h 75"/>
                  <a:gd name="T28" fmla="*/ 12 w 41"/>
                  <a:gd name="T29" fmla="*/ 17 h 75"/>
                  <a:gd name="T30" fmla="*/ 13 w 41"/>
                  <a:gd name="T31" fmla="*/ 17 h 75"/>
                  <a:gd name="T32" fmla="*/ 15 w 41"/>
                  <a:gd name="T33" fmla="*/ 9 h 75"/>
                  <a:gd name="T34" fmla="*/ 19 w 41"/>
                  <a:gd name="T35" fmla="*/ 4 h 75"/>
                  <a:gd name="T36" fmla="*/ 17 w 41"/>
                  <a:gd name="T37" fmla="*/ 1 h 75"/>
                  <a:gd name="T38" fmla="*/ 10 w 41"/>
                  <a:gd name="T39" fmla="*/ 1 h 75"/>
                  <a:gd name="T40" fmla="*/ 8 w 41"/>
                  <a:gd name="T41" fmla="*/ 0 h 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75"/>
                  <a:gd name="T65" fmla="*/ 41 w 41"/>
                  <a:gd name="T66" fmla="*/ 75 h 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75">
                    <a:moveTo>
                      <a:pt x="18" y="0"/>
                    </a:moveTo>
                    <a:lnTo>
                      <a:pt x="11" y="0"/>
                    </a:lnTo>
                    <a:lnTo>
                      <a:pt x="11" y="18"/>
                    </a:lnTo>
                    <a:lnTo>
                      <a:pt x="8" y="29"/>
                    </a:lnTo>
                    <a:lnTo>
                      <a:pt x="3" y="40"/>
                    </a:lnTo>
                    <a:lnTo>
                      <a:pt x="0" y="49"/>
                    </a:lnTo>
                    <a:lnTo>
                      <a:pt x="6" y="53"/>
                    </a:lnTo>
                    <a:lnTo>
                      <a:pt x="9" y="53"/>
                    </a:lnTo>
                    <a:lnTo>
                      <a:pt x="8" y="75"/>
                    </a:lnTo>
                    <a:lnTo>
                      <a:pt x="26" y="72"/>
                    </a:lnTo>
                    <a:lnTo>
                      <a:pt x="24" y="69"/>
                    </a:lnTo>
                    <a:lnTo>
                      <a:pt x="29" y="59"/>
                    </a:lnTo>
                    <a:lnTo>
                      <a:pt x="28" y="55"/>
                    </a:lnTo>
                    <a:lnTo>
                      <a:pt x="30" y="47"/>
                    </a:lnTo>
                    <a:lnTo>
                      <a:pt x="26" y="36"/>
                    </a:lnTo>
                    <a:lnTo>
                      <a:pt x="29" y="35"/>
                    </a:lnTo>
                    <a:lnTo>
                      <a:pt x="34" y="17"/>
                    </a:lnTo>
                    <a:lnTo>
                      <a:pt x="41" y="9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9" name="Freeform 421"/>
              <p:cNvSpPr>
                <a:spLocks/>
              </p:cNvSpPr>
              <p:nvPr/>
            </p:nvSpPr>
            <p:spPr bwMode="ltGray">
              <a:xfrm>
                <a:off x="1605" y="1915"/>
                <a:ext cx="126" cy="100"/>
              </a:xfrm>
              <a:custGeom>
                <a:avLst/>
                <a:gdLst>
                  <a:gd name="T0" fmla="*/ 13 w 149"/>
                  <a:gd name="T1" fmla="*/ 14 h 114"/>
                  <a:gd name="T2" fmla="*/ 6 w 149"/>
                  <a:gd name="T3" fmla="*/ 14 h 114"/>
                  <a:gd name="T4" fmla="*/ 4 w 149"/>
                  <a:gd name="T5" fmla="*/ 14 h 114"/>
                  <a:gd name="T6" fmla="*/ 2 w 149"/>
                  <a:gd name="T7" fmla="*/ 14 h 114"/>
                  <a:gd name="T8" fmla="*/ 2 w 149"/>
                  <a:gd name="T9" fmla="*/ 12 h 114"/>
                  <a:gd name="T10" fmla="*/ 1 w 149"/>
                  <a:gd name="T11" fmla="*/ 10 h 114"/>
                  <a:gd name="T12" fmla="*/ 1 w 149"/>
                  <a:gd name="T13" fmla="*/ 9 h 114"/>
                  <a:gd name="T14" fmla="*/ 0 w 149"/>
                  <a:gd name="T15" fmla="*/ 8 h 114"/>
                  <a:gd name="T16" fmla="*/ 0 w 149"/>
                  <a:gd name="T17" fmla="*/ 4 h 114"/>
                  <a:gd name="T18" fmla="*/ 8 w 149"/>
                  <a:gd name="T19" fmla="*/ 0 h 114"/>
                  <a:gd name="T20" fmla="*/ 14 w 149"/>
                  <a:gd name="T21" fmla="*/ 2 h 114"/>
                  <a:gd name="T22" fmla="*/ 21 w 149"/>
                  <a:gd name="T23" fmla="*/ 3 h 114"/>
                  <a:gd name="T24" fmla="*/ 25 w 149"/>
                  <a:gd name="T25" fmla="*/ 3 h 114"/>
                  <a:gd name="T26" fmla="*/ 32 w 149"/>
                  <a:gd name="T27" fmla="*/ 4 h 114"/>
                  <a:gd name="T28" fmla="*/ 38 w 149"/>
                  <a:gd name="T29" fmla="*/ 4 h 114"/>
                  <a:gd name="T30" fmla="*/ 41 w 149"/>
                  <a:gd name="T31" fmla="*/ 4 h 114"/>
                  <a:gd name="T32" fmla="*/ 54 w 149"/>
                  <a:gd name="T33" fmla="*/ 9 h 114"/>
                  <a:gd name="T34" fmla="*/ 54 w 149"/>
                  <a:gd name="T35" fmla="*/ 10 h 114"/>
                  <a:gd name="T36" fmla="*/ 57 w 149"/>
                  <a:gd name="T37" fmla="*/ 10 h 114"/>
                  <a:gd name="T38" fmla="*/ 64 w 149"/>
                  <a:gd name="T39" fmla="*/ 10 h 114"/>
                  <a:gd name="T40" fmla="*/ 63 w 149"/>
                  <a:gd name="T41" fmla="*/ 16 h 114"/>
                  <a:gd name="T42" fmla="*/ 58 w 149"/>
                  <a:gd name="T43" fmla="*/ 19 h 114"/>
                  <a:gd name="T44" fmla="*/ 52 w 149"/>
                  <a:gd name="T45" fmla="*/ 23 h 114"/>
                  <a:gd name="T46" fmla="*/ 48 w 149"/>
                  <a:gd name="T47" fmla="*/ 28 h 114"/>
                  <a:gd name="T48" fmla="*/ 45 w 149"/>
                  <a:gd name="T49" fmla="*/ 34 h 114"/>
                  <a:gd name="T50" fmla="*/ 48 w 149"/>
                  <a:gd name="T51" fmla="*/ 40 h 114"/>
                  <a:gd name="T52" fmla="*/ 43 w 149"/>
                  <a:gd name="T53" fmla="*/ 46 h 114"/>
                  <a:gd name="T54" fmla="*/ 41 w 149"/>
                  <a:gd name="T55" fmla="*/ 47 h 114"/>
                  <a:gd name="T56" fmla="*/ 37 w 149"/>
                  <a:gd name="T57" fmla="*/ 51 h 114"/>
                  <a:gd name="T58" fmla="*/ 35 w 149"/>
                  <a:gd name="T59" fmla="*/ 54 h 114"/>
                  <a:gd name="T60" fmla="*/ 29 w 149"/>
                  <a:gd name="T61" fmla="*/ 54 h 114"/>
                  <a:gd name="T62" fmla="*/ 21 w 149"/>
                  <a:gd name="T63" fmla="*/ 56 h 114"/>
                  <a:gd name="T64" fmla="*/ 18 w 149"/>
                  <a:gd name="T65" fmla="*/ 60 h 114"/>
                  <a:gd name="T66" fmla="*/ 14 w 149"/>
                  <a:gd name="T67" fmla="*/ 60 h 114"/>
                  <a:gd name="T68" fmla="*/ 13 w 149"/>
                  <a:gd name="T69" fmla="*/ 54 h 114"/>
                  <a:gd name="T70" fmla="*/ 8 w 149"/>
                  <a:gd name="T71" fmla="*/ 51 h 114"/>
                  <a:gd name="T72" fmla="*/ 7 w 149"/>
                  <a:gd name="T73" fmla="*/ 51 h 114"/>
                  <a:gd name="T74" fmla="*/ 7 w 149"/>
                  <a:gd name="T75" fmla="*/ 49 h 114"/>
                  <a:gd name="T76" fmla="*/ 8 w 149"/>
                  <a:gd name="T77" fmla="*/ 45 h 114"/>
                  <a:gd name="T78" fmla="*/ 8 w 149"/>
                  <a:gd name="T79" fmla="*/ 41 h 114"/>
                  <a:gd name="T80" fmla="*/ 9 w 149"/>
                  <a:gd name="T81" fmla="*/ 38 h 114"/>
                  <a:gd name="T82" fmla="*/ 7 w 149"/>
                  <a:gd name="T83" fmla="*/ 32 h 114"/>
                  <a:gd name="T84" fmla="*/ 8 w 149"/>
                  <a:gd name="T85" fmla="*/ 32 h 114"/>
                  <a:gd name="T86" fmla="*/ 11 w 149"/>
                  <a:gd name="T87" fmla="*/ 22 h 114"/>
                  <a:gd name="T88" fmla="*/ 14 w 149"/>
                  <a:gd name="T89" fmla="*/ 18 h 114"/>
                  <a:gd name="T90" fmla="*/ 13 w 149"/>
                  <a:gd name="T91" fmla="*/ 14 h 1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9"/>
                  <a:gd name="T139" fmla="*/ 0 h 114"/>
                  <a:gd name="T140" fmla="*/ 149 w 149"/>
                  <a:gd name="T141" fmla="*/ 114 h 11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9" h="114">
                    <a:moveTo>
                      <a:pt x="30" y="27"/>
                    </a:moveTo>
                    <a:lnTo>
                      <a:pt x="13" y="27"/>
                    </a:lnTo>
                    <a:lnTo>
                      <a:pt x="9" y="26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2" y="2"/>
                    </a:lnTo>
                    <a:lnTo>
                      <a:pt x="47" y="3"/>
                    </a:lnTo>
                    <a:lnTo>
                      <a:pt x="60" y="3"/>
                    </a:lnTo>
                    <a:lnTo>
                      <a:pt x="74" y="5"/>
                    </a:lnTo>
                    <a:lnTo>
                      <a:pt x="87" y="5"/>
                    </a:lnTo>
                    <a:lnTo>
                      <a:pt x="93" y="9"/>
                    </a:lnTo>
                    <a:lnTo>
                      <a:pt x="127" y="17"/>
                    </a:lnTo>
                    <a:lnTo>
                      <a:pt x="127" y="18"/>
                    </a:lnTo>
                    <a:lnTo>
                      <a:pt x="131" y="19"/>
                    </a:lnTo>
                    <a:lnTo>
                      <a:pt x="149" y="19"/>
                    </a:lnTo>
                    <a:lnTo>
                      <a:pt x="145" y="30"/>
                    </a:lnTo>
                    <a:lnTo>
                      <a:pt x="132" y="37"/>
                    </a:lnTo>
                    <a:lnTo>
                      <a:pt x="119" y="44"/>
                    </a:lnTo>
                    <a:lnTo>
                      <a:pt x="111" y="55"/>
                    </a:lnTo>
                    <a:lnTo>
                      <a:pt x="105" y="65"/>
                    </a:lnTo>
                    <a:lnTo>
                      <a:pt x="110" y="77"/>
                    </a:lnTo>
                    <a:lnTo>
                      <a:pt x="99" y="89"/>
                    </a:lnTo>
                    <a:lnTo>
                      <a:pt x="97" y="92"/>
                    </a:lnTo>
                    <a:lnTo>
                      <a:pt x="86" y="98"/>
                    </a:lnTo>
                    <a:lnTo>
                      <a:pt x="80" y="104"/>
                    </a:lnTo>
                    <a:lnTo>
                      <a:pt x="66" y="105"/>
                    </a:lnTo>
                    <a:lnTo>
                      <a:pt x="51" y="108"/>
                    </a:lnTo>
                    <a:lnTo>
                      <a:pt x="42" y="114"/>
                    </a:lnTo>
                    <a:lnTo>
                      <a:pt x="33" y="114"/>
                    </a:lnTo>
                    <a:lnTo>
                      <a:pt x="30" y="103"/>
                    </a:lnTo>
                    <a:lnTo>
                      <a:pt x="20" y="98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20" y="85"/>
                    </a:lnTo>
                    <a:lnTo>
                      <a:pt x="19" y="81"/>
                    </a:lnTo>
                    <a:lnTo>
                      <a:pt x="21" y="73"/>
                    </a:lnTo>
                    <a:lnTo>
                      <a:pt x="17" y="62"/>
                    </a:lnTo>
                    <a:lnTo>
                      <a:pt x="20" y="61"/>
                    </a:lnTo>
                    <a:lnTo>
                      <a:pt x="25" y="43"/>
                    </a:lnTo>
                    <a:lnTo>
                      <a:pt x="32" y="35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0" name="Freeform 422"/>
              <p:cNvSpPr>
                <a:spLocks/>
              </p:cNvSpPr>
              <p:nvPr/>
            </p:nvSpPr>
            <p:spPr bwMode="ltGray">
              <a:xfrm>
                <a:off x="1722" y="1968"/>
                <a:ext cx="12" cy="5"/>
              </a:xfrm>
              <a:custGeom>
                <a:avLst/>
                <a:gdLst>
                  <a:gd name="T0" fmla="*/ 8 w 13"/>
                  <a:gd name="T1" fmla="*/ 1 h 7"/>
                  <a:gd name="T2" fmla="*/ 6 w 13"/>
                  <a:gd name="T3" fmla="*/ 1 h 7"/>
                  <a:gd name="T4" fmla="*/ 0 w 13"/>
                  <a:gd name="T5" fmla="*/ 1 h 7"/>
                  <a:gd name="T6" fmla="*/ 6 w 13"/>
                  <a:gd name="T7" fmla="*/ 0 h 7"/>
                  <a:gd name="T8" fmla="*/ 8 w 13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1"/>
                    </a:moveTo>
                    <a:lnTo>
                      <a:pt x="7" y="7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1" name="Freeform 423"/>
              <p:cNvSpPr>
                <a:spLocks/>
              </p:cNvSpPr>
              <p:nvPr/>
            </p:nvSpPr>
            <p:spPr bwMode="ltGray">
              <a:xfrm>
                <a:off x="406" y="1844"/>
                <a:ext cx="615" cy="316"/>
              </a:xfrm>
              <a:custGeom>
                <a:avLst/>
                <a:gdLst>
                  <a:gd name="T0" fmla="*/ 310 w 728"/>
                  <a:gd name="T1" fmla="*/ 15 h 362"/>
                  <a:gd name="T2" fmla="*/ 293 w 728"/>
                  <a:gd name="T3" fmla="*/ 30 h 362"/>
                  <a:gd name="T4" fmla="*/ 259 w 728"/>
                  <a:gd name="T5" fmla="*/ 43 h 362"/>
                  <a:gd name="T6" fmla="*/ 235 w 728"/>
                  <a:gd name="T7" fmla="*/ 54 h 362"/>
                  <a:gd name="T8" fmla="*/ 231 w 728"/>
                  <a:gd name="T9" fmla="*/ 44 h 362"/>
                  <a:gd name="T10" fmla="*/ 227 w 728"/>
                  <a:gd name="T11" fmla="*/ 24 h 362"/>
                  <a:gd name="T12" fmla="*/ 210 w 728"/>
                  <a:gd name="T13" fmla="*/ 8 h 362"/>
                  <a:gd name="T14" fmla="*/ 182 w 728"/>
                  <a:gd name="T15" fmla="*/ 3 h 362"/>
                  <a:gd name="T16" fmla="*/ 154 w 728"/>
                  <a:gd name="T17" fmla="*/ 3 h 362"/>
                  <a:gd name="T18" fmla="*/ 111 w 728"/>
                  <a:gd name="T19" fmla="*/ 3 h 362"/>
                  <a:gd name="T20" fmla="*/ 68 w 728"/>
                  <a:gd name="T21" fmla="*/ 3 h 362"/>
                  <a:gd name="T22" fmla="*/ 37 w 728"/>
                  <a:gd name="T23" fmla="*/ 15 h 362"/>
                  <a:gd name="T24" fmla="*/ 34 w 728"/>
                  <a:gd name="T25" fmla="*/ 15 h 362"/>
                  <a:gd name="T26" fmla="*/ 26 w 728"/>
                  <a:gd name="T27" fmla="*/ 17 h 362"/>
                  <a:gd name="T28" fmla="*/ 24 w 728"/>
                  <a:gd name="T29" fmla="*/ 24 h 362"/>
                  <a:gd name="T30" fmla="*/ 10 w 728"/>
                  <a:gd name="T31" fmla="*/ 48 h 362"/>
                  <a:gd name="T32" fmla="*/ 0 w 728"/>
                  <a:gd name="T33" fmla="*/ 75 h 362"/>
                  <a:gd name="T34" fmla="*/ 3 w 728"/>
                  <a:gd name="T35" fmla="*/ 86 h 362"/>
                  <a:gd name="T36" fmla="*/ 3 w 728"/>
                  <a:gd name="T37" fmla="*/ 93 h 362"/>
                  <a:gd name="T38" fmla="*/ 6 w 728"/>
                  <a:gd name="T39" fmla="*/ 113 h 362"/>
                  <a:gd name="T40" fmla="*/ 30 w 728"/>
                  <a:gd name="T41" fmla="*/ 127 h 362"/>
                  <a:gd name="T42" fmla="*/ 57 w 728"/>
                  <a:gd name="T43" fmla="*/ 137 h 362"/>
                  <a:gd name="T44" fmla="*/ 80 w 728"/>
                  <a:gd name="T45" fmla="*/ 148 h 362"/>
                  <a:gd name="T46" fmla="*/ 101 w 728"/>
                  <a:gd name="T47" fmla="*/ 158 h 362"/>
                  <a:gd name="T48" fmla="*/ 116 w 728"/>
                  <a:gd name="T49" fmla="*/ 170 h 362"/>
                  <a:gd name="T50" fmla="*/ 118 w 728"/>
                  <a:gd name="T51" fmla="*/ 162 h 362"/>
                  <a:gd name="T52" fmla="*/ 124 w 728"/>
                  <a:gd name="T53" fmla="*/ 159 h 362"/>
                  <a:gd name="T54" fmla="*/ 135 w 728"/>
                  <a:gd name="T55" fmla="*/ 151 h 362"/>
                  <a:gd name="T56" fmla="*/ 150 w 728"/>
                  <a:gd name="T57" fmla="*/ 149 h 362"/>
                  <a:gd name="T58" fmla="*/ 159 w 728"/>
                  <a:gd name="T59" fmla="*/ 149 h 362"/>
                  <a:gd name="T60" fmla="*/ 165 w 728"/>
                  <a:gd name="T61" fmla="*/ 148 h 362"/>
                  <a:gd name="T62" fmla="*/ 172 w 728"/>
                  <a:gd name="T63" fmla="*/ 145 h 362"/>
                  <a:gd name="T64" fmla="*/ 177 w 728"/>
                  <a:gd name="T65" fmla="*/ 144 h 362"/>
                  <a:gd name="T66" fmla="*/ 186 w 728"/>
                  <a:gd name="T67" fmla="*/ 147 h 362"/>
                  <a:gd name="T68" fmla="*/ 200 w 728"/>
                  <a:gd name="T69" fmla="*/ 156 h 362"/>
                  <a:gd name="T70" fmla="*/ 199 w 728"/>
                  <a:gd name="T71" fmla="*/ 168 h 362"/>
                  <a:gd name="T72" fmla="*/ 202 w 728"/>
                  <a:gd name="T73" fmla="*/ 174 h 362"/>
                  <a:gd name="T74" fmla="*/ 212 w 728"/>
                  <a:gd name="T75" fmla="*/ 170 h 362"/>
                  <a:gd name="T76" fmla="*/ 210 w 728"/>
                  <a:gd name="T77" fmla="*/ 151 h 362"/>
                  <a:gd name="T78" fmla="*/ 214 w 728"/>
                  <a:gd name="T79" fmla="*/ 134 h 362"/>
                  <a:gd name="T80" fmla="*/ 231 w 728"/>
                  <a:gd name="T81" fmla="*/ 117 h 362"/>
                  <a:gd name="T82" fmla="*/ 242 w 728"/>
                  <a:gd name="T83" fmla="*/ 107 h 362"/>
                  <a:gd name="T84" fmla="*/ 248 w 728"/>
                  <a:gd name="T85" fmla="*/ 103 h 362"/>
                  <a:gd name="T86" fmla="*/ 250 w 728"/>
                  <a:gd name="T87" fmla="*/ 100 h 362"/>
                  <a:gd name="T88" fmla="*/ 245 w 728"/>
                  <a:gd name="T89" fmla="*/ 91 h 362"/>
                  <a:gd name="T90" fmla="*/ 250 w 728"/>
                  <a:gd name="T91" fmla="*/ 87 h 362"/>
                  <a:gd name="T92" fmla="*/ 251 w 728"/>
                  <a:gd name="T93" fmla="*/ 85 h 362"/>
                  <a:gd name="T94" fmla="*/ 253 w 728"/>
                  <a:gd name="T95" fmla="*/ 79 h 362"/>
                  <a:gd name="T96" fmla="*/ 253 w 728"/>
                  <a:gd name="T97" fmla="*/ 87 h 362"/>
                  <a:gd name="T98" fmla="*/ 260 w 728"/>
                  <a:gd name="T99" fmla="*/ 71 h 362"/>
                  <a:gd name="T100" fmla="*/ 264 w 728"/>
                  <a:gd name="T101" fmla="*/ 72 h 362"/>
                  <a:gd name="T102" fmla="*/ 276 w 728"/>
                  <a:gd name="T103" fmla="*/ 62 h 362"/>
                  <a:gd name="T104" fmla="*/ 287 w 728"/>
                  <a:gd name="T105" fmla="*/ 60 h 362"/>
                  <a:gd name="T106" fmla="*/ 289 w 728"/>
                  <a:gd name="T107" fmla="*/ 51 h 362"/>
                  <a:gd name="T108" fmla="*/ 302 w 728"/>
                  <a:gd name="T109" fmla="*/ 37 h 3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8"/>
                  <a:gd name="T166" fmla="*/ 0 h 362"/>
                  <a:gd name="T167" fmla="*/ 728 w 728"/>
                  <a:gd name="T168" fmla="*/ 362 h 3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8" h="362">
                    <a:moveTo>
                      <a:pt x="726" y="67"/>
                    </a:moveTo>
                    <a:lnTo>
                      <a:pt x="726" y="61"/>
                    </a:lnTo>
                    <a:lnTo>
                      <a:pt x="722" y="52"/>
                    </a:lnTo>
                    <a:lnTo>
                      <a:pt x="728" y="34"/>
                    </a:lnTo>
                    <a:lnTo>
                      <a:pt x="720" y="30"/>
                    </a:lnTo>
                    <a:lnTo>
                      <a:pt x="714" y="31"/>
                    </a:lnTo>
                    <a:lnTo>
                      <a:pt x="713" y="28"/>
                    </a:lnTo>
                    <a:lnTo>
                      <a:pt x="703" y="38"/>
                    </a:lnTo>
                    <a:lnTo>
                      <a:pt x="692" y="49"/>
                    </a:lnTo>
                    <a:lnTo>
                      <a:pt x="682" y="59"/>
                    </a:lnTo>
                    <a:lnTo>
                      <a:pt x="673" y="64"/>
                    </a:lnTo>
                    <a:lnTo>
                      <a:pt x="649" y="65"/>
                    </a:lnTo>
                    <a:lnTo>
                      <a:pt x="626" y="67"/>
                    </a:lnTo>
                    <a:lnTo>
                      <a:pt x="614" y="76"/>
                    </a:lnTo>
                    <a:lnTo>
                      <a:pt x="602" y="84"/>
                    </a:lnTo>
                    <a:lnTo>
                      <a:pt x="588" y="86"/>
                    </a:lnTo>
                    <a:lnTo>
                      <a:pt x="572" y="88"/>
                    </a:lnTo>
                    <a:lnTo>
                      <a:pt x="571" y="97"/>
                    </a:lnTo>
                    <a:lnTo>
                      <a:pt x="559" y="101"/>
                    </a:lnTo>
                    <a:lnTo>
                      <a:pt x="546" y="106"/>
                    </a:lnTo>
                    <a:lnTo>
                      <a:pt x="533" y="109"/>
                    </a:lnTo>
                    <a:lnTo>
                      <a:pt x="520" y="114"/>
                    </a:lnTo>
                    <a:lnTo>
                      <a:pt x="516" y="108"/>
                    </a:lnTo>
                    <a:lnTo>
                      <a:pt x="532" y="94"/>
                    </a:lnTo>
                    <a:lnTo>
                      <a:pt x="538" y="85"/>
                    </a:lnTo>
                    <a:lnTo>
                      <a:pt x="540" y="72"/>
                    </a:lnTo>
                    <a:lnTo>
                      <a:pt x="542" y="59"/>
                    </a:lnTo>
                    <a:lnTo>
                      <a:pt x="533" y="52"/>
                    </a:lnTo>
                    <a:lnTo>
                      <a:pt x="535" y="48"/>
                    </a:lnTo>
                    <a:lnTo>
                      <a:pt x="530" y="48"/>
                    </a:lnTo>
                    <a:lnTo>
                      <a:pt x="529" y="42"/>
                    </a:lnTo>
                    <a:lnTo>
                      <a:pt x="520" y="36"/>
                    </a:lnTo>
                    <a:lnTo>
                      <a:pt x="509" y="29"/>
                    </a:lnTo>
                    <a:lnTo>
                      <a:pt x="499" y="23"/>
                    </a:lnTo>
                    <a:lnTo>
                      <a:pt x="488" y="16"/>
                    </a:lnTo>
                    <a:lnTo>
                      <a:pt x="473" y="20"/>
                    </a:lnTo>
                    <a:lnTo>
                      <a:pt x="463" y="17"/>
                    </a:lnTo>
                    <a:lnTo>
                      <a:pt x="452" y="18"/>
                    </a:lnTo>
                    <a:lnTo>
                      <a:pt x="436" y="11"/>
                    </a:lnTo>
                    <a:lnTo>
                      <a:pt x="422" y="8"/>
                    </a:lnTo>
                    <a:lnTo>
                      <a:pt x="424" y="0"/>
                    </a:lnTo>
                    <a:lnTo>
                      <a:pt x="419" y="5"/>
                    </a:lnTo>
                    <a:lnTo>
                      <a:pt x="398" y="5"/>
                    </a:lnTo>
                    <a:lnTo>
                      <a:pt x="378" y="5"/>
                    </a:lnTo>
                    <a:lnTo>
                      <a:pt x="358" y="5"/>
                    </a:lnTo>
                    <a:lnTo>
                      <a:pt x="337" y="5"/>
                    </a:lnTo>
                    <a:lnTo>
                      <a:pt x="318" y="5"/>
                    </a:lnTo>
                    <a:lnTo>
                      <a:pt x="298" y="5"/>
                    </a:lnTo>
                    <a:lnTo>
                      <a:pt x="277" y="5"/>
                    </a:lnTo>
                    <a:lnTo>
                      <a:pt x="257" y="5"/>
                    </a:lnTo>
                    <a:lnTo>
                      <a:pt x="236" y="5"/>
                    </a:lnTo>
                    <a:lnTo>
                      <a:pt x="217" y="5"/>
                    </a:lnTo>
                    <a:lnTo>
                      <a:pt x="197" y="5"/>
                    </a:lnTo>
                    <a:lnTo>
                      <a:pt x="176" y="5"/>
                    </a:lnTo>
                    <a:lnTo>
                      <a:pt x="156" y="5"/>
                    </a:lnTo>
                    <a:lnTo>
                      <a:pt x="136" y="5"/>
                    </a:lnTo>
                    <a:lnTo>
                      <a:pt x="116" y="5"/>
                    </a:lnTo>
                    <a:lnTo>
                      <a:pt x="96" y="5"/>
                    </a:lnTo>
                    <a:lnTo>
                      <a:pt x="91" y="17"/>
                    </a:lnTo>
                    <a:lnTo>
                      <a:pt x="86" y="29"/>
                    </a:lnTo>
                    <a:lnTo>
                      <a:pt x="76" y="34"/>
                    </a:lnTo>
                    <a:lnTo>
                      <a:pt x="78" y="30"/>
                    </a:lnTo>
                    <a:lnTo>
                      <a:pt x="79" y="32"/>
                    </a:lnTo>
                    <a:lnTo>
                      <a:pt x="89" y="22"/>
                    </a:lnTo>
                    <a:lnTo>
                      <a:pt x="78" y="29"/>
                    </a:lnTo>
                    <a:lnTo>
                      <a:pt x="77" y="30"/>
                    </a:lnTo>
                    <a:lnTo>
                      <a:pt x="84" y="23"/>
                    </a:lnTo>
                    <a:lnTo>
                      <a:pt x="88" y="18"/>
                    </a:lnTo>
                    <a:lnTo>
                      <a:pt x="68" y="14"/>
                    </a:lnTo>
                    <a:lnTo>
                      <a:pt x="62" y="34"/>
                    </a:lnTo>
                    <a:lnTo>
                      <a:pt x="61" y="36"/>
                    </a:lnTo>
                    <a:lnTo>
                      <a:pt x="60" y="38"/>
                    </a:lnTo>
                    <a:lnTo>
                      <a:pt x="60" y="42"/>
                    </a:lnTo>
                    <a:lnTo>
                      <a:pt x="59" y="40"/>
                    </a:lnTo>
                    <a:lnTo>
                      <a:pt x="55" y="46"/>
                    </a:lnTo>
                    <a:lnTo>
                      <a:pt x="64" y="47"/>
                    </a:lnTo>
                    <a:lnTo>
                      <a:pt x="58" y="47"/>
                    </a:lnTo>
                    <a:lnTo>
                      <a:pt x="52" y="54"/>
                    </a:lnTo>
                    <a:lnTo>
                      <a:pt x="36" y="73"/>
                    </a:lnTo>
                    <a:lnTo>
                      <a:pt x="22" y="94"/>
                    </a:lnTo>
                    <a:lnTo>
                      <a:pt x="18" y="106"/>
                    </a:lnTo>
                    <a:lnTo>
                      <a:pt x="13" y="118"/>
                    </a:lnTo>
                    <a:lnTo>
                      <a:pt x="1" y="132"/>
                    </a:lnTo>
                    <a:lnTo>
                      <a:pt x="1" y="138"/>
                    </a:lnTo>
                    <a:lnTo>
                      <a:pt x="0" y="149"/>
                    </a:lnTo>
                    <a:lnTo>
                      <a:pt x="1" y="158"/>
                    </a:lnTo>
                    <a:lnTo>
                      <a:pt x="4" y="168"/>
                    </a:lnTo>
                    <a:lnTo>
                      <a:pt x="2" y="166"/>
                    </a:lnTo>
                    <a:lnTo>
                      <a:pt x="1" y="168"/>
                    </a:lnTo>
                    <a:lnTo>
                      <a:pt x="7" y="169"/>
                    </a:lnTo>
                    <a:lnTo>
                      <a:pt x="10" y="169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4" y="176"/>
                    </a:lnTo>
                    <a:lnTo>
                      <a:pt x="7" y="185"/>
                    </a:lnTo>
                    <a:lnTo>
                      <a:pt x="4" y="191"/>
                    </a:lnTo>
                    <a:lnTo>
                      <a:pt x="6" y="199"/>
                    </a:lnTo>
                    <a:lnTo>
                      <a:pt x="10" y="208"/>
                    </a:lnTo>
                    <a:lnTo>
                      <a:pt x="7" y="221"/>
                    </a:lnTo>
                    <a:lnTo>
                      <a:pt x="14" y="222"/>
                    </a:lnTo>
                    <a:lnTo>
                      <a:pt x="28" y="229"/>
                    </a:lnTo>
                    <a:lnTo>
                      <a:pt x="40" y="239"/>
                    </a:lnTo>
                    <a:lnTo>
                      <a:pt x="40" y="252"/>
                    </a:lnTo>
                    <a:lnTo>
                      <a:pt x="55" y="251"/>
                    </a:lnTo>
                    <a:lnTo>
                      <a:pt x="71" y="250"/>
                    </a:lnTo>
                    <a:lnTo>
                      <a:pt x="80" y="254"/>
                    </a:lnTo>
                    <a:lnTo>
                      <a:pt x="91" y="260"/>
                    </a:lnTo>
                    <a:lnTo>
                      <a:pt x="101" y="265"/>
                    </a:lnTo>
                    <a:lnTo>
                      <a:pt x="112" y="270"/>
                    </a:lnTo>
                    <a:lnTo>
                      <a:pt x="130" y="270"/>
                    </a:lnTo>
                    <a:lnTo>
                      <a:pt x="148" y="270"/>
                    </a:lnTo>
                    <a:lnTo>
                      <a:pt x="150" y="263"/>
                    </a:lnTo>
                    <a:lnTo>
                      <a:pt x="172" y="263"/>
                    </a:lnTo>
                    <a:lnTo>
                      <a:pt x="182" y="277"/>
                    </a:lnTo>
                    <a:lnTo>
                      <a:pt x="186" y="293"/>
                    </a:lnTo>
                    <a:lnTo>
                      <a:pt x="194" y="299"/>
                    </a:lnTo>
                    <a:lnTo>
                      <a:pt x="202" y="305"/>
                    </a:lnTo>
                    <a:lnTo>
                      <a:pt x="211" y="294"/>
                    </a:lnTo>
                    <a:lnTo>
                      <a:pt x="229" y="296"/>
                    </a:lnTo>
                    <a:lnTo>
                      <a:pt x="235" y="310"/>
                    </a:lnTo>
                    <a:lnTo>
                      <a:pt x="240" y="324"/>
                    </a:lnTo>
                    <a:lnTo>
                      <a:pt x="245" y="341"/>
                    </a:lnTo>
                    <a:lnTo>
                      <a:pt x="253" y="348"/>
                    </a:lnTo>
                    <a:lnTo>
                      <a:pt x="269" y="352"/>
                    </a:lnTo>
                    <a:lnTo>
                      <a:pt x="269" y="334"/>
                    </a:lnTo>
                    <a:lnTo>
                      <a:pt x="268" y="331"/>
                    </a:lnTo>
                    <a:lnTo>
                      <a:pt x="266" y="329"/>
                    </a:lnTo>
                    <a:lnTo>
                      <a:pt x="270" y="330"/>
                    </a:lnTo>
                    <a:lnTo>
                      <a:pt x="272" y="323"/>
                    </a:lnTo>
                    <a:lnTo>
                      <a:pt x="276" y="320"/>
                    </a:lnTo>
                    <a:lnTo>
                      <a:pt x="283" y="316"/>
                    </a:lnTo>
                    <a:lnTo>
                      <a:pt x="287" y="312"/>
                    </a:lnTo>
                    <a:lnTo>
                      <a:pt x="287" y="311"/>
                    </a:lnTo>
                    <a:lnTo>
                      <a:pt x="293" y="311"/>
                    </a:lnTo>
                    <a:lnTo>
                      <a:pt x="289" y="313"/>
                    </a:lnTo>
                    <a:lnTo>
                      <a:pt x="296" y="310"/>
                    </a:lnTo>
                    <a:lnTo>
                      <a:pt x="294" y="310"/>
                    </a:lnTo>
                    <a:lnTo>
                      <a:pt x="310" y="299"/>
                    </a:lnTo>
                    <a:lnTo>
                      <a:pt x="311" y="295"/>
                    </a:lnTo>
                    <a:lnTo>
                      <a:pt x="314" y="298"/>
                    </a:lnTo>
                    <a:lnTo>
                      <a:pt x="313" y="299"/>
                    </a:lnTo>
                    <a:lnTo>
                      <a:pt x="323" y="293"/>
                    </a:lnTo>
                    <a:lnTo>
                      <a:pt x="325" y="293"/>
                    </a:lnTo>
                    <a:lnTo>
                      <a:pt x="336" y="294"/>
                    </a:lnTo>
                    <a:lnTo>
                      <a:pt x="346" y="295"/>
                    </a:lnTo>
                    <a:lnTo>
                      <a:pt x="353" y="294"/>
                    </a:lnTo>
                    <a:lnTo>
                      <a:pt x="356" y="299"/>
                    </a:lnTo>
                    <a:lnTo>
                      <a:pt x="365" y="301"/>
                    </a:lnTo>
                    <a:lnTo>
                      <a:pt x="371" y="302"/>
                    </a:lnTo>
                    <a:lnTo>
                      <a:pt x="371" y="296"/>
                    </a:lnTo>
                    <a:lnTo>
                      <a:pt x="382" y="302"/>
                    </a:lnTo>
                    <a:lnTo>
                      <a:pt x="379" y="306"/>
                    </a:lnTo>
                    <a:lnTo>
                      <a:pt x="383" y="301"/>
                    </a:lnTo>
                    <a:lnTo>
                      <a:pt x="377" y="294"/>
                    </a:lnTo>
                    <a:lnTo>
                      <a:pt x="382" y="292"/>
                    </a:lnTo>
                    <a:lnTo>
                      <a:pt x="380" y="290"/>
                    </a:lnTo>
                    <a:lnTo>
                      <a:pt x="379" y="289"/>
                    </a:lnTo>
                    <a:lnTo>
                      <a:pt x="370" y="287"/>
                    </a:lnTo>
                    <a:lnTo>
                      <a:pt x="379" y="287"/>
                    </a:lnTo>
                    <a:lnTo>
                      <a:pt x="400" y="286"/>
                    </a:lnTo>
                    <a:lnTo>
                      <a:pt x="403" y="278"/>
                    </a:lnTo>
                    <a:lnTo>
                      <a:pt x="402" y="286"/>
                    </a:lnTo>
                    <a:lnTo>
                      <a:pt x="408" y="286"/>
                    </a:lnTo>
                    <a:lnTo>
                      <a:pt x="415" y="282"/>
                    </a:lnTo>
                    <a:lnTo>
                      <a:pt x="412" y="284"/>
                    </a:lnTo>
                    <a:lnTo>
                      <a:pt x="425" y="284"/>
                    </a:lnTo>
                    <a:lnTo>
                      <a:pt x="421" y="284"/>
                    </a:lnTo>
                    <a:lnTo>
                      <a:pt x="428" y="287"/>
                    </a:lnTo>
                    <a:lnTo>
                      <a:pt x="431" y="287"/>
                    </a:lnTo>
                    <a:lnTo>
                      <a:pt x="433" y="289"/>
                    </a:lnTo>
                    <a:lnTo>
                      <a:pt x="431" y="288"/>
                    </a:lnTo>
                    <a:lnTo>
                      <a:pt x="433" y="295"/>
                    </a:lnTo>
                    <a:lnTo>
                      <a:pt x="451" y="288"/>
                    </a:lnTo>
                    <a:lnTo>
                      <a:pt x="458" y="299"/>
                    </a:lnTo>
                    <a:lnTo>
                      <a:pt x="464" y="308"/>
                    </a:lnTo>
                    <a:lnTo>
                      <a:pt x="461" y="325"/>
                    </a:lnTo>
                    <a:lnTo>
                      <a:pt x="461" y="323"/>
                    </a:lnTo>
                    <a:lnTo>
                      <a:pt x="462" y="325"/>
                    </a:lnTo>
                    <a:lnTo>
                      <a:pt x="464" y="322"/>
                    </a:lnTo>
                    <a:lnTo>
                      <a:pt x="462" y="331"/>
                    </a:lnTo>
                    <a:lnTo>
                      <a:pt x="466" y="336"/>
                    </a:lnTo>
                    <a:lnTo>
                      <a:pt x="468" y="337"/>
                    </a:lnTo>
                    <a:lnTo>
                      <a:pt x="468" y="342"/>
                    </a:lnTo>
                    <a:lnTo>
                      <a:pt x="470" y="340"/>
                    </a:lnTo>
                    <a:lnTo>
                      <a:pt x="469" y="343"/>
                    </a:lnTo>
                    <a:lnTo>
                      <a:pt x="470" y="352"/>
                    </a:lnTo>
                    <a:lnTo>
                      <a:pt x="476" y="362"/>
                    </a:lnTo>
                    <a:lnTo>
                      <a:pt x="485" y="361"/>
                    </a:lnTo>
                    <a:lnTo>
                      <a:pt x="490" y="348"/>
                    </a:lnTo>
                    <a:lnTo>
                      <a:pt x="493" y="336"/>
                    </a:lnTo>
                    <a:lnTo>
                      <a:pt x="491" y="323"/>
                    </a:lnTo>
                    <a:lnTo>
                      <a:pt x="490" y="311"/>
                    </a:lnTo>
                    <a:lnTo>
                      <a:pt x="491" y="323"/>
                    </a:lnTo>
                    <a:lnTo>
                      <a:pt x="490" y="310"/>
                    </a:lnTo>
                    <a:lnTo>
                      <a:pt x="488" y="298"/>
                    </a:lnTo>
                    <a:lnTo>
                      <a:pt x="488" y="286"/>
                    </a:lnTo>
                    <a:lnTo>
                      <a:pt x="487" y="274"/>
                    </a:lnTo>
                    <a:lnTo>
                      <a:pt x="491" y="271"/>
                    </a:lnTo>
                    <a:lnTo>
                      <a:pt x="492" y="269"/>
                    </a:lnTo>
                    <a:lnTo>
                      <a:pt x="497" y="262"/>
                    </a:lnTo>
                    <a:lnTo>
                      <a:pt x="502" y="254"/>
                    </a:lnTo>
                    <a:lnTo>
                      <a:pt x="506" y="253"/>
                    </a:lnTo>
                    <a:lnTo>
                      <a:pt x="524" y="240"/>
                    </a:lnTo>
                    <a:lnTo>
                      <a:pt x="526" y="240"/>
                    </a:lnTo>
                    <a:lnTo>
                      <a:pt x="538" y="230"/>
                    </a:lnTo>
                    <a:lnTo>
                      <a:pt x="544" y="229"/>
                    </a:lnTo>
                    <a:lnTo>
                      <a:pt x="553" y="221"/>
                    </a:lnTo>
                    <a:lnTo>
                      <a:pt x="569" y="215"/>
                    </a:lnTo>
                    <a:lnTo>
                      <a:pt x="559" y="212"/>
                    </a:lnTo>
                    <a:lnTo>
                      <a:pt x="565" y="212"/>
                    </a:lnTo>
                    <a:lnTo>
                      <a:pt x="566" y="210"/>
                    </a:lnTo>
                    <a:lnTo>
                      <a:pt x="560" y="206"/>
                    </a:lnTo>
                    <a:lnTo>
                      <a:pt x="575" y="206"/>
                    </a:lnTo>
                    <a:lnTo>
                      <a:pt x="578" y="200"/>
                    </a:lnTo>
                    <a:lnTo>
                      <a:pt x="575" y="203"/>
                    </a:lnTo>
                    <a:lnTo>
                      <a:pt x="571" y="199"/>
                    </a:lnTo>
                    <a:lnTo>
                      <a:pt x="568" y="197"/>
                    </a:lnTo>
                    <a:lnTo>
                      <a:pt x="572" y="198"/>
                    </a:lnTo>
                    <a:lnTo>
                      <a:pt x="577" y="197"/>
                    </a:lnTo>
                    <a:lnTo>
                      <a:pt x="580" y="198"/>
                    </a:lnTo>
                    <a:lnTo>
                      <a:pt x="580" y="188"/>
                    </a:lnTo>
                    <a:lnTo>
                      <a:pt x="581" y="203"/>
                    </a:lnTo>
                    <a:lnTo>
                      <a:pt x="577" y="185"/>
                    </a:lnTo>
                    <a:lnTo>
                      <a:pt x="572" y="184"/>
                    </a:lnTo>
                    <a:lnTo>
                      <a:pt x="569" y="179"/>
                    </a:lnTo>
                    <a:lnTo>
                      <a:pt x="577" y="182"/>
                    </a:lnTo>
                    <a:lnTo>
                      <a:pt x="574" y="176"/>
                    </a:lnTo>
                    <a:lnTo>
                      <a:pt x="578" y="180"/>
                    </a:lnTo>
                    <a:lnTo>
                      <a:pt x="572" y="167"/>
                    </a:lnTo>
                    <a:lnTo>
                      <a:pt x="580" y="173"/>
                    </a:lnTo>
                    <a:lnTo>
                      <a:pt x="574" y="163"/>
                    </a:lnTo>
                    <a:lnTo>
                      <a:pt x="570" y="163"/>
                    </a:lnTo>
                    <a:lnTo>
                      <a:pt x="576" y="157"/>
                    </a:lnTo>
                    <a:lnTo>
                      <a:pt x="574" y="162"/>
                    </a:lnTo>
                    <a:lnTo>
                      <a:pt x="582" y="167"/>
                    </a:lnTo>
                    <a:lnTo>
                      <a:pt x="580" y="158"/>
                    </a:lnTo>
                    <a:lnTo>
                      <a:pt x="582" y="163"/>
                    </a:lnTo>
                    <a:lnTo>
                      <a:pt x="584" y="150"/>
                    </a:lnTo>
                    <a:lnTo>
                      <a:pt x="592" y="146"/>
                    </a:lnTo>
                    <a:lnTo>
                      <a:pt x="587" y="155"/>
                    </a:lnTo>
                    <a:lnTo>
                      <a:pt x="586" y="160"/>
                    </a:lnTo>
                    <a:lnTo>
                      <a:pt x="583" y="163"/>
                    </a:lnTo>
                    <a:lnTo>
                      <a:pt x="588" y="166"/>
                    </a:lnTo>
                    <a:lnTo>
                      <a:pt x="586" y="170"/>
                    </a:lnTo>
                    <a:lnTo>
                      <a:pt x="587" y="173"/>
                    </a:lnTo>
                    <a:lnTo>
                      <a:pt x="584" y="175"/>
                    </a:lnTo>
                    <a:lnTo>
                      <a:pt x="581" y="180"/>
                    </a:lnTo>
                    <a:lnTo>
                      <a:pt x="598" y="163"/>
                    </a:lnTo>
                    <a:lnTo>
                      <a:pt x="596" y="146"/>
                    </a:lnTo>
                    <a:lnTo>
                      <a:pt x="604" y="140"/>
                    </a:lnTo>
                    <a:lnTo>
                      <a:pt x="598" y="145"/>
                    </a:lnTo>
                    <a:lnTo>
                      <a:pt x="602" y="151"/>
                    </a:lnTo>
                    <a:lnTo>
                      <a:pt x="601" y="155"/>
                    </a:lnTo>
                    <a:lnTo>
                      <a:pt x="617" y="140"/>
                    </a:lnTo>
                    <a:lnTo>
                      <a:pt x="616" y="142"/>
                    </a:lnTo>
                    <a:lnTo>
                      <a:pt x="619" y="132"/>
                    </a:lnTo>
                    <a:lnTo>
                      <a:pt x="625" y="121"/>
                    </a:lnTo>
                    <a:lnTo>
                      <a:pt x="623" y="126"/>
                    </a:lnTo>
                    <a:lnTo>
                      <a:pt x="628" y="124"/>
                    </a:lnTo>
                    <a:lnTo>
                      <a:pt x="641" y="121"/>
                    </a:lnTo>
                    <a:lnTo>
                      <a:pt x="655" y="119"/>
                    </a:lnTo>
                    <a:lnTo>
                      <a:pt x="658" y="114"/>
                    </a:lnTo>
                    <a:lnTo>
                      <a:pt x="660" y="114"/>
                    </a:lnTo>
                    <a:lnTo>
                      <a:pt x="665" y="118"/>
                    </a:lnTo>
                    <a:lnTo>
                      <a:pt x="668" y="118"/>
                    </a:lnTo>
                    <a:lnTo>
                      <a:pt x="676" y="114"/>
                    </a:lnTo>
                    <a:lnTo>
                      <a:pt x="676" y="108"/>
                    </a:lnTo>
                    <a:lnTo>
                      <a:pt x="676" y="112"/>
                    </a:lnTo>
                    <a:lnTo>
                      <a:pt x="668" y="109"/>
                    </a:lnTo>
                    <a:lnTo>
                      <a:pt x="671" y="101"/>
                    </a:lnTo>
                    <a:lnTo>
                      <a:pt x="671" y="98"/>
                    </a:lnTo>
                    <a:lnTo>
                      <a:pt x="685" y="83"/>
                    </a:lnTo>
                    <a:lnTo>
                      <a:pt x="689" y="80"/>
                    </a:lnTo>
                    <a:lnTo>
                      <a:pt x="691" y="82"/>
                    </a:lnTo>
                    <a:lnTo>
                      <a:pt x="702" y="72"/>
                    </a:lnTo>
                    <a:lnTo>
                      <a:pt x="702" y="73"/>
                    </a:lnTo>
                    <a:lnTo>
                      <a:pt x="706" y="72"/>
                    </a:lnTo>
                    <a:lnTo>
                      <a:pt x="712" y="74"/>
                    </a:lnTo>
                    <a:lnTo>
                      <a:pt x="726" y="67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2" name="Freeform 424"/>
              <p:cNvSpPr>
                <a:spLocks/>
              </p:cNvSpPr>
              <p:nvPr/>
            </p:nvSpPr>
            <p:spPr bwMode="ltGray">
              <a:xfrm>
                <a:off x="159" y="1580"/>
                <a:ext cx="391" cy="194"/>
              </a:xfrm>
              <a:custGeom>
                <a:avLst/>
                <a:gdLst>
                  <a:gd name="T0" fmla="*/ 160 w 463"/>
                  <a:gd name="T1" fmla="*/ 99 h 222"/>
                  <a:gd name="T2" fmla="*/ 154 w 463"/>
                  <a:gd name="T3" fmla="*/ 80 h 222"/>
                  <a:gd name="T4" fmla="*/ 145 w 463"/>
                  <a:gd name="T5" fmla="*/ 75 h 222"/>
                  <a:gd name="T6" fmla="*/ 154 w 463"/>
                  <a:gd name="T7" fmla="*/ 58 h 222"/>
                  <a:gd name="T8" fmla="*/ 184 w 463"/>
                  <a:gd name="T9" fmla="*/ 25 h 222"/>
                  <a:gd name="T10" fmla="*/ 181 w 463"/>
                  <a:gd name="T11" fmla="*/ 7 h 222"/>
                  <a:gd name="T12" fmla="*/ 155 w 463"/>
                  <a:gd name="T13" fmla="*/ 3 h 222"/>
                  <a:gd name="T14" fmla="*/ 149 w 463"/>
                  <a:gd name="T15" fmla="*/ 1 h 222"/>
                  <a:gd name="T16" fmla="*/ 129 w 463"/>
                  <a:gd name="T17" fmla="*/ 3 h 222"/>
                  <a:gd name="T18" fmla="*/ 117 w 463"/>
                  <a:gd name="T19" fmla="*/ 7 h 222"/>
                  <a:gd name="T20" fmla="*/ 84 w 463"/>
                  <a:gd name="T21" fmla="*/ 18 h 222"/>
                  <a:gd name="T22" fmla="*/ 90 w 463"/>
                  <a:gd name="T23" fmla="*/ 31 h 222"/>
                  <a:gd name="T24" fmla="*/ 87 w 463"/>
                  <a:gd name="T25" fmla="*/ 31 h 222"/>
                  <a:gd name="T26" fmla="*/ 80 w 463"/>
                  <a:gd name="T27" fmla="*/ 30 h 222"/>
                  <a:gd name="T28" fmla="*/ 57 w 463"/>
                  <a:gd name="T29" fmla="*/ 39 h 222"/>
                  <a:gd name="T30" fmla="*/ 79 w 463"/>
                  <a:gd name="T31" fmla="*/ 41 h 222"/>
                  <a:gd name="T32" fmla="*/ 65 w 463"/>
                  <a:gd name="T33" fmla="*/ 52 h 222"/>
                  <a:gd name="T34" fmla="*/ 47 w 463"/>
                  <a:gd name="T35" fmla="*/ 58 h 222"/>
                  <a:gd name="T36" fmla="*/ 35 w 463"/>
                  <a:gd name="T37" fmla="*/ 63 h 222"/>
                  <a:gd name="T38" fmla="*/ 39 w 463"/>
                  <a:gd name="T39" fmla="*/ 65 h 222"/>
                  <a:gd name="T40" fmla="*/ 37 w 463"/>
                  <a:gd name="T41" fmla="*/ 70 h 222"/>
                  <a:gd name="T42" fmla="*/ 30 w 463"/>
                  <a:gd name="T43" fmla="*/ 72 h 222"/>
                  <a:gd name="T44" fmla="*/ 39 w 463"/>
                  <a:gd name="T45" fmla="*/ 76 h 222"/>
                  <a:gd name="T46" fmla="*/ 41 w 463"/>
                  <a:gd name="T47" fmla="*/ 83 h 222"/>
                  <a:gd name="T48" fmla="*/ 52 w 463"/>
                  <a:gd name="T49" fmla="*/ 82 h 222"/>
                  <a:gd name="T50" fmla="*/ 49 w 463"/>
                  <a:gd name="T51" fmla="*/ 88 h 222"/>
                  <a:gd name="T52" fmla="*/ 42 w 463"/>
                  <a:gd name="T53" fmla="*/ 94 h 222"/>
                  <a:gd name="T54" fmla="*/ 18 w 463"/>
                  <a:gd name="T55" fmla="*/ 106 h 222"/>
                  <a:gd name="T56" fmla="*/ 0 w 463"/>
                  <a:gd name="T57" fmla="*/ 112 h 222"/>
                  <a:gd name="T58" fmla="*/ 5 w 463"/>
                  <a:gd name="T59" fmla="*/ 112 h 222"/>
                  <a:gd name="T60" fmla="*/ 18 w 463"/>
                  <a:gd name="T61" fmla="*/ 107 h 222"/>
                  <a:gd name="T62" fmla="*/ 31 w 463"/>
                  <a:gd name="T63" fmla="*/ 104 h 222"/>
                  <a:gd name="T64" fmla="*/ 73 w 463"/>
                  <a:gd name="T65" fmla="*/ 83 h 222"/>
                  <a:gd name="T66" fmla="*/ 84 w 463"/>
                  <a:gd name="T67" fmla="*/ 74 h 222"/>
                  <a:gd name="T68" fmla="*/ 103 w 463"/>
                  <a:gd name="T69" fmla="*/ 66 h 222"/>
                  <a:gd name="T70" fmla="*/ 84 w 463"/>
                  <a:gd name="T71" fmla="*/ 78 h 222"/>
                  <a:gd name="T72" fmla="*/ 93 w 463"/>
                  <a:gd name="T73" fmla="*/ 77 h 222"/>
                  <a:gd name="T74" fmla="*/ 95 w 463"/>
                  <a:gd name="T75" fmla="*/ 76 h 222"/>
                  <a:gd name="T76" fmla="*/ 106 w 463"/>
                  <a:gd name="T77" fmla="*/ 73 h 222"/>
                  <a:gd name="T78" fmla="*/ 110 w 463"/>
                  <a:gd name="T79" fmla="*/ 70 h 222"/>
                  <a:gd name="T80" fmla="*/ 112 w 463"/>
                  <a:gd name="T81" fmla="*/ 70 h 222"/>
                  <a:gd name="T82" fmla="*/ 117 w 463"/>
                  <a:gd name="T83" fmla="*/ 71 h 222"/>
                  <a:gd name="T84" fmla="*/ 118 w 463"/>
                  <a:gd name="T85" fmla="*/ 73 h 222"/>
                  <a:gd name="T86" fmla="*/ 130 w 463"/>
                  <a:gd name="T87" fmla="*/ 75 h 222"/>
                  <a:gd name="T88" fmla="*/ 145 w 463"/>
                  <a:gd name="T89" fmla="*/ 76 h 222"/>
                  <a:gd name="T90" fmla="*/ 144 w 463"/>
                  <a:gd name="T91" fmla="*/ 82 h 222"/>
                  <a:gd name="T92" fmla="*/ 150 w 463"/>
                  <a:gd name="T93" fmla="*/ 84 h 222"/>
                  <a:gd name="T94" fmla="*/ 153 w 463"/>
                  <a:gd name="T95" fmla="*/ 87 h 222"/>
                  <a:gd name="T96" fmla="*/ 158 w 463"/>
                  <a:gd name="T97" fmla="*/ 88 h 222"/>
                  <a:gd name="T98" fmla="*/ 160 w 463"/>
                  <a:gd name="T99" fmla="*/ 91 h 222"/>
                  <a:gd name="T100" fmla="*/ 158 w 463"/>
                  <a:gd name="T101" fmla="*/ 94 h 222"/>
                  <a:gd name="T102" fmla="*/ 159 w 463"/>
                  <a:gd name="T103" fmla="*/ 103 h 222"/>
                  <a:gd name="T104" fmla="*/ 160 w 463"/>
                  <a:gd name="T105" fmla="*/ 104 h 222"/>
                  <a:gd name="T106" fmla="*/ 157 w 463"/>
                  <a:gd name="T107" fmla="*/ 112 h 2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63"/>
                  <a:gd name="T163" fmla="*/ 0 h 222"/>
                  <a:gd name="T164" fmla="*/ 463 w 463"/>
                  <a:gd name="T165" fmla="*/ 222 h 2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63" h="222">
                    <a:moveTo>
                      <a:pt x="376" y="215"/>
                    </a:moveTo>
                    <a:lnTo>
                      <a:pt x="384" y="206"/>
                    </a:lnTo>
                    <a:lnTo>
                      <a:pt x="378" y="199"/>
                    </a:lnTo>
                    <a:lnTo>
                      <a:pt x="373" y="193"/>
                    </a:lnTo>
                    <a:lnTo>
                      <a:pt x="376" y="180"/>
                    </a:lnTo>
                    <a:lnTo>
                      <a:pt x="378" y="167"/>
                    </a:lnTo>
                    <a:lnTo>
                      <a:pt x="374" y="151"/>
                    </a:lnTo>
                    <a:lnTo>
                      <a:pt x="359" y="156"/>
                    </a:lnTo>
                    <a:lnTo>
                      <a:pt x="352" y="161"/>
                    </a:lnTo>
                    <a:lnTo>
                      <a:pt x="341" y="164"/>
                    </a:lnTo>
                    <a:lnTo>
                      <a:pt x="342" y="150"/>
                    </a:lnTo>
                    <a:lnTo>
                      <a:pt x="338" y="147"/>
                    </a:lnTo>
                    <a:lnTo>
                      <a:pt x="343" y="144"/>
                    </a:lnTo>
                    <a:lnTo>
                      <a:pt x="323" y="145"/>
                    </a:lnTo>
                    <a:lnTo>
                      <a:pt x="340" y="128"/>
                    </a:lnTo>
                    <a:lnTo>
                      <a:pt x="356" y="113"/>
                    </a:lnTo>
                    <a:lnTo>
                      <a:pt x="374" y="97"/>
                    </a:lnTo>
                    <a:lnTo>
                      <a:pt x="391" y="81"/>
                    </a:lnTo>
                    <a:lnTo>
                      <a:pt x="409" y="66"/>
                    </a:lnTo>
                    <a:lnTo>
                      <a:pt x="427" y="50"/>
                    </a:lnTo>
                    <a:lnTo>
                      <a:pt x="445" y="36"/>
                    </a:lnTo>
                    <a:lnTo>
                      <a:pt x="463" y="20"/>
                    </a:lnTo>
                    <a:lnTo>
                      <a:pt x="442" y="14"/>
                    </a:lnTo>
                    <a:lnTo>
                      <a:pt x="420" y="13"/>
                    </a:lnTo>
                    <a:lnTo>
                      <a:pt x="400" y="11"/>
                    </a:lnTo>
                    <a:lnTo>
                      <a:pt x="373" y="8"/>
                    </a:lnTo>
                    <a:lnTo>
                      <a:pt x="371" y="7"/>
                    </a:lnTo>
                    <a:lnTo>
                      <a:pt x="361" y="5"/>
                    </a:lnTo>
                    <a:lnTo>
                      <a:pt x="355" y="5"/>
                    </a:lnTo>
                    <a:lnTo>
                      <a:pt x="352" y="3"/>
                    </a:lnTo>
                    <a:lnTo>
                      <a:pt x="342" y="5"/>
                    </a:lnTo>
                    <a:lnTo>
                      <a:pt x="348" y="1"/>
                    </a:lnTo>
                    <a:lnTo>
                      <a:pt x="342" y="0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99" y="8"/>
                    </a:lnTo>
                    <a:lnTo>
                      <a:pt x="299" y="9"/>
                    </a:lnTo>
                    <a:lnTo>
                      <a:pt x="293" y="13"/>
                    </a:lnTo>
                    <a:lnTo>
                      <a:pt x="296" y="8"/>
                    </a:lnTo>
                    <a:lnTo>
                      <a:pt x="272" y="13"/>
                    </a:lnTo>
                    <a:lnTo>
                      <a:pt x="250" y="21"/>
                    </a:lnTo>
                    <a:lnTo>
                      <a:pt x="226" y="30"/>
                    </a:lnTo>
                    <a:lnTo>
                      <a:pt x="205" y="30"/>
                    </a:lnTo>
                    <a:lnTo>
                      <a:pt x="193" y="37"/>
                    </a:lnTo>
                    <a:lnTo>
                      <a:pt x="202" y="50"/>
                    </a:lnTo>
                    <a:lnTo>
                      <a:pt x="198" y="53"/>
                    </a:lnTo>
                    <a:lnTo>
                      <a:pt x="215" y="56"/>
                    </a:lnTo>
                    <a:lnTo>
                      <a:pt x="210" y="61"/>
                    </a:lnTo>
                    <a:lnTo>
                      <a:pt x="223" y="61"/>
                    </a:lnTo>
                    <a:lnTo>
                      <a:pt x="206" y="61"/>
                    </a:lnTo>
                    <a:lnTo>
                      <a:pt x="205" y="56"/>
                    </a:lnTo>
                    <a:lnTo>
                      <a:pt x="203" y="62"/>
                    </a:lnTo>
                    <a:lnTo>
                      <a:pt x="208" y="66"/>
                    </a:lnTo>
                    <a:lnTo>
                      <a:pt x="200" y="67"/>
                    </a:lnTo>
                    <a:lnTo>
                      <a:pt x="178" y="65"/>
                    </a:lnTo>
                    <a:lnTo>
                      <a:pt x="187" y="60"/>
                    </a:lnTo>
                    <a:lnTo>
                      <a:pt x="161" y="65"/>
                    </a:lnTo>
                    <a:lnTo>
                      <a:pt x="127" y="73"/>
                    </a:lnTo>
                    <a:lnTo>
                      <a:pt x="138" y="77"/>
                    </a:lnTo>
                    <a:lnTo>
                      <a:pt x="131" y="78"/>
                    </a:lnTo>
                    <a:lnTo>
                      <a:pt x="128" y="86"/>
                    </a:lnTo>
                    <a:lnTo>
                      <a:pt x="157" y="86"/>
                    </a:lnTo>
                    <a:lnTo>
                      <a:pt x="161" y="89"/>
                    </a:lnTo>
                    <a:lnTo>
                      <a:pt x="185" y="81"/>
                    </a:lnTo>
                    <a:lnTo>
                      <a:pt x="180" y="87"/>
                    </a:lnTo>
                    <a:lnTo>
                      <a:pt x="175" y="89"/>
                    </a:lnTo>
                    <a:lnTo>
                      <a:pt x="170" y="97"/>
                    </a:lnTo>
                    <a:lnTo>
                      <a:pt x="152" y="101"/>
                    </a:lnTo>
                    <a:lnTo>
                      <a:pt x="126" y="108"/>
                    </a:lnTo>
                    <a:lnTo>
                      <a:pt x="131" y="104"/>
                    </a:lnTo>
                    <a:lnTo>
                      <a:pt x="121" y="107"/>
                    </a:lnTo>
                    <a:lnTo>
                      <a:pt x="109" y="113"/>
                    </a:lnTo>
                    <a:lnTo>
                      <a:pt x="110" y="113"/>
                    </a:lnTo>
                    <a:lnTo>
                      <a:pt x="106" y="115"/>
                    </a:lnTo>
                    <a:lnTo>
                      <a:pt x="88" y="122"/>
                    </a:lnTo>
                    <a:lnTo>
                      <a:pt x="82" y="123"/>
                    </a:lnTo>
                    <a:lnTo>
                      <a:pt x="83" y="126"/>
                    </a:lnTo>
                    <a:lnTo>
                      <a:pt x="76" y="128"/>
                    </a:lnTo>
                    <a:lnTo>
                      <a:pt x="78" y="132"/>
                    </a:lnTo>
                    <a:lnTo>
                      <a:pt x="91" y="127"/>
                    </a:lnTo>
                    <a:lnTo>
                      <a:pt x="79" y="133"/>
                    </a:lnTo>
                    <a:lnTo>
                      <a:pt x="79" y="134"/>
                    </a:lnTo>
                    <a:lnTo>
                      <a:pt x="92" y="137"/>
                    </a:lnTo>
                    <a:lnTo>
                      <a:pt x="88" y="137"/>
                    </a:lnTo>
                    <a:lnTo>
                      <a:pt x="90" y="139"/>
                    </a:lnTo>
                    <a:lnTo>
                      <a:pt x="82" y="139"/>
                    </a:lnTo>
                    <a:lnTo>
                      <a:pt x="77" y="137"/>
                    </a:lnTo>
                    <a:lnTo>
                      <a:pt x="68" y="141"/>
                    </a:lnTo>
                    <a:lnTo>
                      <a:pt x="73" y="151"/>
                    </a:lnTo>
                    <a:lnTo>
                      <a:pt x="92" y="146"/>
                    </a:lnTo>
                    <a:lnTo>
                      <a:pt x="104" y="140"/>
                    </a:lnTo>
                    <a:lnTo>
                      <a:pt x="91" y="149"/>
                    </a:lnTo>
                    <a:lnTo>
                      <a:pt x="84" y="157"/>
                    </a:lnTo>
                    <a:lnTo>
                      <a:pt x="80" y="162"/>
                    </a:lnTo>
                    <a:lnTo>
                      <a:pt x="73" y="168"/>
                    </a:lnTo>
                    <a:lnTo>
                      <a:pt x="96" y="164"/>
                    </a:lnTo>
                    <a:lnTo>
                      <a:pt x="102" y="164"/>
                    </a:lnTo>
                    <a:lnTo>
                      <a:pt x="102" y="171"/>
                    </a:lnTo>
                    <a:lnTo>
                      <a:pt x="116" y="162"/>
                    </a:lnTo>
                    <a:lnTo>
                      <a:pt x="120" y="163"/>
                    </a:lnTo>
                    <a:lnTo>
                      <a:pt x="112" y="165"/>
                    </a:lnTo>
                    <a:lnTo>
                      <a:pt x="113" y="168"/>
                    </a:lnTo>
                    <a:lnTo>
                      <a:pt x="133" y="163"/>
                    </a:lnTo>
                    <a:lnTo>
                      <a:pt x="115" y="174"/>
                    </a:lnTo>
                    <a:lnTo>
                      <a:pt x="118" y="174"/>
                    </a:lnTo>
                    <a:lnTo>
                      <a:pt x="115" y="174"/>
                    </a:lnTo>
                    <a:lnTo>
                      <a:pt x="104" y="182"/>
                    </a:lnTo>
                    <a:lnTo>
                      <a:pt x="98" y="183"/>
                    </a:lnTo>
                    <a:lnTo>
                      <a:pt x="79" y="194"/>
                    </a:lnTo>
                    <a:lnTo>
                      <a:pt x="50" y="203"/>
                    </a:lnTo>
                    <a:lnTo>
                      <a:pt x="48" y="207"/>
                    </a:lnTo>
                    <a:lnTo>
                      <a:pt x="43" y="207"/>
                    </a:lnTo>
                    <a:lnTo>
                      <a:pt x="41" y="209"/>
                    </a:lnTo>
                    <a:lnTo>
                      <a:pt x="41" y="206"/>
                    </a:lnTo>
                    <a:lnTo>
                      <a:pt x="31" y="206"/>
                    </a:lnTo>
                    <a:lnTo>
                      <a:pt x="0" y="219"/>
                    </a:lnTo>
                    <a:lnTo>
                      <a:pt x="2" y="218"/>
                    </a:lnTo>
                    <a:lnTo>
                      <a:pt x="5" y="219"/>
                    </a:lnTo>
                    <a:lnTo>
                      <a:pt x="11" y="217"/>
                    </a:lnTo>
                    <a:lnTo>
                      <a:pt x="12" y="218"/>
                    </a:lnTo>
                    <a:lnTo>
                      <a:pt x="26" y="212"/>
                    </a:lnTo>
                    <a:lnTo>
                      <a:pt x="32" y="211"/>
                    </a:lnTo>
                    <a:lnTo>
                      <a:pt x="29" y="212"/>
                    </a:lnTo>
                    <a:lnTo>
                      <a:pt x="42" y="210"/>
                    </a:lnTo>
                    <a:lnTo>
                      <a:pt x="53" y="209"/>
                    </a:lnTo>
                    <a:lnTo>
                      <a:pt x="55" y="209"/>
                    </a:lnTo>
                    <a:lnTo>
                      <a:pt x="68" y="205"/>
                    </a:lnTo>
                    <a:lnTo>
                      <a:pt x="72" y="204"/>
                    </a:lnTo>
                    <a:lnTo>
                      <a:pt x="74" y="200"/>
                    </a:lnTo>
                    <a:lnTo>
                      <a:pt x="110" y="188"/>
                    </a:lnTo>
                    <a:lnTo>
                      <a:pt x="142" y="176"/>
                    </a:lnTo>
                    <a:lnTo>
                      <a:pt x="169" y="164"/>
                    </a:lnTo>
                    <a:lnTo>
                      <a:pt x="163" y="161"/>
                    </a:lnTo>
                    <a:lnTo>
                      <a:pt x="187" y="151"/>
                    </a:lnTo>
                    <a:lnTo>
                      <a:pt x="192" y="150"/>
                    </a:lnTo>
                    <a:lnTo>
                      <a:pt x="196" y="145"/>
                    </a:lnTo>
                    <a:lnTo>
                      <a:pt x="216" y="137"/>
                    </a:lnTo>
                    <a:lnTo>
                      <a:pt x="236" y="131"/>
                    </a:lnTo>
                    <a:lnTo>
                      <a:pt x="251" y="128"/>
                    </a:lnTo>
                    <a:lnTo>
                      <a:pt x="241" y="132"/>
                    </a:lnTo>
                    <a:lnTo>
                      <a:pt x="244" y="135"/>
                    </a:lnTo>
                    <a:lnTo>
                      <a:pt x="239" y="135"/>
                    </a:lnTo>
                    <a:lnTo>
                      <a:pt x="218" y="139"/>
                    </a:lnTo>
                    <a:lnTo>
                      <a:pt x="198" y="153"/>
                    </a:lnTo>
                    <a:lnTo>
                      <a:pt x="208" y="151"/>
                    </a:lnTo>
                    <a:lnTo>
                      <a:pt x="193" y="158"/>
                    </a:lnTo>
                    <a:lnTo>
                      <a:pt x="200" y="159"/>
                    </a:lnTo>
                    <a:lnTo>
                      <a:pt x="216" y="152"/>
                    </a:lnTo>
                    <a:lnTo>
                      <a:pt x="211" y="156"/>
                    </a:lnTo>
                    <a:lnTo>
                      <a:pt x="216" y="152"/>
                    </a:lnTo>
                    <a:lnTo>
                      <a:pt x="220" y="153"/>
                    </a:lnTo>
                    <a:lnTo>
                      <a:pt x="222" y="151"/>
                    </a:lnTo>
                    <a:lnTo>
                      <a:pt x="222" y="152"/>
                    </a:lnTo>
                    <a:lnTo>
                      <a:pt x="229" y="149"/>
                    </a:lnTo>
                    <a:lnTo>
                      <a:pt x="235" y="149"/>
                    </a:lnTo>
                    <a:lnTo>
                      <a:pt x="248" y="143"/>
                    </a:lnTo>
                    <a:lnTo>
                      <a:pt x="247" y="141"/>
                    </a:lnTo>
                    <a:lnTo>
                      <a:pt x="251" y="140"/>
                    </a:lnTo>
                    <a:lnTo>
                      <a:pt x="248" y="139"/>
                    </a:lnTo>
                    <a:lnTo>
                      <a:pt x="254" y="137"/>
                    </a:lnTo>
                    <a:lnTo>
                      <a:pt x="266" y="131"/>
                    </a:lnTo>
                    <a:lnTo>
                      <a:pt x="257" y="135"/>
                    </a:lnTo>
                    <a:lnTo>
                      <a:pt x="263" y="135"/>
                    </a:lnTo>
                    <a:lnTo>
                      <a:pt x="262" y="137"/>
                    </a:lnTo>
                    <a:lnTo>
                      <a:pt x="278" y="133"/>
                    </a:lnTo>
                    <a:lnTo>
                      <a:pt x="274" y="134"/>
                    </a:lnTo>
                    <a:lnTo>
                      <a:pt x="274" y="137"/>
                    </a:lnTo>
                    <a:lnTo>
                      <a:pt x="271" y="138"/>
                    </a:lnTo>
                    <a:lnTo>
                      <a:pt x="276" y="138"/>
                    </a:lnTo>
                    <a:lnTo>
                      <a:pt x="276" y="139"/>
                    </a:lnTo>
                    <a:lnTo>
                      <a:pt x="272" y="143"/>
                    </a:lnTo>
                    <a:lnTo>
                      <a:pt x="276" y="144"/>
                    </a:lnTo>
                    <a:lnTo>
                      <a:pt x="288" y="140"/>
                    </a:lnTo>
                    <a:lnTo>
                      <a:pt x="283" y="143"/>
                    </a:lnTo>
                    <a:lnTo>
                      <a:pt x="286" y="146"/>
                    </a:lnTo>
                    <a:lnTo>
                      <a:pt x="301" y="147"/>
                    </a:lnTo>
                    <a:lnTo>
                      <a:pt x="316" y="149"/>
                    </a:lnTo>
                    <a:lnTo>
                      <a:pt x="316" y="152"/>
                    </a:lnTo>
                    <a:lnTo>
                      <a:pt x="331" y="150"/>
                    </a:lnTo>
                    <a:lnTo>
                      <a:pt x="337" y="151"/>
                    </a:lnTo>
                    <a:lnTo>
                      <a:pt x="332" y="153"/>
                    </a:lnTo>
                    <a:lnTo>
                      <a:pt x="335" y="150"/>
                    </a:lnTo>
                    <a:lnTo>
                      <a:pt x="328" y="153"/>
                    </a:lnTo>
                    <a:lnTo>
                      <a:pt x="335" y="163"/>
                    </a:lnTo>
                    <a:lnTo>
                      <a:pt x="342" y="173"/>
                    </a:lnTo>
                    <a:lnTo>
                      <a:pt x="348" y="171"/>
                    </a:lnTo>
                    <a:lnTo>
                      <a:pt x="346" y="164"/>
                    </a:lnTo>
                    <a:lnTo>
                      <a:pt x="350" y="165"/>
                    </a:lnTo>
                    <a:lnTo>
                      <a:pt x="356" y="163"/>
                    </a:lnTo>
                    <a:lnTo>
                      <a:pt x="358" y="164"/>
                    </a:lnTo>
                    <a:lnTo>
                      <a:pt x="354" y="169"/>
                    </a:lnTo>
                    <a:lnTo>
                      <a:pt x="354" y="170"/>
                    </a:lnTo>
                    <a:lnTo>
                      <a:pt x="355" y="173"/>
                    </a:lnTo>
                    <a:lnTo>
                      <a:pt x="367" y="159"/>
                    </a:lnTo>
                    <a:lnTo>
                      <a:pt x="365" y="168"/>
                    </a:lnTo>
                    <a:lnTo>
                      <a:pt x="367" y="174"/>
                    </a:lnTo>
                    <a:lnTo>
                      <a:pt x="371" y="173"/>
                    </a:lnTo>
                    <a:lnTo>
                      <a:pt x="371" y="175"/>
                    </a:lnTo>
                    <a:lnTo>
                      <a:pt x="367" y="177"/>
                    </a:lnTo>
                    <a:lnTo>
                      <a:pt x="374" y="179"/>
                    </a:lnTo>
                    <a:lnTo>
                      <a:pt x="371" y="179"/>
                    </a:lnTo>
                    <a:lnTo>
                      <a:pt x="371" y="182"/>
                    </a:lnTo>
                    <a:lnTo>
                      <a:pt x="367" y="181"/>
                    </a:lnTo>
                    <a:lnTo>
                      <a:pt x="367" y="186"/>
                    </a:lnTo>
                    <a:lnTo>
                      <a:pt x="364" y="187"/>
                    </a:lnTo>
                    <a:lnTo>
                      <a:pt x="365" y="188"/>
                    </a:lnTo>
                    <a:lnTo>
                      <a:pt x="366" y="194"/>
                    </a:lnTo>
                    <a:lnTo>
                      <a:pt x="371" y="201"/>
                    </a:lnTo>
                    <a:lnTo>
                      <a:pt x="366" y="203"/>
                    </a:lnTo>
                    <a:lnTo>
                      <a:pt x="355" y="211"/>
                    </a:lnTo>
                    <a:lnTo>
                      <a:pt x="361" y="209"/>
                    </a:lnTo>
                    <a:lnTo>
                      <a:pt x="374" y="204"/>
                    </a:lnTo>
                    <a:lnTo>
                      <a:pt x="366" y="215"/>
                    </a:lnTo>
                    <a:lnTo>
                      <a:pt x="362" y="216"/>
                    </a:lnTo>
                    <a:lnTo>
                      <a:pt x="371" y="215"/>
                    </a:lnTo>
                    <a:lnTo>
                      <a:pt x="365" y="218"/>
                    </a:lnTo>
                    <a:lnTo>
                      <a:pt x="362" y="222"/>
                    </a:lnTo>
                    <a:lnTo>
                      <a:pt x="376" y="21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3" name="Freeform 425"/>
              <p:cNvSpPr>
                <a:spLocks/>
              </p:cNvSpPr>
              <p:nvPr/>
            </p:nvSpPr>
            <p:spPr bwMode="ltGray">
              <a:xfrm>
                <a:off x="268" y="1736"/>
                <a:ext cx="29" cy="16"/>
              </a:xfrm>
              <a:custGeom>
                <a:avLst/>
                <a:gdLst>
                  <a:gd name="T0" fmla="*/ 20 w 32"/>
                  <a:gd name="T1" fmla="*/ 4 h 18"/>
                  <a:gd name="T2" fmla="*/ 18 w 32"/>
                  <a:gd name="T3" fmla="*/ 4 h 18"/>
                  <a:gd name="T4" fmla="*/ 19 w 32"/>
                  <a:gd name="T5" fmla="*/ 3 h 18"/>
                  <a:gd name="T6" fmla="*/ 18 w 32"/>
                  <a:gd name="T7" fmla="*/ 3 h 18"/>
                  <a:gd name="T8" fmla="*/ 16 w 32"/>
                  <a:gd name="T9" fmla="*/ 0 h 18"/>
                  <a:gd name="T10" fmla="*/ 15 w 32"/>
                  <a:gd name="T11" fmla="*/ 4 h 18"/>
                  <a:gd name="T12" fmla="*/ 13 w 32"/>
                  <a:gd name="T13" fmla="*/ 4 h 18"/>
                  <a:gd name="T14" fmla="*/ 10 w 32"/>
                  <a:gd name="T15" fmla="*/ 4 h 18"/>
                  <a:gd name="T16" fmla="*/ 6 w 32"/>
                  <a:gd name="T17" fmla="*/ 6 h 18"/>
                  <a:gd name="T18" fmla="*/ 5 w 32"/>
                  <a:gd name="T19" fmla="*/ 4 h 18"/>
                  <a:gd name="T20" fmla="*/ 1 w 32"/>
                  <a:gd name="T21" fmla="*/ 6 h 18"/>
                  <a:gd name="T22" fmla="*/ 0 w 32"/>
                  <a:gd name="T23" fmla="*/ 9 h 18"/>
                  <a:gd name="T24" fmla="*/ 2 w 32"/>
                  <a:gd name="T25" fmla="*/ 8 h 18"/>
                  <a:gd name="T26" fmla="*/ 5 w 32"/>
                  <a:gd name="T27" fmla="*/ 8 h 18"/>
                  <a:gd name="T28" fmla="*/ 0 w 32"/>
                  <a:gd name="T29" fmla="*/ 10 h 18"/>
                  <a:gd name="T30" fmla="*/ 5 w 32"/>
                  <a:gd name="T31" fmla="*/ 9 h 18"/>
                  <a:gd name="T32" fmla="*/ 13 w 32"/>
                  <a:gd name="T33" fmla="*/ 5 h 18"/>
                  <a:gd name="T34" fmla="*/ 15 w 32"/>
                  <a:gd name="T35" fmla="*/ 4 h 18"/>
                  <a:gd name="T36" fmla="*/ 20 w 32"/>
                  <a:gd name="T37" fmla="*/ 4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18"/>
                  <a:gd name="T59" fmla="*/ 32 w 32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18">
                    <a:moveTo>
                      <a:pt x="32" y="6"/>
                    </a:moveTo>
                    <a:lnTo>
                      <a:pt x="30" y="5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6" y="0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5" y="5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6" y="13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20" y="10"/>
                    </a:lnTo>
                    <a:lnTo>
                      <a:pt x="24" y="9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4" name="Freeform 426"/>
              <p:cNvSpPr>
                <a:spLocks/>
              </p:cNvSpPr>
              <p:nvPr/>
            </p:nvSpPr>
            <p:spPr bwMode="ltGray">
              <a:xfrm>
                <a:off x="203" y="1667"/>
                <a:ext cx="23" cy="7"/>
              </a:xfrm>
              <a:custGeom>
                <a:avLst/>
                <a:gdLst>
                  <a:gd name="T0" fmla="*/ 11 w 28"/>
                  <a:gd name="T1" fmla="*/ 1 h 10"/>
                  <a:gd name="T2" fmla="*/ 6 w 28"/>
                  <a:gd name="T3" fmla="*/ 2 h 10"/>
                  <a:gd name="T4" fmla="*/ 3 w 28"/>
                  <a:gd name="T5" fmla="*/ 1 h 10"/>
                  <a:gd name="T6" fmla="*/ 4 w 28"/>
                  <a:gd name="T7" fmla="*/ 1 h 10"/>
                  <a:gd name="T8" fmla="*/ 0 w 28"/>
                  <a:gd name="T9" fmla="*/ 1 h 10"/>
                  <a:gd name="T10" fmla="*/ 2 w 28"/>
                  <a:gd name="T11" fmla="*/ 0 h 10"/>
                  <a:gd name="T12" fmla="*/ 6 w 28"/>
                  <a:gd name="T13" fmla="*/ 0 h 10"/>
                  <a:gd name="T14" fmla="*/ 11 w 28"/>
                  <a:gd name="T15" fmla="*/ 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10"/>
                  <a:gd name="T26" fmla="*/ 28 w 28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10">
                    <a:moveTo>
                      <a:pt x="28" y="6"/>
                    </a:moveTo>
                    <a:lnTo>
                      <a:pt x="14" y="10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15" y="0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5" name="Freeform 427"/>
              <p:cNvSpPr>
                <a:spLocks/>
              </p:cNvSpPr>
              <p:nvPr/>
            </p:nvSpPr>
            <p:spPr bwMode="ltGray">
              <a:xfrm>
                <a:off x="445" y="1756"/>
                <a:ext cx="12" cy="20"/>
              </a:xfrm>
              <a:custGeom>
                <a:avLst/>
                <a:gdLst>
                  <a:gd name="T0" fmla="*/ 3 w 14"/>
                  <a:gd name="T1" fmla="*/ 11 h 23"/>
                  <a:gd name="T2" fmla="*/ 3 w 14"/>
                  <a:gd name="T3" fmla="*/ 11 h 23"/>
                  <a:gd name="T4" fmla="*/ 3 w 14"/>
                  <a:gd name="T5" fmla="*/ 9 h 23"/>
                  <a:gd name="T6" fmla="*/ 0 w 14"/>
                  <a:gd name="T7" fmla="*/ 8 h 23"/>
                  <a:gd name="T8" fmla="*/ 3 w 14"/>
                  <a:gd name="T9" fmla="*/ 7 h 23"/>
                  <a:gd name="T10" fmla="*/ 3 w 14"/>
                  <a:gd name="T11" fmla="*/ 5 h 23"/>
                  <a:gd name="T12" fmla="*/ 3 w 14"/>
                  <a:gd name="T13" fmla="*/ 6 h 23"/>
                  <a:gd name="T14" fmla="*/ 4 w 14"/>
                  <a:gd name="T15" fmla="*/ 3 h 23"/>
                  <a:gd name="T16" fmla="*/ 3 w 14"/>
                  <a:gd name="T17" fmla="*/ 3 h 23"/>
                  <a:gd name="T18" fmla="*/ 6 w 14"/>
                  <a:gd name="T19" fmla="*/ 0 h 23"/>
                  <a:gd name="T20" fmla="*/ 7 w 14"/>
                  <a:gd name="T21" fmla="*/ 6 h 23"/>
                  <a:gd name="T22" fmla="*/ 6 w 14"/>
                  <a:gd name="T23" fmla="*/ 5 h 23"/>
                  <a:gd name="T24" fmla="*/ 6 w 14"/>
                  <a:gd name="T25" fmla="*/ 7 h 23"/>
                  <a:gd name="T26" fmla="*/ 3 w 14"/>
                  <a:gd name="T27" fmla="*/ 11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23"/>
                  <a:gd name="T44" fmla="*/ 14 w 14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23">
                    <a:moveTo>
                      <a:pt x="8" y="22"/>
                    </a:moveTo>
                    <a:lnTo>
                      <a:pt x="7" y="23"/>
                    </a:lnTo>
                    <a:lnTo>
                      <a:pt x="6" y="18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3" y="11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6" name="Freeform 428"/>
              <p:cNvSpPr>
                <a:spLocks/>
              </p:cNvSpPr>
              <p:nvPr/>
            </p:nvSpPr>
            <p:spPr bwMode="ltGray">
              <a:xfrm>
                <a:off x="453" y="1732"/>
                <a:ext cx="13" cy="16"/>
              </a:xfrm>
              <a:custGeom>
                <a:avLst/>
                <a:gdLst>
                  <a:gd name="T0" fmla="*/ 6 w 16"/>
                  <a:gd name="T1" fmla="*/ 4 h 18"/>
                  <a:gd name="T2" fmla="*/ 4 w 16"/>
                  <a:gd name="T3" fmla="*/ 5 h 18"/>
                  <a:gd name="T4" fmla="*/ 0 w 16"/>
                  <a:gd name="T5" fmla="*/ 10 h 18"/>
                  <a:gd name="T6" fmla="*/ 2 w 16"/>
                  <a:gd name="T7" fmla="*/ 8 h 18"/>
                  <a:gd name="T8" fmla="*/ 4 w 16"/>
                  <a:gd name="T9" fmla="*/ 0 h 18"/>
                  <a:gd name="T10" fmla="*/ 6 w 16"/>
                  <a:gd name="T11" fmla="*/ 1 h 18"/>
                  <a:gd name="T12" fmla="*/ 6 w 16"/>
                  <a:gd name="T13" fmla="*/ 4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8"/>
                  <a:gd name="T23" fmla="*/ 16 w 1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8">
                    <a:moveTo>
                      <a:pt x="15" y="9"/>
                    </a:moveTo>
                    <a:lnTo>
                      <a:pt x="11" y="10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7" name="Freeform 429"/>
              <p:cNvSpPr>
                <a:spLocks/>
              </p:cNvSpPr>
              <p:nvPr/>
            </p:nvSpPr>
            <p:spPr bwMode="ltGray">
              <a:xfrm>
                <a:off x="138" y="1773"/>
                <a:ext cx="19" cy="7"/>
              </a:xfrm>
              <a:custGeom>
                <a:avLst/>
                <a:gdLst>
                  <a:gd name="T0" fmla="*/ 9 w 23"/>
                  <a:gd name="T1" fmla="*/ 2 h 9"/>
                  <a:gd name="T2" fmla="*/ 7 w 23"/>
                  <a:gd name="T3" fmla="*/ 0 h 9"/>
                  <a:gd name="T4" fmla="*/ 0 w 23"/>
                  <a:gd name="T5" fmla="*/ 2 h 9"/>
                  <a:gd name="T6" fmla="*/ 2 w 23"/>
                  <a:gd name="T7" fmla="*/ 2 h 9"/>
                  <a:gd name="T8" fmla="*/ 9 w 23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9"/>
                  <a:gd name="T17" fmla="*/ 23 w 2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9">
                    <a:moveTo>
                      <a:pt x="23" y="6"/>
                    </a:moveTo>
                    <a:lnTo>
                      <a:pt x="18" y="0"/>
                    </a:lnTo>
                    <a:lnTo>
                      <a:pt x="0" y="7"/>
                    </a:lnTo>
                    <a:lnTo>
                      <a:pt x="5" y="9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8" name="Freeform 430"/>
              <p:cNvSpPr>
                <a:spLocks/>
              </p:cNvSpPr>
              <p:nvPr/>
            </p:nvSpPr>
            <p:spPr bwMode="ltGray">
              <a:xfrm>
                <a:off x="192" y="1706"/>
                <a:ext cx="14" cy="5"/>
              </a:xfrm>
              <a:custGeom>
                <a:avLst/>
                <a:gdLst>
                  <a:gd name="T0" fmla="*/ 8 w 16"/>
                  <a:gd name="T1" fmla="*/ 3 h 6"/>
                  <a:gd name="T2" fmla="*/ 4 w 16"/>
                  <a:gd name="T3" fmla="*/ 3 h 6"/>
                  <a:gd name="T4" fmla="*/ 0 w 16"/>
                  <a:gd name="T5" fmla="*/ 3 h 6"/>
                  <a:gd name="T6" fmla="*/ 8 w 16"/>
                  <a:gd name="T7" fmla="*/ 0 h 6"/>
                  <a:gd name="T8" fmla="*/ 8 w 16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15" y="5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9" name="Freeform 431"/>
              <p:cNvSpPr>
                <a:spLocks/>
              </p:cNvSpPr>
              <p:nvPr/>
            </p:nvSpPr>
            <p:spPr bwMode="ltGray">
              <a:xfrm>
                <a:off x="443" y="1732"/>
                <a:ext cx="14" cy="11"/>
              </a:xfrm>
              <a:custGeom>
                <a:avLst/>
                <a:gdLst>
                  <a:gd name="T0" fmla="*/ 7 w 16"/>
                  <a:gd name="T1" fmla="*/ 6 h 12"/>
                  <a:gd name="T2" fmla="*/ 6 w 16"/>
                  <a:gd name="T3" fmla="*/ 6 h 12"/>
                  <a:gd name="T4" fmla="*/ 4 w 16"/>
                  <a:gd name="T5" fmla="*/ 4 h 12"/>
                  <a:gd name="T6" fmla="*/ 8 w 16"/>
                  <a:gd name="T7" fmla="*/ 6 h 12"/>
                  <a:gd name="T8" fmla="*/ 8 w 16"/>
                  <a:gd name="T9" fmla="*/ 4 h 12"/>
                  <a:gd name="T10" fmla="*/ 6 w 16"/>
                  <a:gd name="T11" fmla="*/ 4 h 12"/>
                  <a:gd name="T12" fmla="*/ 7 w 16"/>
                  <a:gd name="T13" fmla="*/ 0 h 12"/>
                  <a:gd name="T14" fmla="*/ 4 w 16"/>
                  <a:gd name="T15" fmla="*/ 2 h 12"/>
                  <a:gd name="T16" fmla="*/ 4 w 16"/>
                  <a:gd name="T17" fmla="*/ 6 h 12"/>
                  <a:gd name="T18" fmla="*/ 0 w 16"/>
                  <a:gd name="T19" fmla="*/ 6 h 12"/>
                  <a:gd name="T20" fmla="*/ 4 w 16"/>
                  <a:gd name="T21" fmla="*/ 7 h 12"/>
                  <a:gd name="T22" fmla="*/ 4 w 16"/>
                  <a:gd name="T23" fmla="*/ 6 h 12"/>
                  <a:gd name="T24" fmla="*/ 7 w 16"/>
                  <a:gd name="T25" fmla="*/ 6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2"/>
                  <a:gd name="T41" fmla="*/ 16 w 16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2">
                    <a:moveTo>
                      <a:pt x="14" y="10"/>
                    </a:moveTo>
                    <a:lnTo>
                      <a:pt x="11" y="8"/>
                    </a:lnTo>
                    <a:lnTo>
                      <a:pt x="8" y="4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90" name="Freeform 432"/>
              <p:cNvSpPr>
                <a:spLocks/>
              </p:cNvSpPr>
              <p:nvPr/>
            </p:nvSpPr>
            <p:spPr bwMode="ltGray">
              <a:xfrm>
                <a:off x="443" y="1741"/>
                <a:ext cx="7" cy="15"/>
              </a:xfrm>
              <a:custGeom>
                <a:avLst/>
                <a:gdLst>
                  <a:gd name="T0" fmla="*/ 0 w 10"/>
                  <a:gd name="T1" fmla="*/ 7 h 18"/>
                  <a:gd name="T2" fmla="*/ 2 w 10"/>
                  <a:gd name="T3" fmla="*/ 0 h 18"/>
                  <a:gd name="T4" fmla="*/ 1 w 10"/>
                  <a:gd name="T5" fmla="*/ 2 h 18"/>
                  <a:gd name="T6" fmla="*/ 0 w 10"/>
                  <a:gd name="T7" fmla="*/ 7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8"/>
                  <a:gd name="T14" fmla="*/ 10 w 10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8">
                    <a:moveTo>
                      <a:pt x="0" y="18"/>
                    </a:moveTo>
                    <a:lnTo>
                      <a:pt x="10" y="0"/>
                    </a:lnTo>
                    <a:lnTo>
                      <a:pt x="3" y="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91" name="Freeform 433"/>
              <p:cNvSpPr>
                <a:spLocks/>
              </p:cNvSpPr>
              <p:nvPr/>
            </p:nvSpPr>
            <p:spPr bwMode="ltGray">
              <a:xfrm>
                <a:off x="456" y="1746"/>
                <a:ext cx="8" cy="9"/>
              </a:xfrm>
              <a:custGeom>
                <a:avLst/>
                <a:gdLst>
                  <a:gd name="T0" fmla="*/ 4 w 9"/>
                  <a:gd name="T1" fmla="*/ 5 h 10"/>
                  <a:gd name="T2" fmla="*/ 4 w 9"/>
                  <a:gd name="T3" fmla="*/ 4 h 10"/>
                  <a:gd name="T4" fmla="*/ 3 w 9"/>
                  <a:gd name="T5" fmla="*/ 0 h 10"/>
                  <a:gd name="T6" fmla="*/ 0 w 9"/>
                  <a:gd name="T7" fmla="*/ 5 h 10"/>
                  <a:gd name="T8" fmla="*/ 3 w 9"/>
                  <a:gd name="T9" fmla="*/ 5 h 10"/>
                  <a:gd name="T10" fmla="*/ 4 w 9"/>
                  <a:gd name="T11" fmla="*/ 5 h 10"/>
                  <a:gd name="T12" fmla="*/ 4 w 9"/>
                  <a:gd name="T13" fmla="*/ 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0"/>
                  <a:gd name="T23" fmla="*/ 9 w 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0">
                    <a:moveTo>
                      <a:pt x="8" y="6"/>
                    </a:moveTo>
                    <a:lnTo>
                      <a:pt x="9" y="4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5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92" name="Freeform 434"/>
              <p:cNvSpPr>
                <a:spLocks/>
              </p:cNvSpPr>
              <p:nvPr/>
            </p:nvSpPr>
            <p:spPr bwMode="ltGray">
              <a:xfrm>
                <a:off x="446" y="1750"/>
                <a:ext cx="10" cy="9"/>
              </a:xfrm>
              <a:custGeom>
                <a:avLst/>
                <a:gdLst>
                  <a:gd name="T0" fmla="*/ 10 w 10"/>
                  <a:gd name="T1" fmla="*/ 4 h 10"/>
                  <a:gd name="T2" fmla="*/ 0 w 10"/>
                  <a:gd name="T3" fmla="*/ 5 h 10"/>
                  <a:gd name="T4" fmla="*/ 5 w 10"/>
                  <a:gd name="T5" fmla="*/ 0 h 10"/>
                  <a:gd name="T6" fmla="*/ 10 w 10"/>
                  <a:gd name="T7" fmla="*/ 4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0"/>
                  <a:gd name="T14" fmla="*/ 10 w 1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0">
                    <a:moveTo>
                      <a:pt x="10" y="4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93" name="Freeform 435"/>
              <p:cNvSpPr>
                <a:spLocks/>
              </p:cNvSpPr>
              <p:nvPr/>
            </p:nvSpPr>
            <p:spPr bwMode="ltGray">
              <a:xfrm>
                <a:off x="930" y="1951"/>
                <a:ext cx="24" cy="7"/>
              </a:xfrm>
              <a:custGeom>
                <a:avLst/>
                <a:gdLst>
                  <a:gd name="T0" fmla="*/ 12 w 29"/>
                  <a:gd name="T1" fmla="*/ 0 h 8"/>
                  <a:gd name="T2" fmla="*/ 8 w 29"/>
                  <a:gd name="T3" fmla="*/ 3 h 8"/>
                  <a:gd name="T4" fmla="*/ 9 w 29"/>
                  <a:gd name="T5" fmla="*/ 0 h 8"/>
                  <a:gd name="T6" fmla="*/ 0 w 29"/>
                  <a:gd name="T7" fmla="*/ 4 h 8"/>
                  <a:gd name="T8" fmla="*/ 6 w 29"/>
                  <a:gd name="T9" fmla="*/ 4 h 8"/>
                  <a:gd name="T10" fmla="*/ 12 w 29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8"/>
                  <a:gd name="T20" fmla="*/ 29 w 2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8">
                    <a:moveTo>
                      <a:pt x="29" y="0"/>
                    </a:moveTo>
                    <a:lnTo>
                      <a:pt x="22" y="3"/>
                    </a:lnTo>
                    <a:lnTo>
                      <a:pt x="23" y="0"/>
                    </a:lnTo>
                    <a:lnTo>
                      <a:pt x="0" y="8"/>
                    </a:lnTo>
                    <a:lnTo>
                      <a:pt x="15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94" name="Freeform 436"/>
              <p:cNvSpPr>
                <a:spLocks/>
              </p:cNvSpPr>
              <p:nvPr/>
            </p:nvSpPr>
            <p:spPr bwMode="ltGray">
              <a:xfrm>
                <a:off x="1509" y="2128"/>
                <a:ext cx="94" cy="92"/>
              </a:xfrm>
              <a:custGeom>
                <a:avLst/>
                <a:gdLst>
                  <a:gd name="T0" fmla="*/ 1 w 111"/>
                  <a:gd name="T1" fmla="*/ 50 h 105"/>
                  <a:gd name="T2" fmla="*/ 0 w 111"/>
                  <a:gd name="T3" fmla="*/ 54 h 105"/>
                  <a:gd name="T4" fmla="*/ 0 w 111"/>
                  <a:gd name="T5" fmla="*/ 50 h 105"/>
                  <a:gd name="T6" fmla="*/ 3 w 111"/>
                  <a:gd name="T7" fmla="*/ 40 h 105"/>
                  <a:gd name="T8" fmla="*/ 8 w 111"/>
                  <a:gd name="T9" fmla="*/ 31 h 105"/>
                  <a:gd name="T10" fmla="*/ 7 w 111"/>
                  <a:gd name="T11" fmla="*/ 31 h 105"/>
                  <a:gd name="T12" fmla="*/ 11 w 111"/>
                  <a:gd name="T13" fmla="*/ 25 h 105"/>
                  <a:gd name="T14" fmla="*/ 13 w 111"/>
                  <a:gd name="T15" fmla="*/ 19 h 105"/>
                  <a:gd name="T16" fmla="*/ 15 w 111"/>
                  <a:gd name="T17" fmla="*/ 13 h 105"/>
                  <a:gd name="T18" fmla="*/ 19 w 111"/>
                  <a:gd name="T19" fmla="*/ 9 h 105"/>
                  <a:gd name="T20" fmla="*/ 23 w 111"/>
                  <a:gd name="T21" fmla="*/ 0 h 105"/>
                  <a:gd name="T22" fmla="*/ 30 w 111"/>
                  <a:gd name="T23" fmla="*/ 0 h 105"/>
                  <a:gd name="T24" fmla="*/ 35 w 111"/>
                  <a:gd name="T25" fmla="*/ 0 h 105"/>
                  <a:gd name="T26" fmla="*/ 41 w 111"/>
                  <a:gd name="T27" fmla="*/ 0 h 105"/>
                  <a:gd name="T28" fmla="*/ 49 w 111"/>
                  <a:gd name="T29" fmla="*/ 0 h 105"/>
                  <a:gd name="T30" fmla="*/ 49 w 111"/>
                  <a:gd name="T31" fmla="*/ 4 h 105"/>
                  <a:gd name="T32" fmla="*/ 48 w 111"/>
                  <a:gd name="T33" fmla="*/ 13 h 105"/>
                  <a:gd name="T34" fmla="*/ 43 w 111"/>
                  <a:gd name="T35" fmla="*/ 13 h 105"/>
                  <a:gd name="T36" fmla="*/ 39 w 111"/>
                  <a:gd name="T37" fmla="*/ 13 h 105"/>
                  <a:gd name="T38" fmla="*/ 34 w 111"/>
                  <a:gd name="T39" fmla="*/ 13 h 105"/>
                  <a:gd name="T40" fmla="*/ 30 w 111"/>
                  <a:gd name="T41" fmla="*/ 13 h 105"/>
                  <a:gd name="T42" fmla="*/ 30 w 111"/>
                  <a:gd name="T43" fmla="*/ 23 h 105"/>
                  <a:gd name="T44" fmla="*/ 29 w 111"/>
                  <a:gd name="T45" fmla="*/ 33 h 105"/>
                  <a:gd name="T46" fmla="*/ 23 w 111"/>
                  <a:gd name="T47" fmla="*/ 36 h 105"/>
                  <a:gd name="T48" fmla="*/ 23 w 111"/>
                  <a:gd name="T49" fmla="*/ 43 h 105"/>
                  <a:gd name="T50" fmla="*/ 23 w 111"/>
                  <a:gd name="T51" fmla="*/ 50 h 105"/>
                  <a:gd name="T52" fmla="*/ 17 w 111"/>
                  <a:gd name="T53" fmla="*/ 50 h 105"/>
                  <a:gd name="T54" fmla="*/ 12 w 111"/>
                  <a:gd name="T55" fmla="*/ 50 h 105"/>
                  <a:gd name="T56" fmla="*/ 6 w 111"/>
                  <a:gd name="T57" fmla="*/ 50 h 105"/>
                  <a:gd name="T58" fmla="*/ 1 w 111"/>
                  <a:gd name="T59" fmla="*/ 50 h 1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1"/>
                  <a:gd name="T91" fmla="*/ 0 h 105"/>
                  <a:gd name="T92" fmla="*/ 111 w 111"/>
                  <a:gd name="T93" fmla="*/ 105 h 1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1" h="105">
                    <a:moveTo>
                      <a:pt x="1" y="96"/>
                    </a:moveTo>
                    <a:lnTo>
                      <a:pt x="0" y="105"/>
                    </a:lnTo>
                    <a:lnTo>
                      <a:pt x="0" y="96"/>
                    </a:lnTo>
                    <a:lnTo>
                      <a:pt x="8" y="78"/>
                    </a:lnTo>
                    <a:lnTo>
                      <a:pt x="18" y="59"/>
                    </a:lnTo>
                    <a:lnTo>
                      <a:pt x="15" y="60"/>
                    </a:lnTo>
                    <a:lnTo>
                      <a:pt x="25" y="48"/>
                    </a:lnTo>
                    <a:lnTo>
                      <a:pt x="30" y="37"/>
                    </a:lnTo>
                    <a:lnTo>
                      <a:pt x="35" y="25"/>
                    </a:lnTo>
                    <a:lnTo>
                      <a:pt x="45" y="16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81" y="0"/>
                    </a:lnTo>
                    <a:lnTo>
                      <a:pt x="97" y="0"/>
                    </a:lnTo>
                    <a:lnTo>
                      <a:pt x="111" y="0"/>
                    </a:lnTo>
                    <a:lnTo>
                      <a:pt x="111" y="6"/>
                    </a:lnTo>
                    <a:lnTo>
                      <a:pt x="110" y="25"/>
                    </a:lnTo>
                    <a:lnTo>
                      <a:pt x="99" y="25"/>
                    </a:lnTo>
                    <a:lnTo>
                      <a:pt x="89" y="25"/>
                    </a:lnTo>
                    <a:lnTo>
                      <a:pt x="78" y="25"/>
                    </a:lnTo>
                    <a:lnTo>
                      <a:pt x="67" y="25"/>
                    </a:lnTo>
                    <a:lnTo>
                      <a:pt x="67" y="45"/>
                    </a:lnTo>
                    <a:lnTo>
                      <a:pt x="66" y="64"/>
                    </a:lnTo>
                    <a:lnTo>
                      <a:pt x="53" y="71"/>
                    </a:lnTo>
                    <a:lnTo>
                      <a:pt x="53" y="83"/>
                    </a:lnTo>
                    <a:lnTo>
                      <a:pt x="53" y="96"/>
                    </a:lnTo>
                    <a:lnTo>
                      <a:pt x="39" y="96"/>
                    </a:lnTo>
                    <a:lnTo>
                      <a:pt x="26" y="96"/>
                    </a:lnTo>
                    <a:lnTo>
                      <a:pt x="14" y="96"/>
                    </a:lnTo>
                    <a:lnTo>
                      <a:pt x="1" y="96"/>
                    </a:lnTo>
                    <a:close/>
                  </a:path>
                </a:pathLst>
              </a:custGeom>
              <a:solidFill>
                <a:srgbClr val="C0C0C0">
                  <a:alpha val="89803"/>
                </a:srgbClr>
              </a:solidFill>
              <a:ln w="19050" cap="flat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grpSp>
            <p:nvGrpSpPr>
              <p:cNvPr id="4" name="Group 437"/>
              <p:cNvGrpSpPr>
                <a:grpSpLocks/>
              </p:cNvGrpSpPr>
              <p:nvPr/>
            </p:nvGrpSpPr>
            <p:grpSpPr bwMode="auto">
              <a:xfrm>
                <a:off x="395" y="1410"/>
                <a:ext cx="2743" cy="1777"/>
                <a:chOff x="443" y="1375"/>
                <a:chExt cx="3002" cy="1882"/>
              </a:xfrm>
            </p:grpSpPr>
            <p:sp>
              <p:nvSpPr>
                <p:cNvPr id="2496" name="AutoShape 438"/>
                <p:cNvSpPr>
                  <a:spLocks noChangeArrowheads="1"/>
                </p:cNvSpPr>
                <p:nvPr/>
              </p:nvSpPr>
              <p:spPr bwMode="auto">
                <a:xfrm>
                  <a:off x="443" y="1386"/>
                  <a:ext cx="1024" cy="36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alpha val="87057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64485" tIns="32243" rIns="64485" bIns="32243" anchor="ctr"/>
                <a:lstStyle/>
                <a:p>
                  <a:pPr indent="1588" algn="ctr" defTabSz="646113">
                    <a:spcBef>
                      <a:spcPct val="25000"/>
                    </a:spcBef>
                  </a:pPr>
                  <a:r>
                    <a:rPr lang="es-MX" sz="1200" b="1" dirty="0" smtClean="0">
                      <a:solidFill>
                        <a:schemeClr val="bg1"/>
                      </a:solidFill>
                    </a:rPr>
                    <a:t>Líder en</a:t>
                  </a:r>
                </a:p>
                <a:p>
                  <a:pPr indent="1588" defTabSz="646113">
                    <a:spcBef>
                      <a:spcPct val="25000"/>
                    </a:spcBef>
                  </a:pPr>
                  <a:r>
                    <a:rPr lang="es-MX" sz="1200" b="1" dirty="0" smtClean="0">
                      <a:solidFill>
                        <a:schemeClr val="bg1"/>
                      </a:solidFill>
                    </a:rPr>
                    <a:t> Norteamérica</a:t>
                  </a:r>
                  <a:endParaRPr lang="es-MX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7" name="AutoShape 439"/>
                <p:cNvSpPr>
                  <a:spLocks noChangeArrowheads="1"/>
                </p:cNvSpPr>
                <p:nvPr/>
              </p:nvSpPr>
              <p:spPr bwMode="auto">
                <a:xfrm>
                  <a:off x="621" y="2216"/>
                  <a:ext cx="1018" cy="3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alpha val="87057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64485" tIns="32243" rIns="64485" bIns="32243" anchor="ctr"/>
                <a:lstStyle/>
                <a:p>
                  <a:pPr indent="1588" algn="ctr" defTabSz="646113" fontAlgn="ctr">
                    <a:spcBef>
                      <a:spcPct val="25000"/>
                    </a:spcBef>
                  </a:pPr>
                  <a:r>
                    <a:rPr lang="es-MX" sz="1200" b="1" dirty="0" smtClean="0">
                      <a:solidFill>
                        <a:schemeClr val="bg1"/>
                      </a:solidFill>
                    </a:rPr>
                    <a:t>Líder en </a:t>
                  </a:r>
                </a:p>
                <a:p>
                  <a:pPr indent="1588" algn="ctr" defTabSz="646113" fontAlgn="ctr">
                    <a:spcBef>
                      <a:spcPct val="25000"/>
                    </a:spcBef>
                  </a:pPr>
                  <a:r>
                    <a:rPr lang="es-MX" sz="1200" b="1" dirty="0" smtClean="0">
                      <a:solidFill>
                        <a:schemeClr val="bg1"/>
                      </a:solidFill>
                    </a:rPr>
                    <a:t>Latinoamérica*</a:t>
                  </a:r>
                  <a:endParaRPr lang="es-MX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8" name="AutoShape 440"/>
                <p:cNvSpPr>
                  <a:spLocks noChangeArrowheads="1"/>
                </p:cNvSpPr>
                <p:nvPr/>
              </p:nvSpPr>
              <p:spPr bwMode="auto">
                <a:xfrm>
                  <a:off x="1661" y="1375"/>
                  <a:ext cx="591" cy="3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alpha val="87057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64485" tIns="32243" rIns="64485" bIns="32243" anchor="ctr"/>
                <a:lstStyle/>
                <a:p>
                  <a:pPr indent="1588" algn="ctr" defTabSz="646113">
                    <a:spcBef>
                      <a:spcPct val="25000"/>
                    </a:spcBef>
                  </a:pPr>
                  <a:r>
                    <a:rPr lang="es-MX" sz="1200" b="1" dirty="0" smtClean="0">
                      <a:solidFill>
                        <a:schemeClr val="bg1"/>
                      </a:solidFill>
                    </a:rPr>
                    <a:t>Líder en</a:t>
                  </a:r>
                  <a:br>
                    <a:rPr lang="es-MX" sz="1200" b="1" dirty="0" smtClean="0">
                      <a:solidFill>
                        <a:schemeClr val="bg1"/>
                      </a:solidFill>
                    </a:rPr>
                  </a:br>
                  <a:r>
                    <a:rPr lang="es-MX" sz="1200" b="1" dirty="0" smtClean="0">
                      <a:solidFill>
                        <a:schemeClr val="bg1"/>
                      </a:solidFill>
                    </a:rPr>
                    <a:t>Europa</a:t>
                  </a:r>
                  <a:endParaRPr lang="es-MX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9" name="AutoShape 441"/>
                <p:cNvSpPr>
                  <a:spLocks noChangeArrowheads="1"/>
                </p:cNvSpPr>
                <p:nvPr/>
              </p:nvSpPr>
              <p:spPr bwMode="auto">
                <a:xfrm>
                  <a:off x="2387" y="1450"/>
                  <a:ext cx="692" cy="3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alpha val="87057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64485" tIns="32243" rIns="64485" bIns="32243" anchor="ctr"/>
                <a:lstStyle/>
                <a:p>
                  <a:pPr marL="127000" indent="-127000" algn="ctr" defTabSz="646113">
                    <a:spcBef>
                      <a:spcPct val="25000"/>
                    </a:spcBef>
                  </a:pPr>
                  <a:r>
                    <a:rPr lang="es-MX" sz="1200" b="1" dirty="0" smtClean="0">
                      <a:solidFill>
                        <a:schemeClr val="bg1"/>
                      </a:solidFill>
                    </a:rPr>
                    <a:t>Líder en</a:t>
                  </a:r>
                </a:p>
                <a:p>
                  <a:pPr marL="127000" indent="-127000" algn="ctr" defTabSz="646113">
                    <a:spcBef>
                      <a:spcPct val="25000"/>
                    </a:spcBef>
                  </a:pPr>
                  <a:r>
                    <a:rPr lang="es-MX" sz="1200" b="1" dirty="0" smtClean="0">
                      <a:solidFill>
                        <a:schemeClr val="bg1"/>
                      </a:solidFill>
                    </a:rPr>
                    <a:t>CIS</a:t>
                  </a:r>
                  <a:endParaRPr lang="es-MX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0" name="AutoShape 442"/>
                <p:cNvSpPr>
                  <a:spLocks noChangeArrowheads="1"/>
                </p:cNvSpPr>
                <p:nvPr/>
              </p:nvSpPr>
              <p:spPr bwMode="auto">
                <a:xfrm>
                  <a:off x="1783" y="2293"/>
                  <a:ext cx="719" cy="3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alpha val="87057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64485" tIns="32243" rIns="64485" bIns="32243" anchor="ctr"/>
                <a:lstStyle/>
                <a:p>
                  <a:pPr marL="127000" indent="-127000" algn="ctr" defTabSz="646113">
                    <a:spcBef>
                      <a:spcPct val="25000"/>
                    </a:spcBef>
                  </a:pPr>
                  <a:r>
                    <a:rPr lang="es-MX" sz="1200" b="1" dirty="0" smtClean="0">
                      <a:solidFill>
                        <a:schemeClr val="bg1"/>
                      </a:solidFill>
                    </a:rPr>
                    <a:t>Líder en </a:t>
                  </a:r>
                </a:p>
                <a:p>
                  <a:pPr marL="127000" indent="-127000" algn="ctr" defTabSz="646113">
                    <a:spcBef>
                      <a:spcPct val="25000"/>
                    </a:spcBef>
                  </a:pPr>
                  <a:r>
                    <a:rPr lang="es-MX" sz="1200" b="1" dirty="0" smtClean="0">
                      <a:solidFill>
                        <a:schemeClr val="bg1"/>
                      </a:solidFill>
                    </a:rPr>
                    <a:t>África</a:t>
                  </a:r>
                  <a:endParaRPr lang="es-MX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1" name="Rectangle 443"/>
                <p:cNvSpPr>
                  <a:spLocks noChangeArrowheads="1"/>
                </p:cNvSpPr>
                <p:nvPr/>
              </p:nvSpPr>
              <p:spPr bwMode="auto">
                <a:xfrm>
                  <a:off x="2585" y="2868"/>
                  <a:ext cx="87" cy="69"/>
                </a:xfrm>
                <a:prstGeom prst="rect">
                  <a:avLst/>
                </a:prstGeom>
                <a:solidFill>
                  <a:schemeClr val="tx2">
                    <a:alpha val="87057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2502" name="Text Box 445"/>
                <p:cNvSpPr txBox="1">
                  <a:spLocks noChangeArrowheads="1"/>
                </p:cNvSpPr>
                <p:nvPr/>
              </p:nvSpPr>
              <p:spPr bwMode="auto">
                <a:xfrm>
                  <a:off x="2642" y="2826"/>
                  <a:ext cx="803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3296" tIns="46648" rIns="93296" bIns="46648">
                  <a:spAutoFit/>
                </a:bodyPr>
                <a:lstStyle/>
                <a:p>
                  <a:pPr defTabSz="933450">
                    <a:spcBef>
                      <a:spcPct val="50000"/>
                    </a:spcBef>
                  </a:pPr>
                  <a:r>
                    <a:rPr lang="es-MX" sz="1000" dirty="0" smtClean="0"/>
                    <a:t>ArcelorMittal</a:t>
                  </a:r>
                  <a:endParaRPr lang="es-MX" sz="1000" dirty="0"/>
                </a:p>
              </p:txBody>
            </p:sp>
            <p:sp>
              <p:nvSpPr>
                <p:cNvPr id="2503" name="Text Box 446"/>
                <p:cNvSpPr txBox="1">
                  <a:spLocks noChangeArrowheads="1"/>
                </p:cNvSpPr>
                <p:nvPr/>
              </p:nvSpPr>
              <p:spPr bwMode="auto">
                <a:xfrm>
                  <a:off x="2640" y="2944"/>
                  <a:ext cx="619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3296" tIns="46648" rIns="93296" bIns="46648">
                  <a:spAutoFit/>
                </a:bodyPr>
                <a:lstStyle/>
                <a:p>
                  <a:pPr defTabSz="933450">
                    <a:spcBef>
                      <a:spcPct val="50000"/>
                    </a:spcBef>
                  </a:pPr>
                  <a:r>
                    <a:rPr lang="es-MX" sz="1000" dirty="0" smtClean="0"/>
                    <a:t>Otros</a:t>
                  </a:r>
                  <a:endParaRPr lang="es-MX" sz="1000" dirty="0"/>
                </a:p>
              </p:txBody>
            </p:sp>
            <p:grpSp>
              <p:nvGrpSpPr>
                <p:cNvPr id="5" name="Group 447"/>
                <p:cNvGrpSpPr>
                  <a:grpSpLocks noChangeAspect="1"/>
                </p:cNvGrpSpPr>
                <p:nvPr/>
              </p:nvGrpSpPr>
              <p:grpSpPr bwMode="auto">
                <a:xfrm>
                  <a:off x="861" y="2643"/>
                  <a:ext cx="714" cy="614"/>
                  <a:chOff x="191" y="2711"/>
                  <a:chExt cx="882" cy="714"/>
                </a:xfrm>
              </p:grpSpPr>
              <p:sp>
                <p:nvSpPr>
                  <p:cNvPr id="2515" name="AutoShape 44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91" y="2711"/>
                    <a:ext cx="882" cy="7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2516" name="Rectangle 451"/>
                  <p:cNvSpPr>
                    <a:spLocks noChangeArrowheads="1"/>
                  </p:cNvSpPr>
                  <p:nvPr/>
                </p:nvSpPr>
                <p:spPr bwMode="auto">
                  <a:xfrm>
                    <a:off x="667" y="2913"/>
                    <a:ext cx="0" cy="1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s-MX" sz="2400" baseline="-25000"/>
                  </a:p>
                </p:txBody>
              </p:sp>
              <p:sp>
                <p:nvSpPr>
                  <p:cNvPr id="2517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3130"/>
                    <a:ext cx="0" cy="1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s-MX" sz="2400" baseline="-25000"/>
                  </a:p>
                </p:txBody>
              </p:sp>
            </p:grpSp>
            <p:grpSp>
              <p:nvGrpSpPr>
                <p:cNvPr id="6" name="Group 453"/>
                <p:cNvGrpSpPr>
                  <a:grpSpLocks noChangeAspect="1"/>
                </p:cNvGrpSpPr>
                <p:nvPr/>
              </p:nvGrpSpPr>
              <p:grpSpPr bwMode="auto">
                <a:xfrm>
                  <a:off x="1807" y="2574"/>
                  <a:ext cx="714" cy="613"/>
                  <a:chOff x="2567" y="2727"/>
                  <a:chExt cx="882" cy="713"/>
                </a:xfrm>
              </p:grpSpPr>
              <p:sp>
                <p:nvSpPr>
                  <p:cNvPr id="2512" name="AutoShape 45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567" y="2727"/>
                    <a:ext cx="882" cy="7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2513" name="Rectangle 457"/>
                  <p:cNvSpPr>
                    <a:spLocks noChangeArrowheads="1"/>
                  </p:cNvSpPr>
                  <p:nvPr/>
                </p:nvSpPr>
                <p:spPr bwMode="auto">
                  <a:xfrm>
                    <a:off x="3095" y="3024"/>
                    <a:ext cx="0" cy="1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s-MX" sz="2400" baseline="-25000"/>
                  </a:p>
                </p:txBody>
              </p:sp>
              <p:sp>
                <p:nvSpPr>
                  <p:cNvPr id="2514" name="Rectangle 458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047"/>
                    <a:ext cx="0" cy="1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s-MX" sz="2400" baseline="-25000"/>
                  </a:p>
                </p:txBody>
              </p:sp>
            </p:grpSp>
            <p:sp>
              <p:nvSpPr>
                <p:cNvPr id="2506" name="AutoShape 45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49" y="1683"/>
                  <a:ext cx="709" cy="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7" name="Group 462"/>
                <p:cNvGrpSpPr>
                  <a:grpSpLocks noChangeAspect="1"/>
                </p:cNvGrpSpPr>
                <p:nvPr/>
              </p:nvGrpSpPr>
              <p:grpSpPr bwMode="auto">
                <a:xfrm>
                  <a:off x="1489" y="1625"/>
                  <a:ext cx="715" cy="614"/>
                  <a:chOff x="2143" y="1655"/>
                  <a:chExt cx="882" cy="714"/>
                </a:xfrm>
              </p:grpSpPr>
              <p:sp>
                <p:nvSpPr>
                  <p:cNvPr id="2509" name="AutoShape 46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143" y="1655"/>
                    <a:ext cx="882" cy="7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2510" name="Rectangle 466"/>
                  <p:cNvSpPr>
                    <a:spLocks noChangeArrowheads="1"/>
                  </p:cNvSpPr>
                  <p:nvPr/>
                </p:nvSpPr>
                <p:spPr bwMode="auto">
                  <a:xfrm>
                    <a:off x="2620" y="1870"/>
                    <a:ext cx="0" cy="1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s-MX" sz="2400" baseline="-25000"/>
                  </a:p>
                </p:txBody>
              </p:sp>
              <p:sp>
                <p:nvSpPr>
                  <p:cNvPr id="2511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2417" y="2059"/>
                    <a:ext cx="0" cy="1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s-MX" sz="2400" baseline="-25000"/>
                  </a:p>
                </p:txBody>
              </p:sp>
            </p:grpSp>
            <p:sp>
              <p:nvSpPr>
                <p:cNvPr id="2508" name="AutoShape 46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39" y="1612"/>
                  <a:ext cx="714" cy="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</p:grpSp>
        <p:graphicFrame>
          <p:nvGraphicFramePr>
            <p:cNvPr id="2050" name="Chart 474"/>
            <p:cNvGraphicFramePr>
              <a:graphicFrameLocks/>
            </p:cNvGraphicFramePr>
            <p:nvPr/>
          </p:nvGraphicFramePr>
          <p:xfrm>
            <a:off x="1944482" y="2618127"/>
            <a:ext cx="1597436" cy="907371"/>
          </p:xfrm>
          <a:graphic>
            <a:graphicData uri="http://schemas.openxmlformats.org/presentationml/2006/ole">
              <p:oleObj spid="_x0000_s235522" r:id="rId39" imgW="1755800" imgH="1170533" progId="Excel.Sheet.8">
                <p:embed/>
              </p:oleObj>
            </a:graphicData>
          </a:graphic>
        </p:graphicFrame>
        <p:graphicFrame>
          <p:nvGraphicFramePr>
            <p:cNvPr id="2051" name="Chart 475"/>
            <p:cNvGraphicFramePr>
              <a:graphicFrameLocks/>
            </p:cNvGraphicFramePr>
            <p:nvPr/>
          </p:nvGraphicFramePr>
          <p:xfrm>
            <a:off x="344282" y="2646702"/>
            <a:ext cx="1597436" cy="907371"/>
          </p:xfrm>
          <a:graphic>
            <a:graphicData uri="http://schemas.openxmlformats.org/presentationml/2006/ole">
              <p:oleObj spid="_x0000_s235523" r:id="rId40" imgW="1755800" imgH="1170533" progId="Excel.Sheet.8">
                <p:embed/>
              </p:oleObj>
            </a:graphicData>
          </a:graphic>
        </p:graphicFrame>
        <p:graphicFrame>
          <p:nvGraphicFramePr>
            <p:cNvPr id="2052" name="Chart 476"/>
            <p:cNvGraphicFramePr>
              <a:graphicFrameLocks/>
            </p:cNvGraphicFramePr>
            <p:nvPr/>
          </p:nvGraphicFramePr>
          <p:xfrm>
            <a:off x="734807" y="3856376"/>
            <a:ext cx="1597436" cy="907371"/>
          </p:xfrm>
          <a:graphic>
            <a:graphicData uri="http://schemas.openxmlformats.org/presentationml/2006/ole">
              <p:oleObj spid="_x0000_s235524" r:id="rId41" imgW="1755800" imgH="1170533" progId="Excel.Sheet.8">
                <p:embed/>
              </p:oleObj>
            </a:graphicData>
          </a:graphic>
        </p:graphicFrame>
        <p:graphicFrame>
          <p:nvGraphicFramePr>
            <p:cNvPr id="2053" name="Chart 477"/>
            <p:cNvGraphicFramePr>
              <a:graphicFrameLocks/>
            </p:cNvGraphicFramePr>
            <p:nvPr/>
          </p:nvGraphicFramePr>
          <p:xfrm>
            <a:off x="2134982" y="3951627"/>
            <a:ext cx="1597436" cy="907371"/>
          </p:xfrm>
          <a:graphic>
            <a:graphicData uri="http://schemas.openxmlformats.org/presentationml/2006/ole">
              <p:oleObj spid="_x0000_s235525" r:id="rId42" imgW="1755800" imgH="1170533" progId="Excel.Sheet.8">
                <p:embed/>
              </p:oleObj>
            </a:graphicData>
          </a:graphic>
        </p:graphicFrame>
        <p:sp>
          <p:nvSpPr>
            <p:cNvPr id="479" name="Rectangle 443"/>
            <p:cNvSpPr>
              <a:spLocks noChangeArrowheads="1"/>
            </p:cNvSpPr>
            <p:nvPr/>
          </p:nvSpPr>
          <p:spPr bwMode="auto">
            <a:xfrm>
              <a:off x="3684000" y="4667857"/>
              <a:ext cx="125728" cy="102048"/>
            </a:xfrm>
            <a:prstGeom prst="rect">
              <a:avLst/>
            </a:prstGeom>
            <a:solidFill>
              <a:schemeClr val="accent4">
                <a:alpha val="8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Arial" charset="0"/>
              </a:endParaRPr>
            </a:p>
          </p:txBody>
        </p:sp>
        <p:graphicFrame>
          <p:nvGraphicFramePr>
            <p:cNvPr id="2054" name="Chart 479"/>
            <p:cNvGraphicFramePr>
              <a:graphicFrameLocks/>
            </p:cNvGraphicFramePr>
            <p:nvPr/>
          </p:nvGraphicFramePr>
          <p:xfrm>
            <a:off x="2954132" y="2703852"/>
            <a:ext cx="1597436" cy="907371"/>
          </p:xfrm>
          <a:graphic>
            <a:graphicData uri="http://schemas.openxmlformats.org/presentationml/2006/ole">
              <p:oleObj spid="_x0000_s235526" r:id="rId43" imgW="1755800" imgH="1170533" progId="Excel.Sheet.8">
                <p:embed/>
              </p:oleObj>
            </a:graphicData>
          </a:graphic>
        </p:graphicFrame>
      </p:grpSp>
      <p:cxnSp>
        <p:nvCxnSpPr>
          <p:cNvPr id="472" name="471 Conector recto"/>
          <p:cNvCxnSpPr/>
          <p:nvPr/>
        </p:nvCxnSpPr>
        <p:spPr>
          <a:xfrm>
            <a:off x="228600" y="1943100"/>
            <a:ext cx="45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Text Box 64"/>
          <p:cNvSpPr txBox="1">
            <a:spLocks noChangeArrowheads="1"/>
          </p:cNvSpPr>
          <p:nvPr/>
        </p:nvSpPr>
        <p:spPr bwMode="auto">
          <a:xfrm>
            <a:off x="5105400" y="4165600"/>
            <a:ext cx="4343400" cy="30777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 smtClean="0"/>
              <a:t>Ubicación de empleados por región 2012** </a:t>
            </a:r>
            <a:endParaRPr lang="es-MX" sz="1200" b="1"/>
          </a:p>
        </p:txBody>
      </p:sp>
      <p:sp>
        <p:nvSpPr>
          <p:cNvPr id="478" name="Text Box 64"/>
          <p:cNvSpPr txBox="1">
            <a:spLocks noChangeArrowheads="1"/>
          </p:cNvSpPr>
          <p:nvPr/>
        </p:nvSpPr>
        <p:spPr bwMode="auto">
          <a:xfrm>
            <a:off x="5105400" y="1689100"/>
            <a:ext cx="4343400" cy="30777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 smtClean="0"/>
              <a:t>Ventas de acero por región en 2012</a:t>
            </a:r>
            <a:endParaRPr lang="es-MX" sz="1200" b="1"/>
          </a:p>
        </p:txBody>
      </p:sp>
      <p:cxnSp>
        <p:nvCxnSpPr>
          <p:cNvPr id="480" name="471 Conector recto"/>
          <p:cNvCxnSpPr/>
          <p:nvPr/>
        </p:nvCxnSpPr>
        <p:spPr>
          <a:xfrm>
            <a:off x="5181600" y="1943100"/>
            <a:ext cx="38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471 Conector recto"/>
          <p:cNvCxnSpPr/>
          <p:nvPr/>
        </p:nvCxnSpPr>
        <p:spPr>
          <a:xfrm>
            <a:off x="5175600" y="4419600"/>
            <a:ext cx="38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2" name="Object 481"/>
          <p:cNvGraphicFramePr>
            <a:graphicFrameLocks noChangeAspect="1"/>
          </p:cNvGraphicFramePr>
          <p:nvPr/>
        </p:nvGraphicFramePr>
        <p:xfrm>
          <a:off x="5408612" y="4360862"/>
          <a:ext cx="1676484" cy="1676288"/>
        </p:xfrm>
        <a:graphic>
          <a:graphicData uri="http://schemas.openxmlformats.org/presentationml/2006/ole">
            <p:oleObj spid="_x0000_s235527" name="Chart" r:id="rId44" imgW="1676484" imgH="1676288" progId="MSGraph.Chart.8">
              <p:embed followColorScheme="full"/>
            </p:oleObj>
          </a:graphicData>
        </a:graphic>
      </p:graphicFrame>
      <p:sp>
        <p:nvSpPr>
          <p:cNvPr id="484" name="Rectangle 483"/>
          <p:cNvSpPr/>
          <p:nvPr>
            <p:custDataLst>
              <p:tags r:id="rId3"/>
            </p:custDataLst>
          </p:nvPr>
        </p:nvSpPr>
        <p:spPr bwMode="gray">
          <a:xfrm>
            <a:off x="6357937" y="5632450"/>
            <a:ext cx="2603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D3A5CFBB-D1ED-4E49-9CF4-AB0490F3D7C6}" type="datetime'''''''''''''''''''''''''''''''''''''''8%'''''''''''''''">
              <a:rPr lang="en-US" sz="1200" b="1" smtClean="0">
                <a:solidFill>
                  <a:schemeClr val="bg1"/>
                </a:solidFill>
              </a:rPr>
              <a:pPr algn="ctr"/>
              <a:t>8%</a:t>
            </a:fld>
            <a:endParaRPr lang="es-MX" sz="12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88" name="Rectangle 487"/>
          <p:cNvSpPr/>
          <p:nvPr>
            <p:custDataLst>
              <p:tags r:id="rId4"/>
            </p:custDataLst>
          </p:nvPr>
        </p:nvSpPr>
        <p:spPr bwMode="auto">
          <a:xfrm>
            <a:off x="6573837" y="5302250"/>
            <a:ext cx="3444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09126720-22CD-488A-A92E-71D195D847D6}" type="datetime'''''1''6''''''%'''''''''''''">
              <a:rPr lang="en-US" sz="1200" b="1" smtClean="0">
                <a:solidFill>
                  <a:schemeClr val="tx1"/>
                </a:solidFill>
              </a:rPr>
              <a:pPr algn="ctr"/>
              <a:t>16%</a:t>
            </a:fld>
            <a:endParaRPr lang="es-MX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85" name="Rectangle 484"/>
          <p:cNvSpPr/>
          <p:nvPr>
            <p:custDataLst>
              <p:tags r:id="rId5"/>
            </p:custDataLst>
          </p:nvPr>
        </p:nvSpPr>
        <p:spPr bwMode="auto">
          <a:xfrm>
            <a:off x="6643687" y="4872037"/>
            <a:ext cx="2603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EA68D900-75D9-4D6C-B225-CD1A84B0530F}" type="datetime'''''''''''''''''''8''''''''''''''''''''''''''''''%'''''''''''">
              <a:rPr lang="en-US" sz="1200" b="1" smtClean="0">
                <a:solidFill>
                  <a:schemeClr val="bg1"/>
                </a:solidFill>
              </a:rPr>
              <a:pPr algn="ctr"/>
              <a:t>8%</a:t>
            </a:fld>
            <a:endParaRPr lang="es-MX" sz="12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83" name="Rectangle 482"/>
          <p:cNvSpPr/>
          <p:nvPr>
            <p:custDataLst>
              <p:tags r:id="rId6"/>
            </p:custDataLst>
          </p:nvPr>
        </p:nvSpPr>
        <p:spPr bwMode="gray">
          <a:xfrm>
            <a:off x="6311900" y="4589462"/>
            <a:ext cx="3444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0FE05C9A-225D-4E23-94D5-BEA96BC1705A}" type="datetime'''''''''''1''''''''4''''%'''''''''''''''''''''''''''''''''''''">
              <a:rPr lang="en-US" sz="1200" b="1" smtClean="0">
                <a:solidFill>
                  <a:schemeClr val="bg1"/>
                </a:solidFill>
              </a:rPr>
              <a:pPr algn="ctr"/>
              <a:t>14%</a:t>
            </a:fld>
            <a:endParaRPr lang="es-MX" sz="12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86" name="Rectangle 485"/>
          <p:cNvSpPr/>
          <p:nvPr>
            <p:custDataLst>
              <p:tags r:id="rId7"/>
            </p:custDataLst>
          </p:nvPr>
        </p:nvSpPr>
        <p:spPr bwMode="auto">
          <a:xfrm>
            <a:off x="5789612" y="4611687"/>
            <a:ext cx="3444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321A88C8-8BCF-4D06-8E12-3D7C9DAED6E8}" type="datetime'''''1''6''''''''''''''''''''''''''''''''''''%'''''''">
              <a:rPr lang="en-US" sz="1200" b="1" smtClean="0">
                <a:solidFill>
                  <a:schemeClr val="tx1"/>
                </a:solidFill>
              </a:rPr>
              <a:pPr algn="ctr"/>
              <a:t>16%</a:t>
            </a:fld>
            <a:endParaRPr lang="es-MX" sz="12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87" name="Rectangle 486"/>
          <p:cNvSpPr/>
          <p:nvPr>
            <p:custDataLst>
              <p:tags r:id="rId8"/>
            </p:custDataLst>
          </p:nvPr>
        </p:nvSpPr>
        <p:spPr bwMode="auto">
          <a:xfrm>
            <a:off x="5622925" y="5413375"/>
            <a:ext cx="3444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1A3A05F9-4EA2-45CA-ADBC-1EE95E900FC5}" type="datetime'3''''''''''''''''''''''''7''''''''''''''''''''''''''%'''''''''">
              <a:rPr lang="en-US" sz="1200" b="1" smtClean="0">
                <a:solidFill>
                  <a:schemeClr val="tx1"/>
                </a:solidFill>
              </a:rPr>
              <a:pPr algn="ctr"/>
              <a:t>37%</a:t>
            </a:fld>
            <a:endParaRPr lang="es-MX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90" name="Rectangle 489"/>
          <p:cNvSpPr/>
          <p:nvPr>
            <p:custDataLst>
              <p:tags r:id="rId9"/>
            </p:custDataLst>
          </p:nvPr>
        </p:nvSpPr>
        <p:spPr bwMode="auto">
          <a:xfrm>
            <a:off x="7278687" y="5684837"/>
            <a:ext cx="179387" cy="133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492" name="Rectangle 491"/>
          <p:cNvSpPr/>
          <p:nvPr>
            <p:custDataLst>
              <p:tags r:id="rId10"/>
            </p:custDataLst>
          </p:nvPr>
        </p:nvSpPr>
        <p:spPr bwMode="auto">
          <a:xfrm>
            <a:off x="7278687" y="4668837"/>
            <a:ext cx="179387" cy="133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491" name="Rectangle 490"/>
          <p:cNvSpPr/>
          <p:nvPr>
            <p:custDataLst>
              <p:tags r:id="rId11"/>
            </p:custDataLst>
          </p:nvPr>
        </p:nvSpPr>
        <p:spPr bwMode="auto">
          <a:xfrm>
            <a:off x="7278687" y="4872037"/>
            <a:ext cx="179387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489" name="Rectangle 488"/>
          <p:cNvSpPr/>
          <p:nvPr>
            <p:custDataLst>
              <p:tags r:id="rId12"/>
            </p:custDataLst>
          </p:nvPr>
        </p:nvSpPr>
        <p:spPr bwMode="auto">
          <a:xfrm>
            <a:off x="7278687" y="5481637"/>
            <a:ext cx="179387" cy="1333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494" name="Rectangle 493"/>
          <p:cNvSpPr/>
          <p:nvPr>
            <p:custDataLst>
              <p:tags r:id="rId13"/>
            </p:custDataLst>
          </p:nvPr>
        </p:nvSpPr>
        <p:spPr bwMode="auto">
          <a:xfrm>
            <a:off x="7278687" y="5278437"/>
            <a:ext cx="179387" cy="1333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493" name="Rectangle 492"/>
          <p:cNvSpPr/>
          <p:nvPr>
            <p:custDataLst>
              <p:tags r:id="rId14"/>
            </p:custDataLst>
          </p:nvPr>
        </p:nvSpPr>
        <p:spPr bwMode="auto">
          <a:xfrm>
            <a:off x="7278687" y="5075237"/>
            <a:ext cx="179387" cy="1333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498" name="Rectangle 497"/>
          <p:cNvSpPr/>
          <p:nvPr>
            <p:custDataLst>
              <p:tags r:id="rId15"/>
            </p:custDataLst>
          </p:nvPr>
        </p:nvSpPr>
        <p:spPr bwMode="auto">
          <a:xfrm>
            <a:off x="7508875" y="5275262"/>
            <a:ext cx="7159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E8935FAA-83D5-41FA-B1C6-152E9E9097EC}" type="datetime'''S''''u''da''m''''''''''''''''''''é''ri''''''''c''''a'''''''">
              <a:rPr lang="en-US" sz="1000" b="1" smtClean="0">
                <a:solidFill>
                  <a:schemeClr val="tx1"/>
                </a:solidFill>
              </a:rPr>
              <a:pPr/>
              <a:t>Sudamérica</a:t>
            </a:fld>
            <a:endParaRPr lang="es-MX" sz="10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00" name="Rectangle 499"/>
          <p:cNvSpPr/>
          <p:nvPr>
            <p:custDataLst>
              <p:tags r:id="rId16"/>
            </p:custDataLst>
          </p:nvPr>
        </p:nvSpPr>
        <p:spPr bwMode="auto">
          <a:xfrm>
            <a:off x="7508875" y="5681662"/>
            <a:ext cx="116681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0E237CC9-708E-4899-B66F-E97E6F76913E}" type="datetime'Me''d''io'' Est''''''''e ''''''y'''' ''Á''''fr''''ic''a'''''">
              <a:rPr lang="en-US" sz="1000" b="1" smtClean="0">
                <a:solidFill>
                  <a:schemeClr val="tx1"/>
                </a:solidFill>
              </a:rPr>
              <a:pPr/>
              <a:t>Medio Este y África</a:t>
            </a:fld>
            <a:endParaRPr lang="es-MX" sz="10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99" name="Rectangle 498"/>
          <p:cNvSpPr/>
          <p:nvPr>
            <p:custDataLst>
              <p:tags r:id="rId17"/>
            </p:custDataLst>
          </p:nvPr>
        </p:nvSpPr>
        <p:spPr bwMode="auto">
          <a:xfrm>
            <a:off x="7508875" y="5478462"/>
            <a:ext cx="2667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4B9C50ED-E362-4CDB-B052-1489B2AADBF7}" type="datetime'''''''''As''''i''''''''''''a'''''''''''''''''''''''''''''">
              <a:rPr lang="en-US" sz="1000" b="1" smtClean="0">
                <a:solidFill>
                  <a:schemeClr val="tx1"/>
                </a:solidFill>
              </a:rPr>
              <a:pPr/>
              <a:t>Asia</a:t>
            </a:fld>
            <a:endParaRPr lang="es-MX" sz="10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97" name="Rectangle 496"/>
          <p:cNvSpPr/>
          <p:nvPr>
            <p:custDataLst>
              <p:tags r:id="rId18"/>
            </p:custDataLst>
          </p:nvPr>
        </p:nvSpPr>
        <p:spPr bwMode="auto">
          <a:xfrm>
            <a:off x="7508875" y="5072062"/>
            <a:ext cx="8080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46F818B9-6B7B-4FB5-AD31-C4168AF88828}" type="datetime'''''''''''N''''''''ort''e''am''é''''''''''''ri''''ca'''">
              <a:rPr lang="en-US" sz="1000" b="1" smtClean="0">
                <a:solidFill>
                  <a:schemeClr val="tx1"/>
                </a:solidFill>
              </a:rPr>
              <a:pPr/>
              <a:t>Norteamérica</a:t>
            </a:fld>
            <a:endParaRPr lang="es-MX" sz="10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96" name="Rectangle 495"/>
          <p:cNvSpPr/>
          <p:nvPr>
            <p:custDataLst>
              <p:tags r:id="rId19"/>
            </p:custDataLst>
          </p:nvPr>
        </p:nvSpPr>
        <p:spPr bwMode="auto">
          <a:xfrm>
            <a:off x="7508875" y="4868862"/>
            <a:ext cx="13843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D7F37EE9-DF26-4C12-8C6D-494810E6B54B}" type="datetime'O''''''''tr''os ''''p''aí''''''''ses'' ''E''ur''''ope''''o''s'">
              <a:rPr lang="en-US" sz="1000" b="1" smtClean="0">
                <a:solidFill>
                  <a:schemeClr val="tx1"/>
                </a:solidFill>
              </a:rPr>
              <a:pPr/>
              <a:t>Otros países Europeos</a:t>
            </a:fld>
            <a:endParaRPr lang="es-MX" sz="10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95" name="Rectangle 494"/>
          <p:cNvSpPr/>
          <p:nvPr>
            <p:custDataLst>
              <p:tags r:id="rId20"/>
            </p:custDataLst>
          </p:nvPr>
        </p:nvSpPr>
        <p:spPr bwMode="auto">
          <a:xfrm>
            <a:off x="7508875" y="4665662"/>
            <a:ext cx="10763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49F22331-6B22-4A73-B64F-8FA84612DA64}" type="datetime'''''Un''''''''''i''''''ón'' ''E''''''ur''op''ea ''''2''7'''''">
              <a:rPr lang="en-US" sz="1000" b="1" smtClean="0">
                <a:solidFill>
                  <a:schemeClr val="tx1"/>
                </a:solidFill>
              </a:rPr>
              <a:pPr/>
              <a:t>Unión Europea 27</a:t>
            </a:fld>
            <a:endParaRPr lang="es-MX" sz="1000" b="1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555" name="Object 554"/>
          <p:cNvGraphicFramePr>
            <a:graphicFrameLocks noChangeAspect="1"/>
          </p:cNvGraphicFramePr>
          <p:nvPr/>
        </p:nvGraphicFramePr>
        <p:xfrm>
          <a:off x="5408612" y="1955800"/>
          <a:ext cx="1676484" cy="1676288"/>
        </p:xfrm>
        <a:graphic>
          <a:graphicData uri="http://schemas.openxmlformats.org/presentationml/2006/ole">
            <p:oleObj spid="_x0000_s235528" name="Chart" r:id="rId45" imgW="1676484" imgH="1676288" progId="MSGraph.Chart.8">
              <p:embed followColorScheme="full"/>
            </p:oleObj>
          </a:graphicData>
        </a:graphic>
      </p:graphicFrame>
      <p:sp>
        <p:nvSpPr>
          <p:cNvPr id="571" name="Rectangle 570"/>
          <p:cNvSpPr/>
          <p:nvPr>
            <p:custDataLst>
              <p:tags r:id="rId21"/>
            </p:custDataLst>
          </p:nvPr>
        </p:nvSpPr>
        <p:spPr bwMode="auto">
          <a:xfrm>
            <a:off x="6038850" y="2297112"/>
            <a:ext cx="260350" cy="1825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DED59296-6634-4A1C-85AE-2AD4B5D94D5F}" type="datetime'''''''''''''''''''''''5''''''''''''''''''''%'''''''''''''''''">
              <a:rPr lang="en-US" sz="1200" b="1" smtClean="0">
                <a:solidFill>
                  <a:schemeClr val="tx1"/>
                </a:solidFill>
              </a:rPr>
              <a:pPr algn="ctr"/>
              <a:t>5%</a:t>
            </a:fld>
            <a:endParaRPr lang="es-MX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62" name="Rectangle 561"/>
          <p:cNvSpPr/>
          <p:nvPr>
            <p:custDataLst>
              <p:tags r:id="rId22"/>
            </p:custDataLst>
          </p:nvPr>
        </p:nvSpPr>
        <p:spPr bwMode="auto">
          <a:xfrm>
            <a:off x="5715000" y="2270125"/>
            <a:ext cx="3444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344AA98F-59AC-4BDC-BCAB-D7958BF355EB}" type="datetime'''''''1''''''''''''''''''''''1''%'">
              <a:rPr lang="en-US" sz="1200" b="1" smtClean="0">
                <a:solidFill>
                  <a:schemeClr val="bg1"/>
                </a:solidFill>
              </a:rPr>
              <a:pPr algn="ctr"/>
              <a:t>11%</a:t>
            </a:fld>
            <a:endParaRPr lang="es-MX" sz="12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63" name="Rectangle 562"/>
          <p:cNvSpPr/>
          <p:nvPr>
            <p:custDataLst>
              <p:tags r:id="rId23"/>
            </p:custDataLst>
          </p:nvPr>
        </p:nvSpPr>
        <p:spPr bwMode="gray">
          <a:xfrm>
            <a:off x="5716587" y="3121025"/>
            <a:ext cx="3444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88162FC5-5C16-4104-A072-605AEA7346C3}" type="datetime'4''''5''''''%'''''''''''''''''''''''''''''''''''''''''''''">
              <a:rPr lang="en-US" sz="1200" b="1" smtClean="0">
                <a:solidFill>
                  <a:schemeClr val="bg1"/>
                </a:solidFill>
              </a:rPr>
              <a:pPr algn="ctr"/>
              <a:t>45%</a:t>
            </a:fld>
            <a:endParaRPr lang="es-MX" sz="12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57" name="Rectangle 556"/>
          <p:cNvSpPr/>
          <p:nvPr>
            <p:custDataLst>
              <p:tags r:id="rId24"/>
            </p:custDataLst>
          </p:nvPr>
        </p:nvSpPr>
        <p:spPr bwMode="auto">
          <a:xfrm>
            <a:off x="6548437" y="2947987"/>
            <a:ext cx="3444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A3C62B6A-4AA4-4FF5-B1D0-ADD3979E825E}" type="datetime'''1''1''''''''''%'''''''''''''''">
              <a:rPr lang="en-US" sz="1200" b="1" smtClean="0">
                <a:solidFill>
                  <a:schemeClr val="tx1"/>
                </a:solidFill>
              </a:rPr>
              <a:pPr algn="ctr"/>
              <a:t>11%</a:t>
            </a:fld>
            <a:endParaRPr lang="es-MX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51" name="Rectangle 550"/>
          <p:cNvSpPr/>
          <p:nvPr>
            <p:custDataLst>
              <p:tags r:id="rId25"/>
            </p:custDataLst>
          </p:nvPr>
        </p:nvSpPr>
        <p:spPr bwMode="auto">
          <a:xfrm>
            <a:off x="6475412" y="2332037"/>
            <a:ext cx="3444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/>
            <a:fld id="{E4E7D17C-B5DF-4CE8-B96A-41FA29D9AE61}" type="datetime'''''''''''''2''''''''''''''''''''''''''''''''7''%'">
              <a:rPr lang="en-US" sz="1200" b="1" smtClean="0">
                <a:solidFill>
                  <a:schemeClr val="tx1"/>
                </a:solidFill>
              </a:rPr>
              <a:pPr algn="ctr"/>
              <a:t>27%</a:t>
            </a:fld>
            <a:endParaRPr lang="es-MX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72" name="Rectangle 571"/>
          <p:cNvSpPr/>
          <p:nvPr>
            <p:custDataLst>
              <p:tags r:id="rId26"/>
            </p:custDataLst>
          </p:nvPr>
        </p:nvSpPr>
        <p:spPr bwMode="auto">
          <a:xfrm>
            <a:off x="7278687" y="3000375"/>
            <a:ext cx="179388" cy="1333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9" name="Rectangle 568"/>
          <p:cNvSpPr/>
          <p:nvPr>
            <p:custDataLst>
              <p:tags r:id="rId27"/>
            </p:custDataLst>
          </p:nvPr>
        </p:nvSpPr>
        <p:spPr bwMode="auto">
          <a:xfrm>
            <a:off x="7278687" y="2797175"/>
            <a:ext cx="179387" cy="1333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568" name="Rectangle 567"/>
          <p:cNvSpPr/>
          <p:nvPr>
            <p:custDataLst>
              <p:tags r:id="rId28"/>
            </p:custDataLst>
          </p:nvPr>
        </p:nvSpPr>
        <p:spPr bwMode="auto">
          <a:xfrm>
            <a:off x="7278687" y="2593975"/>
            <a:ext cx="179387" cy="1333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567" name="Rectangle 566"/>
          <p:cNvSpPr/>
          <p:nvPr>
            <p:custDataLst>
              <p:tags r:id="rId29"/>
            </p:custDataLst>
          </p:nvPr>
        </p:nvSpPr>
        <p:spPr bwMode="auto">
          <a:xfrm>
            <a:off x="7278687" y="2390775"/>
            <a:ext cx="179387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566" name="Rectangle 565"/>
          <p:cNvSpPr/>
          <p:nvPr>
            <p:custDataLst>
              <p:tags r:id="rId30"/>
            </p:custDataLst>
          </p:nvPr>
        </p:nvSpPr>
        <p:spPr bwMode="auto">
          <a:xfrm>
            <a:off x="7278687" y="2187575"/>
            <a:ext cx="179387" cy="133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570" name="Rectangle 569"/>
          <p:cNvSpPr/>
          <p:nvPr>
            <p:custDataLst>
              <p:tags r:id="rId31"/>
            </p:custDataLst>
          </p:nvPr>
        </p:nvSpPr>
        <p:spPr bwMode="auto">
          <a:xfrm>
            <a:off x="7508876" y="2997200"/>
            <a:ext cx="3587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6BF38EF5-F321-486B-B0FD-82717D76386F}" type="datetime'Áf''''''''''''r''''''i''''c''a'''''''''">
              <a:rPr lang="en-US" sz="1000" b="1" smtClean="0">
                <a:solidFill>
                  <a:schemeClr val="tx1"/>
                </a:solidFill>
              </a:rPr>
              <a:pPr/>
              <a:t>África</a:t>
            </a:fld>
            <a:endParaRPr lang="es-MX" sz="1000" b="1">
              <a:solidFill>
                <a:schemeClr val="tx1"/>
              </a:solidFill>
              <a:latin typeface="Arial"/>
              <a:ea typeface="MS PGothic"/>
              <a:cs typeface="Arial"/>
              <a:sym typeface="Arial"/>
            </a:endParaRPr>
          </a:p>
        </p:txBody>
      </p:sp>
      <p:sp>
        <p:nvSpPr>
          <p:cNvPr id="561" name="Rectangle 560"/>
          <p:cNvSpPr/>
          <p:nvPr>
            <p:custDataLst>
              <p:tags r:id="rId32"/>
            </p:custDataLst>
          </p:nvPr>
        </p:nvSpPr>
        <p:spPr bwMode="auto">
          <a:xfrm>
            <a:off x="7508875" y="2794000"/>
            <a:ext cx="100488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70E90B51-2B25-45EF-B6A1-1916B88BA00D}" type="datetime'''''''''A''''''''sia, C''''IS y'''' o''t''r''''''o''''''''s'''">
              <a:rPr lang="en-US" sz="1000" b="1" smtClean="0">
                <a:solidFill>
                  <a:schemeClr val="tx1"/>
                </a:solidFill>
              </a:rPr>
              <a:pPr/>
              <a:t>Asia, CIS y otros</a:t>
            </a:fld>
            <a:endParaRPr lang="es-MX" sz="10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60" name="Rectangle 559"/>
          <p:cNvSpPr/>
          <p:nvPr>
            <p:custDataLst>
              <p:tags r:id="rId33"/>
            </p:custDataLst>
          </p:nvPr>
        </p:nvSpPr>
        <p:spPr bwMode="auto">
          <a:xfrm>
            <a:off x="7508875" y="2590800"/>
            <a:ext cx="4365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07924A96-B99A-4EDE-8A2A-0928A1E2C23E}" type="datetime'''''''''''''E''ur''''''''''o''''''''''p''a'''">
              <a:rPr lang="en-US" sz="1000" b="1" smtClean="0">
                <a:solidFill>
                  <a:schemeClr val="tx1"/>
                </a:solidFill>
              </a:rPr>
              <a:pPr/>
              <a:t>Europa</a:t>
            </a:fld>
            <a:endParaRPr lang="es-MX" sz="10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56" name="Rectangle 555"/>
          <p:cNvSpPr/>
          <p:nvPr>
            <p:custDataLst>
              <p:tags r:id="rId34"/>
            </p:custDataLst>
          </p:nvPr>
        </p:nvSpPr>
        <p:spPr bwMode="auto">
          <a:xfrm>
            <a:off x="7508875" y="2387600"/>
            <a:ext cx="7159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A249E78A-D5AE-4649-AFB0-BA421263A07C}" type="datetime'Su''d''''''''''a''''m''''é''r''i''''''c''''''a'''">
              <a:rPr lang="en-US" sz="1000" b="1" smtClean="0">
                <a:solidFill>
                  <a:schemeClr val="tx1"/>
                </a:solidFill>
              </a:rPr>
              <a:pPr/>
              <a:t>Sudamérica</a:t>
            </a:fld>
            <a:endParaRPr lang="es-MX" sz="10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54" name="Rectangle 553"/>
          <p:cNvSpPr/>
          <p:nvPr>
            <p:custDataLst>
              <p:tags r:id="rId35"/>
            </p:custDataLst>
          </p:nvPr>
        </p:nvSpPr>
        <p:spPr bwMode="auto">
          <a:xfrm>
            <a:off x="7508875" y="2184400"/>
            <a:ext cx="8080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fld id="{7388070C-4516-4B5F-8AD0-B0AF23467A4B}" type="datetime'''N''o''''r''''''''''''t''eamé''''''''''''''r''''i''c''''a'">
              <a:rPr lang="en-US" sz="1000" b="1" smtClean="0">
                <a:solidFill>
                  <a:schemeClr val="tx1"/>
                </a:solidFill>
              </a:rPr>
              <a:pPr/>
              <a:t>Norteamérica</a:t>
            </a:fld>
            <a:endParaRPr lang="es-MX" sz="10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10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900" y="101600"/>
            <a:ext cx="6680200" cy="7921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800" dirty="0" smtClean="0"/>
              <a:t>ArcelorMittal en México</a:t>
            </a:r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326650" y="983674"/>
            <a:ext cx="4042800" cy="3600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solidFill>
                <a:srgbClr val="696969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35475" y="990848"/>
            <a:ext cx="4032000" cy="61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 dirty="0" smtClean="0">
                <a:solidFill>
                  <a:srgbClr val="696969"/>
                </a:solidFill>
              </a:rPr>
              <a:t>ArcelorMittal ha estado operando </a:t>
            </a:r>
            <a:r>
              <a:rPr lang="es-MX" sz="1700" b="1" dirty="0" smtClean="0">
                <a:solidFill>
                  <a:srgbClr val="696969"/>
                </a:solidFill>
              </a:rPr>
              <a:t>en</a:t>
            </a:r>
            <a:r>
              <a:rPr lang="es-MX" sz="1600" b="1" dirty="0" smtClean="0">
                <a:solidFill>
                  <a:srgbClr val="696969"/>
                </a:solidFill>
              </a:rPr>
              <a:t> el mercado Mexicano por casi </a:t>
            </a:r>
            <a:r>
              <a:rPr lang="es-MX" sz="1600" b="1" dirty="0" smtClean="0">
                <a:solidFill>
                  <a:srgbClr val="FF3700"/>
                </a:solidFill>
              </a:rPr>
              <a:t>20 años</a:t>
            </a:r>
            <a:endParaRPr lang="es-MX" sz="1600" b="1" dirty="0">
              <a:solidFill>
                <a:srgbClr val="FF3700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28235" y="1614662"/>
            <a:ext cx="405665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MX" sz="1400" b="1" dirty="0" smtClean="0">
                <a:solidFill>
                  <a:srgbClr val="696969"/>
                </a:solidFill>
              </a:rPr>
              <a:t>4 millones</a:t>
            </a:r>
            <a:r>
              <a:rPr lang="es-MX" sz="1400" dirty="0" smtClean="0">
                <a:solidFill>
                  <a:srgbClr val="696969"/>
                </a:solidFill>
              </a:rPr>
              <a:t> de toneladas de Planchón</a:t>
            </a:r>
          </a:p>
          <a:p>
            <a:pPr marL="85725" indent="-85725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MX" sz="1400" b="1" dirty="0" smtClean="0">
                <a:solidFill>
                  <a:srgbClr val="696969"/>
                </a:solidFill>
              </a:rPr>
              <a:t>2 millones </a:t>
            </a:r>
            <a:r>
              <a:rPr lang="es-MX" sz="1400" dirty="0" smtClean="0">
                <a:solidFill>
                  <a:srgbClr val="696969"/>
                </a:solidFill>
              </a:rPr>
              <a:t>de toneladas de productos Largos</a:t>
            </a:r>
          </a:p>
          <a:p>
            <a:pPr marL="85725" indent="-85725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MX" sz="1400" b="1" dirty="0" smtClean="0">
                <a:solidFill>
                  <a:srgbClr val="696969"/>
                </a:solidFill>
              </a:rPr>
              <a:t>6.5 millones </a:t>
            </a:r>
            <a:r>
              <a:rPr lang="es-MX" sz="1400" dirty="0" smtClean="0">
                <a:solidFill>
                  <a:srgbClr val="696969"/>
                </a:solidFill>
              </a:rPr>
              <a:t>de toneladas de mineral de hierro</a:t>
            </a:r>
          </a:p>
          <a:p>
            <a:pPr marL="85725" indent="-85725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MX" sz="1400" b="1" dirty="0" smtClean="0">
                <a:solidFill>
                  <a:srgbClr val="696969"/>
                </a:solidFill>
              </a:rPr>
              <a:t>150,000 toneladas </a:t>
            </a:r>
            <a:r>
              <a:rPr lang="es-MX" sz="1400" dirty="0" smtClean="0">
                <a:solidFill>
                  <a:srgbClr val="696969"/>
                </a:solidFill>
              </a:rPr>
              <a:t>anuales de capacidad  productiva de tubos y </a:t>
            </a:r>
            <a:r>
              <a:rPr lang="es-MX" sz="1400" b="1" dirty="0" smtClean="0">
                <a:solidFill>
                  <a:srgbClr val="696969"/>
                </a:solidFill>
              </a:rPr>
              <a:t>250,000 toneladas  </a:t>
            </a:r>
            <a:r>
              <a:rPr lang="es-MX" sz="1400" dirty="0" smtClean="0">
                <a:solidFill>
                  <a:srgbClr val="696969"/>
                </a:solidFill>
              </a:rPr>
              <a:t>anuales de capacidad de procesamiento de acero</a:t>
            </a:r>
          </a:p>
          <a:p>
            <a:pPr marL="85725" indent="-85725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MX" sz="1400" dirty="0" smtClean="0">
                <a:solidFill>
                  <a:srgbClr val="696969"/>
                </a:solidFill>
              </a:rPr>
              <a:t>8 Centros de distribución</a:t>
            </a:r>
          </a:p>
          <a:p>
            <a:pPr marL="85725" indent="-85725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MX" sz="1400" dirty="0" smtClean="0">
                <a:solidFill>
                  <a:srgbClr val="696969"/>
                </a:solidFill>
              </a:rPr>
              <a:t>8 Oficinas de ventas en México</a:t>
            </a:r>
          </a:p>
          <a:p>
            <a:pPr marL="85725" indent="-85725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MX" sz="1400" dirty="0" smtClean="0">
                <a:solidFill>
                  <a:srgbClr val="696969"/>
                </a:solidFill>
              </a:rPr>
              <a:t>59 distribuidores exclusivos con 206 puntos de venta</a:t>
            </a:r>
          </a:p>
        </p:txBody>
      </p:sp>
      <p:sp>
        <p:nvSpPr>
          <p:cNvPr id="23591" name="AutoShape 4"/>
          <p:cNvSpPr>
            <a:spLocks noChangeArrowheads="1"/>
          </p:cNvSpPr>
          <p:nvPr/>
        </p:nvSpPr>
        <p:spPr bwMode="gray">
          <a:xfrm>
            <a:off x="276100" y="4932225"/>
            <a:ext cx="3124200" cy="1476000"/>
          </a:xfrm>
          <a:prstGeom prst="homePlate">
            <a:avLst>
              <a:gd name="adj" fmla="val 0"/>
            </a:avLst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695325">
              <a:spcBef>
                <a:spcPct val="20000"/>
              </a:spcBef>
              <a:buClr>
                <a:schemeClr val="tx2"/>
              </a:buClr>
            </a:pPr>
            <a:endParaRPr lang="es-MX" sz="1600"/>
          </a:p>
        </p:txBody>
      </p:sp>
      <p:sp>
        <p:nvSpPr>
          <p:cNvPr id="23592" name="Text Box 6"/>
          <p:cNvSpPr txBox="1">
            <a:spLocks noChangeArrowheads="1"/>
          </p:cNvSpPr>
          <p:nvPr/>
        </p:nvSpPr>
        <p:spPr bwMode="auto">
          <a:xfrm>
            <a:off x="233236" y="4925176"/>
            <a:ext cx="3271838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700" b="1" dirty="0" smtClean="0">
                <a:solidFill>
                  <a:srgbClr val="FF3700"/>
                </a:solidFill>
              </a:rPr>
              <a:t>Responsabilidad Corporativa</a:t>
            </a:r>
            <a:br>
              <a:rPr lang="es-MX" sz="1700" b="1" dirty="0" smtClean="0">
                <a:solidFill>
                  <a:srgbClr val="FF3700"/>
                </a:solidFill>
              </a:rPr>
            </a:br>
            <a:r>
              <a:rPr lang="es-ES" sz="1700" b="1" dirty="0" smtClean="0">
                <a:solidFill>
                  <a:schemeClr val="bg1"/>
                </a:solidFill>
              </a:rPr>
              <a:t>Respaldada por un gobierno transparente, ArcelorMittal transforma el mañana a través de</a:t>
            </a:r>
            <a:r>
              <a:rPr lang="es-MX" sz="1700" b="1" dirty="0" smtClean="0">
                <a:solidFill>
                  <a:schemeClr val="bg1"/>
                </a:solidFill>
              </a:rPr>
              <a:t>: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114772" name="AutoShape 4"/>
          <p:cNvSpPr>
            <a:spLocks noChangeArrowheads="1"/>
          </p:cNvSpPr>
          <p:nvPr/>
        </p:nvSpPr>
        <p:spPr bwMode="gray">
          <a:xfrm>
            <a:off x="3500250" y="4932225"/>
            <a:ext cx="1752600" cy="1476000"/>
          </a:xfrm>
          <a:prstGeom prst="homePlate">
            <a:avLst>
              <a:gd name="adj" fmla="val 0"/>
            </a:avLst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0" lvl="1" defTabSz="695325">
              <a:defRPr/>
            </a:pPr>
            <a:r>
              <a:rPr lang="es-MX" sz="1800" b="1" dirty="0" smtClean="0">
                <a:solidFill>
                  <a:schemeClr val="bg1"/>
                </a:solidFill>
                <a:latin typeface="Arial" charset="0"/>
                <a:ea typeface="MS PGothic"/>
                <a:cs typeface="MS PGothic"/>
              </a:rPr>
              <a:t>Inversión en nuestra gente</a:t>
            </a:r>
          </a:p>
          <a:p>
            <a:pPr defTabSz="695325">
              <a:defRPr/>
            </a:pPr>
            <a:r>
              <a:rPr lang="es-MX" sz="1100" dirty="0" smtClean="0">
                <a:solidFill>
                  <a:schemeClr val="bg1"/>
                </a:solidFill>
                <a:latin typeface="Arial" charset="0"/>
                <a:ea typeface="MS PGothic"/>
                <a:cs typeface="MS PGothic"/>
              </a:rPr>
              <a:t>Capacitación y desarrollo dentro de un ambiente sano de trabajo</a:t>
            </a:r>
            <a:endParaRPr lang="es-MX" sz="1100" dirty="0">
              <a:solidFill>
                <a:schemeClr val="bg1"/>
              </a:solidFill>
              <a:latin typeface="Arial" charset="0"/>
              <a:ea typeface="MS PGothic"/>
              <a:cs typeface="MS PGothic"/>
            </a:endParaRPr>
          </a:p>
        </p:txBody>
      </p:sp>
      <p:sp>
        <p:nvSpPr>
          <p:cNvPr id="23594" name="AutoShape 4"/>
          <p:cNvSpPr>
            <a:spLocks noChangeArrowheads="1"/>
          </p:cNvSpPr>
          <p:nvPr/>
        </p:nvSpPr>
        <p:spPr bwMode="gray">
          <a:xfrm>
            <a:off x="5329050" y="4932225"/>
            <a:ext cx="1752600" cy="1476000"/>
          </a:xfrm>
          <a:prstGeom prst="homePlate">
            <a:avLst>
              <a:gd name="adj" fmla="val 0"/>
            </a:avLst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695325"/>
            <a:r>
              <a:rPr lang="es-MX" sz="1800" b="1" dirty="0" smtClean="0">
                <a:solidFill>
                  <a:schemeClr val="bg1"/>
                </a:solidFill>
              </a:rPr>
              <a:t>Acero más sustentable</a:t>
            </a:r>
          </a:p>
          <a:p>
            <a:pPr defTabSz="695325"/>
            <a:r>
              <a:rPr lang="es-ES" sz="1100" dirty="0" smtClean="0">
                <a:solidFill>
                  <a:schemeClr val="bg1"/>
                </a:solidFill>
              </a:rPr>
              <a:t>Experiencia para desarrollar productos más ecológicos</a:t>
            </a:r>
            <a:endParaRPr lang="es-MX" sz="1100" dirty="0" smtClean="0">
              <a:solidFill>
                <a:schemeClr val="bg1"/>
              </a:solidFill>
            </a:endParaRPr>
          </a:p>
          <a:p>
            <a:pPr defTabSz="695325">
              <a:spcBef>
                <a:spcPct val="20000"/>
              </a:spcBef>
              <a:buClr>
                <a:schemeClr val="tx2"/>
              </a:buClr>
            </a:pP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3595" name="AutoShape 4"/>
          <p:cNvSpPr>
            <a:spLocks noChangeArrowheads="1"/>
          </p:cNvSpPr>
          <p:nvPr/>
        </p:nvSpPr>
        <p:spPr bwMode="gray">
          <a:xfrm>
            <a:off x="7157850" y="4932225"/>
            <a:ext cx="1676400" cy="1476000"/>
          </a:xfrm>
          <a:prstGeom prst="homePlate">
            <a:avLst>
              <a:gd name="adj" fmla="val 0"/>
            </a:avLst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695325"/>
            <a:r>
              <a:rPr lang="es-MX" sz="1800" b="1" dirty="0" smtClean="0">
                <a:solidFill>
                  <a:schemeClr val="bg1"/>
                </a:solidFill>
              </a:rPr>
              <a:t>Apoyo a comunidades</a:t>
            </a:r>
          </a:p>
          <a:p>
            <a:pPr defTabSz="695325"/>
            <a:r>
              <a:rPr lang="es-ES" sz="1100" dirty="0" smtClean="0">
                <a:solidFill>
                  <a:schemeClr val="bg1"/>
                </a:solidFill>
              </a:rPr>
              <a:t>Presencia importante en todas las comunidades en las que operamos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23596" name="Rectangle 6"/>
          <p:cNvSpPr>
            <a:spLocks noChangeArrowheads="1"/>
          </p:cNvSpPr>
          <p:nvPr/>
        </p:nvSpPr>
        <p:spPr bwMode="gray">
          <a:xfrm rot="10800000" flipV="1">
            <a:off x="276100" y="4924800"/>
            <a:ext cx="8534400" cy="1476000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695325">
              <a:spcBef>
                <a:spcPct val="20000"/>
              </a:spcBef>
              <a:buClr>
                <a:schemeClr val="tx2"/>
              </a:buClr>
            </a:pPr>
            <a:endParaRPr lang="es-MX" sz="2000" b="1">
              <a:solidFill>
                <a:schemeClr val="tx2"/>
              </a:solidFill>
            </a:endParaRPr>
          </a:p>
        </p:txBody>
      </p:sp>
      <p:grpSp>
        <p:nvGrpSpPr>
          <p:cNvPr id="2" name="Group 91"/>
          <p:cNvGrpSpPr/>
          <p:nvPr/>
        </p:nvGrpSpPr>
        <p:grpSpPr>
          <a:xfrm>
            <a:off x="4767362" y="973777"/>
            <a:ext cx="4333144" cy="3600608"/>
            <a:chOff x="4295768" y="1065212"/>
            <a:chExt cx="4770452" cy="3963988"/>
          </a:xfrm>
        </p:grpSpPr>
        <p:sp>
          <p:nvSpPr>
            <p:cNvPr id="93" name="AutoShape 5"/>
            <p:cNvSpPr>
              <a:spLocks noChangeArrowheads="1"/>
            </p:cNvSpPr>
            <p:nvPr/>
          </p:nvSpPr>
          <p:spPr bwMode="auto">
            <a:xfrm>
              <a:off x="4308475" y="1066800"/>
              <a:ext cx="4460875" cy="3962400"/>
            </a:xfrm>
            <a:prstGeom prst="homePlate">
              <a:avLst>
                <a:gd name="adj" fmla="val 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MX" b="1">
                <a:solidFill>
                  <a:srgbClr val="696969"/>
                </a:solidFill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4305296" y="1065212"/>
              <a:ext cx="4410080" cy="3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1600" b="1" dirty="0" smtClean="0">
                  <a:solidFill>
                    <a:srgbClr val="FFFFFF"/>
                  </a:solidFill>
                </a:rPr>
                <a:t>Fuerte Presencia en México</a:t>
              </a:r>
              <a:endParaRPr lang="es-MX" sz="16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421188" y="1604963"/>
              <a:ext cx="4319587" cy="2981325"/>
              <a:chOff x="237" y="1602"/>
              <a:chExt cx="3691" cy="2548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200" y="3398"/>
                <a:ext cx="224" cy="255"/>
                <a:chOff x="2200" y="3398"/>
                <a:chExt cx="224" cy="255"/>
              </a:xfrm>
            </p:grpSpPr>
            <p:sp>
              <p:nvSpPr>
                <p:cNvPr id="164" name="Freeform 14"/>
                <p:cNvSpPr>
                  <a:spLocks/>
                </p:cNvSpPr>
                <p:nvPr/>
              </p:nvSpPr>
              <p:spPr bwMode="auto">
                <a:xfrm>
                  <a:off x="2301" y="3546"/>
                  <a:ext cx="114" cy="107"/>
                </a:xfrm>
                <a:custGeom>
                  <a:avLst/>
                  <a:gdLst>
                    <a:gd name="T0" fmla="*/ 1 w 163"/>
                    <a:gd name="T1" fmla="*/ 1 h 154"/>
                    <a:gd name="T2" fmla="*/ 1 w 163"/>
                    <a:gd name="T3" fmla="*/ 1 h 154"/>
                    <a:gd name="T4" fmla="*/ 1 w 163"/>
                    <a:gd name="T5" fmla="*/ 1 h 154"/>
                    <a:gd name="T6" fmla="*/ 1 w 163"/>
                    <a:gd name="T7" fmla="*/ 1 h 154"/>
                    <a:gd name="T8" fmla="*/ 1 w 163"/>
                    <a:gd name="T9" fmla="*/ 1 h 154"/>
                    <a:gd name="T10" fmla="*/ 1 w 163"/>
                    <a:gd name="T11" fmla="*/ 1 h 154"/>
                    <a:gd name="T12" fmla="*/ 1 w 163"/>
                    <a:gd name="T13" fmla="*/ 1 h 154"/>
                    <a:gd name="T14" fmla="*/ 1 w 163"/>
                    <a:gd name="T15" fmla="*/ 1 h 154"/>
                    <a:gd name="T16" fmla="*/ 1 w 163"/>
                    <a:gd name="T17" fmla="*/ 1 h 154"/>
                    <a:gd name="T18" fmla="*/ 1 w 163"/>
                    <a:gd name="T19" fmla="*/ 1 h 154"/>
                    <a:gd name="T20" fmla="*/ 1 w 163"/>
                    <a:gd name="T21" fmla="*/ 1 h 154"/>
                    <a:gd name="T22" fmla="*/ 1 w 163"/>
                    <a:gd name="T23" fmla="*/ 1 h 154"/>
                    <a:gd name="T24" fmla="*/ 1 w 163"/>
                    <a:gd name="T25" fmla="*/ 0 h 154"/>
                    <a:gd name="T26" fmla="*/ 1 w 163"/>
                    <a:gd name="T27" fmla="*/ 1 h 154"/>
                    <a:gd name="T28" fmla="*/ 1 w 163"/>
                    <a:gd name="T29" fmla="*/ 1 h 154"/>
                    <a:gd name="T30" fmla="*/ 1 w 163"/>
                    <a:gd name="T31" fmla="*/ 1 h 154"/>
                    <a:gd name="T32" fmla="*/ 1 w 163"/>
                    <a:gd name="T33" fmla="*/ 1 h 154"/>
                    <a:gd name="T34" fmla="*/ 1 w 163"/>
                    <a:gd name="T35" fmla="*/ 1 h 154"/>
                    <a:gd name="T36" fmla="*/ 1 w 163"/>
                    <a:gd name="T37" fmla="*/ 1 h 154"/>
                    <a:gd name="T38" fmla="*/ 1 w 163"/>
                    <a:gd name="T39" fmla="*/ 1 h 154"/>
                    <a:gd name="T40" fmla="*/ 1 w 163"/>
                    <a:gd name="T41" fmla="*/ 1 h 154"/>
                    <a:gd name="T42" fmla="*/ 1 w 163"/>
                    <a:gd name="T43" fmla="*/ 1 h 154"/>
                    <a:gd name="T44" fmla="*/ 1 w 163"/>
                    <a:gd name="T45" fmla="*/ 1 h 154"/>
                    <a:gd name="T46" fmla="*/ 1 w 163"/>
                    <a:gd name="T47" fmla="*/ 1 h 154"/>
                    <a:gd name="T48" fmla="*/ 1 w 163"/>
                    <a:gd name="T49" fmla="*/ 1 h 154"/>
                    <a:gd name="T50" fmla="*/ 1 w 163"/>
                    <a:gd name="T51" fmla="*/ 1 h 154"/>
                    <a:gd name="T52" fmla="*/ 1 w 163"/>
                    <a:gd name="T53" fmla="*/ 1 h 154"/>
                    <a:gd name="T54" fmla="*/ 1 w 163"/>
                    <a:gd name="T55" fmla="*/ 1 h 154"/>
                    <a:gd name="T56" fmla="*/ 1 w 163"/>
                    <a:gd name="T57" fmla="*/ 1 h 154"/>
                    <a:gd name="T58" fmla="*/ 1 w 163"/>
                    <a:gd name="T59" fmla="*/ 1 h 154"/>
                    <a:gd name="T60" fmla="*/ 1 w 163"/>
                    <a:gd name="T61" fmla="*/ 1 h 154"/>
                    <a:gd name="T62" fmla="*/ 1 w 163"/>
                    <a:gd name="T63" fmla="*/ 1 h 154"/>
                    <a:gd name="T64" fmla="*/ 1 w 163"/>
                    <a:gd name="T65" fmla="*/ 1 h 154"/>
                    <a:gd name="T66" fmla="*/ 1 w 163"/>
                    <a:gd name="T67" fmla="*/ 1 h 154"/>
                    <a:gd name="T68" fmla="*/ 1 w 163"/>
                    <a:gd name="T69" fmla="*/ 1 h 154"/>
                    <a:gd name="T70" fmla="*/ 1 w 163"/>
                    <a:gd name="T71" fmla="*/ 1 h 154"/>
                    <a:gd name="T72" fmla="*/ 1 w 163"/>
                    <a:gd name="T73" fmla="*/ 1 h 154"/>
                    <a:gd name="T74" fmla="*/ 1 w 163"/>
                    <a:gd name="T75" fmla="*/ 1 h 154"/>
                    <a:gd name="T76" fmla="*/ 1 w 163"/>
                    <a:gd name="T77" fmla="*/ 1 h 154"/>
                    <a:gd name="T78" fmla="*/ 1 w 163"/>
                    <a:gd name="T79" fmla="*/ 1 h 154"/>
                    <a:gd name="T80" fmla="*/ 1 w 163"/>
                    <a:gd name="T81" fmla="*/ 1 h 154"/>
                    <a:gd name="T82" fmla="*/ 1 w 163"/>
                    <a:gd name="T83" fmla="*/ 1 h 154"/>
                    <a:gd name="T84" fmla="*/ 1 w 163"/>
                    <a:gd name="T85" fmla="*/ 1 h 154"/>
                    <a:gd name="T86" fmla="*/ 1 w 163"/>
                    <a:gd name="T87" fmla="*/ 1 h 154"/>
                    <a:gd name="T88" fmla="*/ 1 w 163"/>
                    <a:gd name="T89" fmla="*/ 1 h 154"/>
                    <a:gd name="T90" fmla="*/ 1 w 163"/>
                    <a:gd name="T91" fmla="*/ 1 h 154"/>
                    <a:gd name="T92" fmla="*/ 1 w 163"/>
                    <a:gd name="T93" fmla="*/ 1 h 154"/>
                    <a:gd name="T94" fmla="*/ 1 w 163"/>
                    <a:gd name="T95" fmla="*/ 1 h 154"/>
                    <a:gd name="T96" fmla="*/ 1 w 163"/>
                    <a:gd name="T97" fmla="*/ 1 h 154"/>
                    <a:gd name="T98" fmla="*/ 1 w 163"/>
                    <a:gd name="T99" fmla="*/ 1 h 154"/>
                    <a:gd name="T100" fmla="*/ 1 w 163"/>
                    <a:gd name="T101" fmla="*/ 1 h 15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3"/>
                    <a:gd name="T154" fmla="*/ 0 h 154"/>
                    <a:gd name="T155" fmla="*/ 163 w 163"/>
                    <a:gd name="T156" fmla="*/ 154 h 15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3" h="154">
                      <a:moveTo>
                        <a:pt x="0" y="77"/>
                      </a:moveTo>
                      <a:lnTo>
                        <a:pt x="2" y="75"/>
                      </a:lnTo>
                      <a:lnTo>
                        <a:pt x="5" y="73"/>
                      </a:lnTo>
                      <a:lnTo>
                        <a:pt x="10" y="68"/>
                      </a:lnTo>
                      <a:lnTo>
                        <a:pt x="10" y="64"/>
                      </a:lnTo>
                      <a:lnTo>
                        <a:pt x="10" y="61"/>
                      </a:lnTo>
                      <a:lnTo>
                        <a:pt x="22" y="48"/>
                      </a:lnTo>
                      <a:lnTo>
                        <a:pt x="23" y="47"/>
                      </a:lnTo>
                      <a:lnTo>
                        <a:pt x="26" y="43"/>
                      </a:lnTo>
                      <a:lnTo>
                        <a:pt x="32" y="38"/>
                      </a:lnTo>
                      <a:lnTo>
                        <a:pt x="38" y="32"/>
                      </a:lnTo>
                      <a:lnTo>
                        <a:pt x="43" y="30"/>
                      </a:lnTo>
                      <a:lnTo>
                        <a:pt x="44" y="27"/>
                      </a:lnTo>
                      <a:lnTo>
                        <a:pt x="44" y="22"/>
                      </a:lnTo>
                      <a:lnTo>
                        <a:pt x="50" y="15"/>
                      </a:lnTo>
                      <a:lnTo>
                        <a:pt x="52" y="13"/>
                      </a:lnTo>
                      <a:lnTo>
                        <a:pt x="56" y="5"/>
                      </a:lnTo>
                      <a:lnTo>
                        <a:pt x="59" y="6"/>
                      </a:lnTo>
                      <a:lnTo>
                        <a:pt x="65" y="9"/>
                      </a:lnTo>
                      <a:lnTo>
                        <a:pt x="79" y="10"/>
                      </a:lnTo>
                      <a:lnTo>
                        <a:pt x="80" y="11"/>
                      </a:lnTo>
                      <a:lnTo>
                        <a:pt x="85" y="11"/>
                      </a:lnTo>
                      <a:lnTo>
                        <a:pt x="89" y="14"/>
                      </a:lnTo>
                      <a:lnTo>
                        <a:pt x="93" y="13"/>
                      </a:lnTo>
                      <a:lnTo>
                        <a:pt x="102" y="2"/>
                      </a:lnTo>
                      <a:lnTo>
                        <a:pt x="110" y="0"/>
                      </a:lnTo>
                      <a:lnTo>
                        <a:pt x="114" y="1"/>
                      </a:lnTo>
                      <a:lnTo>
                        <a:pt x="114" y="3"/>
                      </a:lnTo>
                      <a:lnTo>
                        <a:pt x="117" y="6"/>
                      </a:lnTo>
                      <a:lnTo>
                        <a:pt x="118" y="11"/>
                      </a:lnTo>
                      <a:lnTo>
                        <a:pt x="118" y="15"/>
                      </a:lnTo>
                      <a:lnTo>
                        <a:pt x="122" y="25"/>
                      </a:lnTo>
                      <a:lnTo>
                        <a:pt x="126" y="30"/>
                      </a:lnTo>
                      <a:lnTo>
                        <a:pt x="125" y="34"/>
                      </a:lnTo>
                      <a:lnTo>
                        <a:pt x="129" y="40"/>
                      </a:lnTo>
                      <a:lnTo>
                        <a:pt x="138" y="43"/>
                      </a:lnTo>
                      <a:lnTo>
                        <a:pt x="142" y="43"/>
                      </a:lnTo>
                      <a:lnTo>
                        <a:pt x="144" y="44"/>
                      </a:lnTo>
                      <a:lnTo>
                        <a:pt x="150" y="44"/>
                      </a:lnTo>
                      <a:lnTo>
                        <a:pt x="152" y="43"/>
                      </a:lnTo>
                      <a:lnTo>
                        <a:pt x="155" y="42"/>
                      </a:lnTo>
                      <a:lnTo>
                        <a:pt x="158" y="35"/>
                      </a:lnTo>
                      <a:lnTo>
                        <a:pt x="162" y="30"/>
                      </a:lnTo>
                      <a:lnTo>
                        <a:pt x="162" y="42"/>
                      </a:lnTo>
                      <a:lnTo>
                        <a:pt x="162" y="47"/>
                      </a:lnTo>
                      <a:lnTo>
                        <a:pt x="162" y="50"/>
                      </a:lnTo>
                      <a:lnTo>
                        <a:pt x="160" y="52"/>
                      </a:lnTo>
                      <a:lnTo>
                        <a:pt x="155" y="56"/>
                      </a:lnTo>
                      <a:lnTo>
                        <a:pt x="156" y="58"/>
                      </a:lnTo>
                      <a:lnTo>
                        <a:pt x="158" y="61"/>
                      </a:lnTo>
                      <a:lnTo>
                        <a:pt x="148" y="69"/>
                      </a:lnTo>
                      <a:lnTo>
                        <a:pt x="147" y="77"/>
                      </a:lnTo>
                      <a:lnTo>
                        <a:pt x="150" y="79"/>
                      </a:lnTo>
                      <a:lnTo>
                        <a:pt x="152" y="80"/>
                      </a:lnTo>
                      <a:lnTo>
                        <a:pt x="154" y="81"/>
                      </a:lnTo>
                      <a:lnTo>
                        <a:pt x="156" y="88"/>
                      </a:lnTo>
                      <a:lnTo>
                        <a:pt x="159" y="89"/>
                      </a:lnTo>
                      <a:lnTo>
                        <a:pt x="160" y="92"/>
                      </a:lnTo>
                      <a:lnTo>
                        <a:pt x="159" y="97"/>
                      </a:lnTo>
                      <a:lnTo>
                        <a:pt x="155" y="97"/>
                      </a:lnTo>
                      <a:lnTo>
                        <a:pt x="152" y="97"/>
                      </a:lnTo>
                      <a:lnTo>
                        <a:pt x="148" y="96"/>
                      </a:lnTo>
                      <a:lnTo>
                        <a:pt x="147" y="98"/>
                      </a:lnTo>
                      <a:lnTo>
                        <a:pt x="148" y="101"/>
                      </a:lnTo>
                      <a:lnTo>
                        <a:pt x="146" y="108"/>
                      </a:lnTo>
                      <a:lnTo>
                        <a:pt x="147" y="113"/>
                      </a:lnTo>
                      <a:lnTo>
                        <a:pt x="146" y="117"/>
                      </a:lnTo>
                      <a:lnTo>
                        <a:pt x="146" y="130"/>
                      </a:lnTo>
                      <a:lnTo>
                        <a:pt x="140" y="134"/>
                      </a:lnTo>
                      <a:lnTo>
                        <a:pt x="138" y="131"/>
                      </a:lnTo>
                      <a:lnTo>
                        <a:pt x="133" y="126"/>
                      </a:lnTo>
                      <a:lnTo>
                        <a:pt x="127" y="123"/>
                      </a:lnTo>
                      <a:lnTo>
                        <a:pt x="125" y="121"/>
                      </a:lnTo>
                      <a:lnTo>
                        <a:pt x="122" y="120"/>
                      </a:lnTo>
                      <a:lnTo>
                        <a:pt x="118" y="126"/>
                      </a:lnTo>
                      <a:lnTo>
                        <a:pt x="113" y="130"/>
                      </a:lnTo>
                      <a:lnTo>
                        <a:pt x="102" y="133"/>
                      </a:lnTo>
                      <a:lnTo>
                        <a:pt x="101" y="139"/>
                      </a:lnTo>
                      <a:lnTo>
                        <a:pt x="98" y="142"/>
                      </a:lnTo>
                      <a:lnTo>
                        <a:pt x="96" y="142"/>
                      </a:lnTo>
                      <a:lnTo>
                        <a:pt x="90" y="142"/>
                      </a:lnTo>
                      <a:lnTo>
                        <a:pt x="82" y="147"/>
                      </a:lnTo>
                      <a:lnTo>
                        <a:pt x="82" y="150"/>
                      </a:lnTo>
                      <a:lnTo>
                        <a:pt x="77" y="153"/>
                      </a:lnTo>
                      <a:lnTo>
                        <a:pt x="75" y="147"/>
                      </a:lnTo>
                      <a:lnTo>
                        <a:pt x="75" y="145"/>
                      </a:lnTo>
                      <a:lnTo>
                        <a:pt x="71" y="138"/>
                      </a:lnTo>
                      <a:lnTo>
                        <a:pt x="68" y="137"/>
                      </a:lnTo>
                      <a:lnTo>
                        <a:pt x="63" y="129"/>
                      </a:lnTo>
                      <a:lnTo>
                        <a:pt x="60" y="127"/>
                      </a:lnTo>
                      <a:lnTo>
                        <a:pt x="56" y="118"/>
                      </a:lnTo>
                      <a:lnTo>
                        <a:pt x="54" y="114"/>
                      </a:lnTo>
                      <a:lnTo>
                        <a:pt x="51" y="113"/>
                      </a:lnTo>
                      <a:lnTo>
                        <a:pt x="47" y="118"/>
                      </a:lnTo>
                      <a:lnTo>
                        <a:pt x="43" y="125"/>
                      </a:lnTo>
                      <a:lnTo>
                        <a:pt x="28" y="127"/>
                      </a:lnTo>
                      <a:lnTo>
                        <a:pt x="26" y="127"/>
                      </a:lnTo>
                      <a:lnTo>
                        <a:pt x="22" y="122"/>
                      </a:lnTo>
                      <a:lnTo>
                        <a:pt x="18" y="108"/>
                      </a:lnTo>
                      <a:lnTo>
                        <a:pt x="14" y="93"/>
                      </a:lnTo>
                      <a:lnTo>
                        <a:pt x="3" y="93"/>
                      </a:lnTo>
                      <a:lnTo>
                        <a:pt x="1" y="8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5" name="Freeform 12"/>
                <p:cNvSpPr>
                  <a:spLocks/>
                </p:cNvSpPr>
                <p:nvPr/>
              </p:nvSpPr>
              <p:spPr bwMode="auto">
                <a:xfrm>
                  <a:off x="2200" y="3398"/>
                  <a:ext cx="224" cy="250"/>
                </a:xfrm>
                <a:custGeom>
                  <a:avLst/>
                  <a:gdLst>
                    <a:gd name="T0" fmla="*/ 1 w 320"/>
                    <a:gd name="T1" fmla="*/ 1 h 364"/>
                    <a:gd name="T2" fmla="*/ 1 w 320"/>
                    <a:gd name="T3" fmla="*/ 1 h 364"/>
                    <a:gd name="T4" fmla="*/ 1 w 320"/>
                    <a:gd name="T5" fmla="*/ 2 h 364"/>
                    <a:gd name="T6" fmla="*/ 1 w 320"/>
                    <a:gd name="T7" fmla="*/ 2 h 364"/>
                    <a:gd name="T8" fmla="*/ 1 w 320"/>
                    <a:gd name="T9" fmla="*/ 2 h 364"/>
                    <a:gd name="T10" fmla="*/ 1 w 320"/>
                    <a:gd name="T11" fmla="*/ 2 h 364"/>
                    <a:gd name="T12" fmla="*/ 1 w 320"/>
                    <a:gd name="T13" fmla="*/ 1 h 364"/>
                    <a:gd name="T14" fmla="*/ 1 w 320"/>
                    <a:gd name="T15" fmla="*/ 1 h 364"/>
                    <a:gd name="T16" fmla="*/ 1 w 320"/>
                    <a:gd name="T17" fmla="*/ 1 h 364"/>
                    <a:gd name="T18" fmla="*/ 1 w 320"/>
                    <a:gd name="T19" fmla="*/ 1 h 364"/>
                    <a:gd name="T20" fmla="*/ 1 w 320"/>
                    <a:gd name="T21" fmla="*/ 1 h 364"/>
                    <a:gd name="T22" fmla="*/ 2 w 320"/>
                    <a:gd name="T23" fmla="*/ 1 h 364"/>
                    <a:gd name="T24" fmla="*/ 2 w 320"/>
                    <a:gd name="T25" fmla="*/ 1 h 364"/>
                    <a:gd name="T26" fmla="*/ 2 w 320"/>
                    <a:gd name="T27" fmla="*/ 1 h 364"/>
                    <a:gd name="T28" fmla="*/ 2 w 320"/>
                    <a:gd name="T29" fmla="*/ 1 h 364"/>
                    <a:gd name="T30" fmla="*/ 2 w 320"/>
                    <a:gd name="T31" fmla="*/ 1 h 364"/>
                    <a:gd name="T32" fmla="*/ 2 w 320"/>
                    <a:gd name="T33" fmla="*/ 1 h 364"/>
                    <a:gd name="T34" fmla="*/ 2 w 320"/>
                    <a:gd name="T35" fmla="*/ 1 h 364"/>
                    <a:gd name="T36" fmla="*/ 2 w 320"/>
                    <a:gd name="T37" fmla="*/ 1 h 364"/>
                    <a:gd name="T38" fmla="*/ 2 w 320"/>
                    <a:gd name="T39" fmla="*/ 1 h 364"/>
                    <a:gd name="T40" fmla="*/ 2 w 320"/>
                    <a:gd name="T41" fmla="*/ 1 h 364"/>
                    <a:gd name="T42" fmla="*/ 3 w 320"/>
                    <a:gd name="T43" fmla="*/ 1 h 364"/>
                    <a:gd name="T44" fmla="*/ 3 w 320"/>
                    <a:gd name="T45" fmla="*/ 1 h 364"/>
                    <a:gd name="T46" fmla="*/ 3 w 320"/>
                    <a:gd name="T47" fmla="*/ 1 h 364"/>
                    <a:gd name="T48" fmla="*/ 3 w 320"/>
                    <a:gd name="T49" fmla="*/ 1 h 364"/>
                    <a:gd name="T50" fmla="*/ 3 w 320"/>
                    <a:gd name="T51" fmla="*/ 1 h 364"/>
                    <a:gd name="T52" fmla="*/ 3 w 320"/>
                    <a:gd name="T53" fmla="*/ 1 h 364"/>
                    <a:gd name="T54" fmla="*/ 3 w 320"/>
                    <a:gd name="T55" fmla="*/ 1 h 364"/>
                    <a:gd name="T56" fmla="*/ 3 w 320"/>
                    <a:gd name="T57" fmla="*/ 1 h 364"/>
                    <a:gd name="T58" fmla="*/ 3 w 320"/>
                    <a:gd name="T59" fmla="*/ 1 h 364"/>
                    <a:gd name="T60" fmla="*/ 3 w 320"/>
                    <a:gd name="T61" fmla="*/ 1 h 364"/>
                    <a:gd name="T62" fmla="*/ 3 w 320"/>
                    <a:gd name="T63" fmla="*/ 1 h 364"/>
                    <a:gd name="T64" fmla="*/ 3 w 320"/>
                    <a:gd name="T65" fmla="*/ 1 h 364"/>
                    <a:gd name="T66" fmla="*/ 2 w 320"/>
                    <a:gd name="T67" fmla="*/ 1 h 364"/>
                    <a:gd name="T68" fmla="*/ 2 w 320"/>
                    <a:gd name="T69" fmla="*/ 1 h 364"/>
                    <a:gd name="T70" fmla="*/ 2 w 320"/>
                    <a:gd name="T71" fmla="*/ 1 h 364"/>
                    <a:gd name="T72" fmla="*/ 1 w 320"/>
                    <a:gd name="T73" fmla="*/ 1 h 364"/>
                    <a:gd name="T74" fmla="*/ 1 w 320"/>
                    <a:gd name="T75" fmla="*/ 1 h 364"/>
                    <a:gd name="T76" fmla="*/ 1 w 320"/>
                    <a:gd name="T77" fmla="*/ 1 h 364"/>
                    <a:gd name="T78" fmla="*/ 1 w 320"/>
                    <a:gd name="T79" fmla="*/ 1 h 364"/>
                    <a:gd name="T80" fmla="*/ 1 w 320"/>
                    <a:gd name="T81" fmla="*/ 1 h 364"/>
                    <a:gd name="T82" fmla="*/ 1 w 320"/>
                    <a:gd name="T83" fmla="*/ 1 h 364"/>
                    <a:gd name="T84" fmla="*/ 1 w 320"/>
                    <a:gd name="T85" fmla="*/ 1 h 364"/>
                    <a:gd name="T86" fmla="*/ 1 w 320"/>
                    <a:gd name="T87" fmla="*/ 1 h 364"/>
                    <a:gd name="T88" fmla="*/ 1 w 320"/>
                    <a:gd name="T89" fmla="*/ 1 h 364"/>
                    <a:gd name="T90" fmla="*/ 1 w 320"/>
                    <a:gd name="T91" fmla="*/ 1 h 364"/>
                    <a:gd name="T92" fmla="*/ 1 w 320"/>
                    <a:gd name="T93" fmla="*/ 1 h 364"/>
                    <a:gd name="T94" fmla="*/ 1 w 320"/>
                    <a:gd name="T95" fmla="*/ 1 h 364"/>
                    <a:gd name="T96" fmla="*/ 1 w 320"/>
                    <a:gd name="T97" fmla="*/ 1 h 364"/>
                    <a:gd name="T98" fmla="*/ 1 w 320"/>
                    <a:gd name="T99" fmla="*/ 1 h 364"/>
                    <a:gd name="T100" fmla="*/ 1 w 320"/>
                    <a:gd name="T101" fmla="*/ 1 h 364"/>
                    <a:gd name="T102" fmla="*/ 1 w 320"/>
                    <a:gd name="T103" fmla="*/ 1 h 3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0"/>
                    <a:gd name="T157" fmla="*/ 0 h 364"/>
                    <a:gd name="T158" fmla="*/ 320 w 320"/>
                    <a:gd name="T159" fmla="*/ 364 h 36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0" h="364">
                      <a:moveTo>
                        <a:pt x="0" y="283"/>
                      </a:moveTo>
                      <a:lnTo>
                        <a:pt x="5" y="292"/>
                      </a:lnTo>
                      <a:lnTo>
                        <a:pt x="6" y="295"/>
                      </a:lnTo>
                      <a:lnTo>
                        <a:pt x="22" y="300"/>
                      </a:lnTo>
                      <a:lnTo>
                        <a:pt x="26" y="303"/>
                      </a:lnTo>
                      <a:lnTo>
                        <a:pt x="25" y="306"/>
                      </a:lnTo>
                      <a:lnTo>
                        <a:pt x="23" y="307"/>
                      </a:lnTo>
                      <a:lnTo>
                        <a:pt x="23" y="310"/>
                      </a:lnTo>
                      <a:lnTo>
                        <a:pt x="19" y="313"/>
                      </a:lnTo>
                      <a:lnTo>
                        <a:pt x="18" y="316"/>
                      </a:lnTo>
                      <a:lnTo>
                        <a:pt x="18" y="327"/>
                      </a:lnTo>
                      <a:lnTo>
                        <a:pt x="17" y="335"/>
                      </a:lnTo>
                      <a:lnTo>
                        <a:pt x="14" y="337"/>
                      </a:lnTo>
                      <a:lnTo>
                        <a:pt x="11" y="343"/>
                      </a:lnTo>
                      <a:lnTo>
                        <a:pt x="6" y="344"/>
                      </a:lnTo>
                      <a:lnTo>
                        <a:pt x="7" y="345"/>
                      </a:lnTo>
                      <a:lnTo>
                        <a:pt x="9" y="348"/>
                      </a:lnTo>
                      <a:lnTo>
                        <a:pt x="13" y="348"/>
                      </a:lnTo>
                      <a:lnTo>
                        <a:pt x="17" y="344"/>
                      </a:lnTo>
                      <a:lnTo>
                        <a:pt x="26" y="345"/>
                      </a:lnTo>
                      <a:lnTo>
                        <a:pt x="29" y="348"/>
                      </a:lnTo>
                      <a:lnTo>
                        <a:pt x="27" y="352"/>
                      </a:lnTo>
                      <a:lnTo>
                        <a:pt x="27" y="363"/>
                      </a:lnTo>
                      <a:lnTo>
                        <a:pt x="38" y="363"/>
                      </a:lnTo>
                      <a:lnTo>
                        <a:pt x="40" y="357"/>
                      </a:lnTo>
                      <a:lnTo>
                        <a:pt x="55" y="344"/>
                      </a:lnTo>
                      <a:lnTo>
                        <a:pt x="61" y="329"/>
                      </a:lnTo>
                      <a:lnTo>
                        <a:pt x="76" y="327"/>
                      </a:lnTo>
                      <a:lnTo>
                        <a:pt x="80" y="321"/>
                      </a:lnTo>
                      <a:lnTo>
                        <a:pt x="83" y="320"/>
                      </a:lnTo>
                      <a:lnTo>
                        <a:pt x="88" y="324"/>
                      </a:lnTo>
                      <a:lnTo>
                        <a:pt x="90" y="321"/>
                      </a:lnTo>
                      <a:lnTo>
                        <a:pt x="96" y="317"/>
                      </a:lnTo>
                      <a:lnTo>
                        <a:pt x="101" y="320"/>
                      </a:lnTo>
                      <a:lnTo>
                        <a:pt x="102" y="317"/>
                      </a:lnTo>
                      <a:lnTo>
                        <a:pt x="106" y="316"/>
                      </a:lnTo>
                      <a:lnTo>
                        <a:pt x="110" y="317"/>
                      </a:lnTo>
                      <a:lnTo>
                        <a:pt x="112" y="316"/>
                      </a:lnTo>
                      <a:lnTo>
                        <a:pt x="110" y="313"/>
                      </a:lnTo>
                      <a:lnTo>
                        <a:pt x="116" y="312"/>
                      </a:lnTo>
                      <a:lnTo>
                        <a:pt x="118" y="313"/>
                      </a:lnTo>
                      <a:lnTo>
                        <a:pt x="126" y="300"/>
                      </a:lnTo>
                      <a:lnTo>
                        <a:pt x="129" y="296"/>
                      </a:lnTo>
                      <a:lnTo>
                        <a:pt x="133" y="292"/>
                      </a:lnTo>
                      <a:lnTo>
                        <a:pt x="137" y="292"/>
                      </a:lnTo>
                      <a:lnTo>
                        <a:pt x="133" y="287"/>
                      </a:lnTo>
                      <a:lnTo>
                        <a:pt x="137" y="284"/>
                      </a:lnTo>
                      <a:lnTo>
                        <a:pt x="142" y="288"/>
                      </a:lnTo>
                      <a:lnTo>
                        <a:pt x="145" y="290"/>
                      </a:lnTo>
                      <a:lnTo>
                        <a:pt x="145" y="292"/>
                      </a:lnTo>
                      <a:lnTo>
                        <a:pt x="147" y="290"/>
                      </a:lnTo>
                      <a:lnTo>
                        <a:pt x="150" y="288"/>
                      </a:lnTo>
                      <a:lnTo>
                        <a:pt x="155" y="283"/>
                      </a:lnTo>
                      <a:lnTo>
                        <a:pt x="155" y="279"/>
                      </a:lnTo>
                      <a:lnTo>
                        <a:pt x="155" y="276"/>
                      </a:lnTo>
                      <a:lnTo>
                        <a:pt x="167" y="263"/>
                      </a:lnTo>
                      <a:lnTo>
                        <a:pt x="168" y="262"/>
                      </a:lnTo>
                      <a:lnTo>
                        <a:pt x="171" y="258"/>
                      </a:lnTo>
                      <a:lnTo>
                        <a:pt x="177" y="253"/>
                      </a:lnTo>
                      <a:lnTo>
                        <a:pt x="183" y="247"/>
                      </a:lnTo>
                      <a:lnTo>
                        <a:pt x="188" y="245"/>
                      </a:lnTo>
                      <a:lnTo>
                        <a:pt x="189" y="242"/>
                      </a:lnTo>
                      <a:lnTo>
                        <a:pt x="189" y="237"/>
                      </a:lnTo>
                      <a:lnTo>
                        <a:pt x="195" y="230"/>
                      </a:lnTo>
                      <a:lnTo>
                        <a:pt x="197" y="227"/>
                      </a:lnTo>
                      <a:lnTo>
                        <a:pt x="201" y="219"/>
                      </a:lnTo>
                      <a:lnTo>
                        <a:pt x="200" y="215"/>
                      </a:lnTo>
                      <a:lnTo>
                        <a:pt x="201" y="213"/>
                      </a:lnTo>
                      <a:lnTo>
                        <a:pt x="200" y="207"/>
                      </a:lnTo>
                      <a:lnTo>
                        <a:pt x="201" y="206"/>
                      </a:lnTo>
                      <a:lnTo>
                        <a:pt x="200" y="204"/>
                      </a:lnTo>
                      <a:lnTo>
                        <a:pt x="197" y="204"/>
                      </a:lnTo>
                      <a:lnTo>
                        <a:pt x="193" y="201"/>
                      </a:lnTo>
                      <a:lnTo>
                        <a:pt x="192" y="196"/>
                      </a:lnTo>
                      <a:lnTo>
                        <a:pt x="189" y="188"/>
                      </a:lnTo>
                      <a:lnTo>
                        <a:pt x="193" y="184"/>
                      </a:lnTo>
                      <a:lnTo>
                        <a:pt x="193" y="181"/>
                      </a:lnTo>
                      <a:lnTo>
                        <a:pt x="193" y="178"/>
                      </a:lnTo>
                      <a:lnTo>
                        <a:pt x="196" y="178"/>
                      </a:lnTo>
                      <a:lnTo>
                        <a:pt x="203" y="172"/>
                      </a:lnTo>
                      <a:lnTo>
                        <a:pt x="204" y="168"/>
                      </a:lnTo>
                      <a:lnTo>
                        <a:pt x="206" y="168"/>
                      </a:lnTo>
                      <a:lnTo>
                        <a:pt x="206" y="165"/>
                      </a:lnTo>
                      <a:lnTo>
                        <a:pt x="209" y="162"/>
                      </a:lnTo>
                      <a:lnTo>
                        <a:pt x="208" y="161"/>
                      </a:lnTo>
                      <a:lnTo>
                        <a:pt x="209" y="158"/>
                      </a:lnTo>
                      <a:lnTo>
                        <a:pt x="210" y="156"/>
                      </a:lnTo>
                      <a:lnTo>
                        <a:pt x="209" y="153"/>
                      </a:lnTo>
                      <a:lnTo>
                        <a:pt x="210" y="149"/>
                      </a:lnTo>
                      <a:lnTo>
                        <a:pt x="214" y="147"/>
                      </a:lnTo>
                      <a:lnTo>
                        <a:pt x="217" y="148"/>
                      </a:lnTo>
                      <a:lnTo>
                        <a:pt x="220" y="147"/>
                      </a:lnTo>
                      <a:lnTo>
                        <a:pt x="220" y="144"/>
                      </a:lnTo>
                      <a:lnTo>
                        <a:pt x="221" y="143"/>
                      </a:lnTo>
                      <a:lnTo>
                        <a:pt x="221" y="140"/>
                      </a:lnTo>
                      <a:lnTo>
                        <a:pt x="225" y="132"/>
                      </a:lnTo>
                      <a:lnTo>
                        <a:pt x="228" y="132"/>
                      </a:lnTo>
                      <a:lnTo>
                        <a:pt x="228" y="136"/>
                      </a:lnTo>
                      <a:lnTo>
                        <a:pt x="226" y="139"/>
                      </a:lnTo>
                      <a:lnTo>
                        <a:pt x="226" y="143"/>
                      </a:lnTo>
                      <a:lnTo>
                        <a:pt x="226" y="144"/>
                      </a:lnTo>
                      <a:lnTo>
                        <a:pt x="229" y="145"/>
                      </a:lnTo>
                      <a:lnTo>
                        <a:pt x="230" y="144"/>
                      </a:lnTo>
                      <a:lnTo>
                        <a:pt x="234" y="145"/>
                      </a:lnTo>
                      <a:lnTo>
                        <a:pt x="234" y="149"/>
                      </a:lnTo>
                      <a:lnTo>
                        <a:pt x="237" y="153"/>
                      </a:lnTo>
                      <a:lnTo>
                        <a:pt x="235" y="161"/>
                      </a:lnTo>
                      <a:lnTo>
                        <a:pt x="237" y="164"/>
                      </a:lnTo>
                      <a:lnTo>
                        <a:pt x="250" y="174"/>
                      </a:lnTo>
                      <a:lnTo>
                        <a:pt x="251" y="180"/>
                      </a:lnTo>
                      <a:lnTo>
                        <a:pt x="253" y="193"/>
                      </a:lnTo>
                      <a:lnTo>
                        <a:pt x="257" y="198"/>
                      </a:lnTo>
                      <a:lnTo>
                        <a:pt x="257" y="200"/>
                      </a:lnTo>
                      <a:lnTo>
                        <a:pt x="253" y="202"/>
                      </a:lnTo>
                      <a:lnTo>
                        <a:pt x="253" y="207"/>
                      </a:lnTo>
                      <a:lnTo>
                        <a:pt x="254" y="210"/>
                      </a:lnTo>
                      <a:lnTo>
                        <a:pt x="255" y="214"/>
                      </a:lnTo>
                      <a:lnTo>
                        <a:pt x="259" y="215"/>
                      </a:lnTo>
                      <a:lnTo>
                        <a:pt x="259" y="218"/>
                      </a:lnTo>
                      <a:lnTo>
                        <a:pt x="262" y="221"/>
                      </a:lnTo>
                      <a:lnTo>
                        <a:pt x="263" y="226"/>
                      </a:lnTo>
                      <a:lnTo>
                        <a:pt x="263" y="230"/>
                      </a:lnTo>
                      <a:lnTo>
                        <a:pt x="267" y="239"/>
                      </a:lnTo>
                      <a:lnTo>
                        <a:pt x="271" y="245"/>
                      </a:lnTo>
                      <a:lnTo>
                        <a:pt x="270" y="249"/>
                      </a:lnTo>
                      <a:lnTo>
                        <a:pt x="274" y="255"/>
                      </a:lnTo>
                      <a:lnTo>
                        <a:pt x="283" y="258"/>
                      </a:lnTo>
                      <a:lnTo>
                        <a:pt x="287" y="258"/>
                      </a:lnTo>
                      <a:lnTo>
                        <a:pt x="290" y="259"/>
                      </a:lnTo>
                      <a:lnTo>
                        <a:pt x="295" y="259"/>
                      </a:lnTo>
                      <a:lnTo>
                        <a:pt x="297" y="258"/>
                      </a:lnTo>
                      <a:lnTo>
                        <a:pt x="300" y="257"/>
                      </a:lnTo>
                      <a:lnTo>
                        <a:pt x="303" y="250"/>
                      </a:lnTo>
                      <a:lnTo>
                        <a:pt x="307" y="245"/>
                      </a:lnTo>
                      <a:lnTo>
                        <a:pt x="307" y="239"/>
                      </a:lnTo>
                      <a:lnTo>
                        <a:pt x="309" y="227"/>
                      </a:lnTo>
                      <a:lnTo>
                        <a:pt x="307" y="211"/>
                      </a:lnTo>
                      <a:lnTo>
                        <a:pt x="308" y="205"/>
                      </a:lnTo>
                      <a:lnTo>
                        <a:pt x="311" y="202"/>
                      </a:lnTo>
                      <a:lnTo>
                        <a:pt x="312" y="190"/>
                      </a:lnTo>
                      <a:lnTo>
                        <a:pt x="309" y="182"/>
                      </a:lnTo>
                      <a:lnTo>
                        <a:pt x="311" y="173"/>
                      </a:lnTo>
                      <a:lnTo>
                        <a:pt x="309" y="162"/>
                      </a:lnTo>
                      <a:lnTo>
                        <a:pt x="309" y="149"/>
                      </a:lnTo>
                      <a:lnTo>
                        <a:pt x="309" y="147"/>
                      </a:lnTo>
                      <a:lnTo>
                        <a:pt x="304" y="140"/>
                      </a:lnTo>
                      <a:lnTo>
                        <a:pt x="304" y="129"/>
                      </a:lnTo>
                      <a:lnTo>
                        <a:pt x="301" y="128"/>
                      </a:lnTo>
                      <a:lnTo>
                        <a:pt x="296" y="125"/>
                      </a:lnTo>
                      <a:lnTo>
                        <a:pt x="316" y="116"/>
                      </a:lnTo>
                      <a:lnTo>
                        <a:pt x="319" y="108"/>
                      </a:lnTo>
                      <a:lnTo>
                        <a:pt x="317" y="103"/>
                      </a:lnTo>
                      <a:lnTo>
                        <a:pt x="319" y="100"/>
                      </a:lnTo>
                      <a:lnTo>
                        <a:pt x="317" y="99"/>
                      </a:lnTo>
                      <a:lnTo>
                        <a:pt x="316" y="94"/>
                      </a:lnTo>
                      <a:lnTo>
                        <a:pt x="315" y="91"/>
                      </a:lnTo>
                      <a:lnTo>
                        <a:pt x="311" y="80"/>
                      </a:lnTo>
                      <a:lnTo>
                        <a:pt x="308" y="76"/>
                      </a:lnTo>
                      <a:lnTo>
                        <a:pt x="304" y="75"/>
                      </a:lnTo>
                      <a:lnTo>
                        <a:pt x="290" y="75"/>
                      </a:lnTo>
                      <a:lnTo>
                        <a:pt x="286" y="74"/>
                      </a:lnTo>
                      <a:lnTo>
                        <a:pt x="272" y="72"/>
                      </a:lnTo>
                      <a:lnTo>
                        <a:pt x="268" y="71"/>
                      </a:lnTo>
                      <a:lnTo>
                        <a:pt x="268" y="76"/>
                      </a:lnTo>
                      <a:lnTo>
                        <a:pt x="261" y="80"/>
                      </a:lnTo>
                      <a:lnTo>
                        <a:pt x="253" y="80"/>
                      </a:lnTo>
                      <a:lnTo>
                        <a:pt x="253" y="76"/>
                      </a:lnTo>
                      <a:lnTo>
                        <a:pt x="257" y="58"/>
                      </a:lnTo>
                      <a:lnTo>
                        <a:pt x="251" y="43"/>
                      </a:lnTo>
                      <a:lnTo>
                        <a:pt x="247" y="41"/>
                      </a:lnTo>
                      <a:lnTo>
                        <a:pt x="239" y="41"/>
                      </a:lnTo>
                      <a:lnTo>
                        <a:pt x="235" y="42"/>
                      </a:lnTo>
                      <a:lnTo>
                        <a:pt x="230" y="43"/>
                      </a:lnTo>
                      <a:lnTo>
                        <a:pt x="224" y="46"/>
                      </a:lnTo>
                      <a:lnTo>
                        <a:pt x="214" y="50"/>
                      </a:lnTo>
                      <a:lnTo>
                        <a:pt x="208" y="68"/>
                      </a:lnTo>
                      <a:lnTo>
                        <a:pt x="201" y="68"/>
                      </a:lnTo>
                      <a:lnTo>
                        <a:pt x="199" y="68"/>
                      </a:lnTo>
                      <a:lnTo>
                        <a:pt x="193" y="68"/>
                      </a:lnTo>
                      <a:lnTo>
                        <a:pt x="179" y="68"/>
                      </a:lnTo>
                      <a:lnTo>
                        <a:pt x="179" y="60"/>
                      </a:lnTo>
                      <a:lnTo>
                        <a:pt x="176" y="58"/>
                      </a:lnTo>
                      <a:lnTo>
                        <a:pt x="175" y="51"/>
                      </a:lnTo>
                      <a:lnTo>
                        <a:pt x="174" y="50"/>
                      </a:lnTo>
                      <a:lnTo>
                        <a:pt x="172" y="43"/>
                      </a:lnTo>
                      <a:lnTo>
                        <a:pt x="170" y="38"/>
                      </a:lnTo>
                      <a:lnTo>
                        <a:pt x="163" y="11"/>
                      </a:lnTo>
                      <a:lnTo>
                        <a:pt x="159" y="7"/>
                      </a:lnTo>
                      <a:lnTo>
                        <a:pt x="148" y="13"/>
                      </a:lnTo>
                      <a:lnTo>
                        <a:pt x="145" y="11"/>
                      </a:lnTo>
                      <a:lnTo>
                        <a:pt x="133" y="9"/>
                      </a:lnTo>
                      <a:lnTo>
                        <a:pt x="122" y="2"/>
                      </a:lnTo>
                      <a:lnTo>
                        <a:pt x="114" y="2"/>
                      </a:lnTo>
                      <a:lnTo>
                        <a:pt x="110" y="0"/>
                      </a:lnTo>
                      <a:lnTo>
                        <a:pt x="105" y="37"/>
                      </a:lnTo>
                      <a:lnTo>
                        <a:pt x="102" y="37"/>
                      </a:lnTo>
                      <a:lnTo>
                        <a:pt x="100" y="30"/>
                      </a:lnTo>
                      <a:lnTo>
                        <a:pt x="97" y="29"/>
                      </a:lnTo>
                      <a:lnTo>
                        <a:pt x="100" y="42"/>
                      </a:lnTo>
                      <a:lnTo>
                        <a:pt x="104" y="45"/>
                      </a:lnTo>
                      <a:lnTo>
                        <a:pt x="104" y="50"/>
                      </a:lnTo>
                      <a:lnTo>
                        <a:pt x="100" y="59"/>
                      </a:lnTo>
                      <a:lnTo>
                        <a:pt x="100" y="66"/>
                      </a:lnTo>
                      <a:lnTo>
                        <a:pt x="96" y="63"/>
                      </a:lnTo>
                      <a:lnTo>
                        <a:pt x="93" y="62"/>
                      </a:lnTo>
                      <a:lnTo>
                        <a:pt x="87" y="74"/>
                      </a:lnTo>
                      <a:lnTo>
                        <a:pt x="84" y="74"/>
                      </a:lnTo>
                      <a:lnTo>
                        <a:pt x="79" y="74"/>
                      </a:lnTo>
                      <a:lnTo>
                        <a:pt x="77" y="71"/>
                      </a:lnTo>
                      <a:lnTo>
                        <a:pt x="72" y="74"/>
                      </a:lnTo>
                      <a:lnTo>
                        <a:pt x="71" y="79"/>
                      </a:lnTo>
                      <a:lnTo>
                        <a:pt x="73" y="76"/>
                      </a:lnTo>
                      <a:lnTo>
                        <a:pt x="75" y="88"/>
                      </a:lnTo>
                      <a:lnTo>
                        <a:pt x="76" y="88"/>
                      </a:lnTo>
                      <a:lnTo>
                        <a:pt x="77" y="92"/>
                      </a:lnTo>
                      <a:lnTo>
                        <a:pt x="80" y="94"/>
                      </a:lnTo>
                      <a:lnTo>
                        <a:pt x="80" y="98"/>
                      </a:lnTo>
                      <a:lnTo>
                        <a:pt x="79" y="98"/>
                      </a:lnTo>
                      <a:lnTo>
                        <a:pt x="77" y="103"/>
                      </a:lnTo>
                      <a:lnTo>
                        <a:pt x="73" y="104"/>
                      </a:lnTo>
                      <a:lnTo>
                        <a:pt x="72" y="105"/>
                      </a:lnTo>
                      <a:lnTo>
                        <a:pt x="71" y="121"/>
                      </a:lnTo>
                      <a:lnTo>
                        <a:pt x="72" y="124"/>
                      </a:lnTo>
                      <a:lnTo>
                        <a:pt x="72" y="125"/>
                      </a:lnTo>
                      <a:lnTo>
                        <a:pt x="63" y="132"/>
                      </a:lnTo>
                      <a:lnTo>
                        <a:pt x="61" y="129"/>
                      </a:lnTo>
                      <a:lnTo>
                        <a:pt x="58" y="131"/>
                      </a:lnTo>
                      <a:lnTo>
                        <a:pt x="55" y="129"/>
                      </a:lnTo>
                      <a:lnTo>
                        <a:pt x="51" y="132"/>
                      </a:lnTo>
                      <a:lnTo>
                        <a:pt x="54" y="140"/>
                      </a:lnTo>
                      <a:lnTo>
                        <a:pt x="56" y="143"/>
                      </a:lnTo>
                      <a:lnTo>
                        <a:pt x="58" y="143"/>
                      </a:lnTo>
                      <a:lnTo>
                        <a:pt x="58" y="152"/>
                      </a:lnTo>
                      <a:lnTo>
                        <a:pt x="55" y="155"/>
                      </a:lnTo>
                      <a:lnTo>
                        <a:pt x="58" y="158"/>
                      </a:lnTo>
                      <a:lnTo>
                        <a:pt x="61" y="164"/>
                      </a:lnTo>
                      <a:lnTo>
                        <a:pt x="60" y="166"/>
                      </a:lnTo>
                      <a:lnTo>
                        <a:pt x="60" y="169"/>
                      </a:lnTo>
                      <a:lnTo>
                        <a:pt x="64" y="173"/>
                      </a:lnTo>
                      <a:lnTo>
                        <a:pt x="65" y="184"/>
                      </a:lnTo>
                      <a:lnTo>
                        <a:pt x="60" y="185"/>
                      </a:lnTo>
                      <a:lnTo>
                        <a:pt x="58" y="188"/>
                      </a:lnTo>
                      <a:lnTo>
                        <a:pt x="52" y="186"/>
                      </a:lnTo>
                      <a:lnTo>
                        <a:pt x="48" y="189"/>
                      </a:lnTo>
                      <a:lnTo>
                        <a:pt x="48" y="193"/>
                      </a:lnTo>
                      <a:lnTo>
                        <a:pt x="44" y="197"/>
                      </a:lnTo>
                      <a:lnTo>
                        <a:pt x="42" y="198"/>
                      </a:lnTo>
                      <a:lnTo>
                        <a:pt x="42" y="217"/>
                      </a:lnTo>
                      <a:lnTo>
                        <a:pt x="34" y="222"/>
                      </a:lnTo>
                      <a:lnTo>
                        <a:pt x="32" y="225"/>
                      </a:lnTo>
                      <a:lnTo>
                        <a:pt x="36" y="230"/>
                      </a:lnTo>
                      <a:lnTo>
                        <a:pt x="34" y="233"/>
                      </a:lnTo>
                      <a:lnTo>
                        <a:pt x="31" y="233"/>
                      </a:lnTo>
                      <a:lnTo>
                        <a:pt x="29" y="235"/>
                      </a:lnTo>
                      <a:lnTo>
                        <a:pt x="22" y="250"/>
                      </a:lnTo>
                      <a:lnTo>
                        <a:pt x="7" y="262"/>
                      </a:lnTo>
                      <a:lnTo>
                        <a:pt x="6" y="267"/>
                      </a:lnTo>
                      <a:lnTo>
                        <a:pt x="3" y="271"/>
                      </a:lnTo>
                      <a:lnTo>
                        <a:pt x="2" y="272"/>
                      </a:lnTo>
                      <a:lnTo>
                        <a:pt x="1" y="275"/>
                      </a:lnTo>
                      <a:lnTo>
                        <a:pt x="0" y="283"/>
                      </a:lnTo>
                    </a:path>
                  </a:pathLst>
                </a:custGeom>
                <a:solidFill>
                  <a:schemeClr val="accent1"/>
                </a:solidFill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6" name="Freeform 9"/>
                <p:cNvSpPr>
                  <a:spLocks/>
                </p:cNvSpPr>
                <p:nvPr/>
              </p:nvSpPr>
              <p:spPr bwMode="auto">
                <a:xfrm>
                  <a:off x="2333" y="3490"/>
                  <a:ext cx="48" cy="67"/>
                </a:xfrm>
                <a:custGeom>
                  <a:avLst/>
                  <a:gdLst>
                    <a:gd name="T0" fmla="*/ 0 w 68"/>
                    <a:gd name="T1" fmla="*/ 1 h 97"/>
                    <a:gd name="T2" fmla="*/ 1 w 68"/>
                    <a:gd name="T3" fmla="*/ 1 h 97"/>
                    <a:gd name="T4" fmla="*/ 1 w 68"/>
                    <a:gd name="T5" fmla="*/ 1 h 97"/>
                    <a:gd name="T6" fmla="*/ 1 w 68"/>
                    <a:gd name="T7" fmla="*/ 1 h 97"/>
                    <a:gd name="T8" fmla="*/ 1 w 68"/>
                    <a:gd name="T9" fmla="*/ 1 h 97"/>
                    <a:gd name="T10" fmla="*/ 1 w 68"/>
                    <a:gd name="T11" fmla="*/ 1 h 97"/>
                    <a:gd name="T12" fmla="*/ 1 w 68"/>
                    <a:gd name="T13" fmla="*/ 1 h 97"/>
                    <a:gd name="T14" fmla="*/ 1 w 68"/>
                    <a:gd name="T15" fmla="*/ 1 h 97"/>
                    <a:gd name="T16" fmla="*/ 1 w 68"/>
                    <a:gd name="T17" fmla="*/ 1 h 97"/>
                    <a:gd name="T18" fmla="*/ 1 w 68"/>
                    <a:gd name="T19" fmla="*/ 1 h 97"/>
                    <a:gd name="T20" fmla="*/ 1 w 68"/>
                    <a:gd name="T21" fmla="*/ 1 h 97"/>
                    <a:gd name="T22" fmla="*/ 1 w 68"/>
                    <a:gd name="T23" fmla="*/ 1 h 97"/>
                    <a:gd name="T24" fmla="*/ 1 w 68"/>
                    <a:gd name="T25" fmla="*/ 1 h 97"/>
                    <a:gd name="T26" fmla="*/ 1 w 68"/>
                    <a:gd name="T27" fmla="*/ 1 h 97"/>
                    <a:gd name="T28" fmla="*/ 1 w 68"/>
                    <a:gd name="T29" fmla="*/ 1 h 97"/>
                    <a:gd name="T30" fmla="*/ 1 w 68"/>
                    <a:gd name="T31" fmla="*/ 1 h 97"/>
                    <a:gd name="T32" fmla="*/ 1 w 68"/>
                    <a:gd name="T33" fmla="*/ 1 h 97"/>
                    <a:gd name="T34" fmla="*/ 1 w 68"/>
                    <a:gd name="T35" fmla="*/ 1 h 97"/>
                    <a:gd name="T36" fmla="*/ 1 w 68"/>
                    <a:gd name="T37" fmla="*/ 1 h 97"/>
                    <a:gd name="T38" fmla="*/ 1 w 68"/>
                    <a:gd name="T39" fmla="*/ 1 h 97"/>
                    <a:gd name="T40" fmla="*/ 1 w 68"/>
                    <a:gd name="T41" fmla="*/ 1 h 97"/>
                    <a:gd name="T42" fmla="*/ 1 w 68"/>
                    <a:gd name="T43" fmla="*/ 0 h 97"/>
                    <a:gd name="T44" fmla="*/ 1 w 68"/>
                    <a:gd name="T45" fmla="*/ 0 h 97"/>
                    <a:gd name="T46" fmla="*/ 1 w 68"/>
                    <a:gd name="T47" fmla="*/ 1 h 97"/>
                    <a:gd name="T48" fmla="*/ 1 w 68"/>
                    <a:gd name="T49" fmla="*/ 1 h 97"/>
                    <a:gd name="T50" fmla="*/ 1 w 68"/>
                    <a:gd name="T51" fmla="*/ 1 h 97"/>
                    <a:gd name="T52" fmla="*/ 1 w 68"/>
                    <a:gd name="T53" fmla="*/ 1 h 97"/>
                    <a:gd name="T54" fmla="*/ 1 w 68"/>
                    <a:gd name="T55" fmla="*/ 1 h 97"/>
                    <a:gd name="T56" fmla="*/ 1 w 68"/>
                    <a:gd name="T57" fmla="*/ 1 h 97"/>
                    <a:gd name="T58" fmla="*/ 1 w 68"/>
                    <a:gd name="T59" fmla="*/ 1 h 97"/>
                    <a:gd name="T60" fmla="*/ 1 w 68"/>
                    <a:gd name="T61" fmla="*/ 1 h 97"/>
                    <a:gd name="T62" fmla="*/ 1 w 68"/>
                    <a:gd name="T63" fmla="*/ 1 h 97"/>
                    <a:gd name="T64" fmla="*/ 1 w 68"/>
                    <a:gd name="T65" fmla="*/ 1 h 97"/>
                    <a:gd name="T66" fmla="*/ 1 w 68"/>
                    <a:gd name="T67" fmla="*/ 1 h 97"/>
                    <a:gd name="T68" fmla="*/ 1 w 68"/>
                    <a:gd name="T69" fmla="*/ 1 h 97"/>
                    <a:gd name="T70" fmla="*/ 1 w 68"/>
                    <a:gd name="T71" fmla="*/ 1 h 97"/>
                    <a:gd name="T72" fmla="*/ 1 w 68"/>
                    <a:gd name="T73" fmla="*/ 1 h 97"/>
                    <a:gd name="T74" fmla="*/ 1 w 68"/>
                    <a:gd name="T75" fmla="*/ 1 h 97"/>
                    <a:gd name="T76" fmla="*/ 1 w 68"/>
                    <a:gd name="T77" fmla="*/ 1 h 97"/>
                    <a:gd name="T78" fmla="*/ 1 w 68"/>
                    <a:gd name="T79" fmla="*/ 1 h 97"/>
                    <a:gd name="T80" fmla="*/ 1 w 68"/>
                    <a:gd name="T81" fmla="*/ 1 h 97"/>
                    <a:gd name="T82" fmla="*/ 1 w 68"/>
                    <a:gd name="T83" fmla="*/ 1 h 97"/>
                    <a:gd name="T84" fmla="*/ 1 w 68"/>
                    <a:gd name="T85" fmla="*/ 1 h 97"/>
                    <a:gd name="T86" fmla="*/ 1 w 68"/>
                    <a:gd name="T87" fmla="*/ 1 h 97"/>
                    <a:gd name="T88" fmla="*/ 1 w 68"/>
                    <a:gd name="T89" fmla="*/ 1 h 97"/>
                    <a:gd name="T90" fmla="*/ 1 w 68"/>
                    <a:gd name="T91" fmla="*/ 1 h 97"/>
                    <a:gd name="T92" fmla="*/ 1 w 68"/>
                    <a:gd name="T93" fmla="*/ 1 h 97"/>
                    <a:gd name="T94" fmla="*/ 1 w 68"/>
                    <a:gd name="T95" fmla="*/ 1 h 97"/>
                    <a:gd name="T96" fmla="*/ 1 w 68"/>
                    <a:gd name="T97" fmla="*/ 1 h 97"/>
                    <a:gd name="T98" fmla="*/ 1 w 68"/>
                    <a:gd name="T99" fmla="*/ 1 h 97"/>
                    <a:gd name="T100" fmla="*/ 1 w 68"/>
                    <a:gd name="T101" fmla="*/ 1 h 97"/>
                    <a:gd name="T102" fmla="*/ 1 w 68"/>
                    <a:gd name="T103" fmla="*/ 1 h 97"/>
                    <a:gd name="T104" fmla="*/ 1 w 68"/>
                    <a:gd name="T105" fmla="*/ 1 h 97"/>
                    <a:gd name="T106" fmla="*/ 1 w 68"/>
                    <a:gd name="T107" fmla="*/ 1 h 97"/>
                    <a:gd name="T108" fmla="*/ 1 w 68"/>
                    <a:gd name="T109" fmla="*/ 1 h 97"/>
                    <a:gd name="T110" fmla="*/ 1 w 68"/>
                    <a:gd name="T111" fmla="*/ 1 h 97"/>
                    <a:gd name="T112" fmla="*/ 1 w 68"/>
                    <a:gd name="T113" fmla="*/ 1 h 97"/>
                    <a:gd name="T114" fmla="*/ 1 w 68"/>
                    <a:gd name="T115" fmla="*/ 1 h 97"/>
                    <a:gd name="T116" fmla="*/ 1 w 68"/>
                    <a:gd name="T117" fmla="*/ 1 h 97"/>
                    <a:gd name="T118" fmla="*/ 1 w 68"/>
                    <a:gd name="T119" fmla="*/ 1 h 97"/>
                    <a:gd name="T120" fmla="*/ 0 w 68"/>
                    <a:gd name="T121" fmla="*/ 1 h 9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8"/>
                    <a:gd name="T184" fmla="*/ 0 h 97"/>
                    <a:gd name="T185" fmla="*/ 68 w 68"/>
                    <a:gd name="T186" fmla="*/ 97 h 9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8" h="97">
                      <a:moveTo>
                        <a:pt x="0" y="55"/>
                      </a:moveTo>
                      <a:lnTo>
                        <a:pt x="3" y="51"/>
                      </a:lnTo>
                      <a:lnTo>
                        <a:pt x="3" y="48"/>
                      </a:lnTo>
                      <a:lnTo>
                        <a:pt x="3" y="46"/>
                      </a:lnTo>
                      <a:lnTo>
                        <a:pt x="6" y="46"/>
                      </a:lnTo>
                      <a:lnTo>
                        <a:pt x="13" y="39"/>
                      </a:lnTo>
                      <a:lnTo>
                        <a:pt x="14" y="35"/>
                      </a:lnTo>
                      <a:lnTo>
                        <a:pt x="17" y="35"/>
                      </a:lnTo>
                      <a:lnTo>
                        <a:pt x="17" y="32"/>
                      </a:lnTo>
                      <a:lnTo>
                        <a:pt x="19" y="30"/>
                      </a:lnTo>
                      <a:lnTo>
                        <a:pt x="18" y="28"/>
                      </a:lnTo>
                      <a:lnTo>
                        <a:pt x="19" y="26"/>
                      </a:lnTo>
                      <a:lnTo>
                        <a:pt x="21" y="23"/>
                      </a:lnTo>
                      <a:lnTo>
                        <a:pt x="19" y="21"/>
                      </a:lnTo>
                      <a:lnTo>
                        <a:pt x="21" y="17"/>
                      </a:lnTo>
                      <a:lnTo>
                        <a:pt x="24" y="14"/>
                      </a:lnTo>
                      <a:lnTo>
                        <a:pt x="27" y="15"/>
                      </a:lnTo>
                      <a:lnTo>
                        <a:pt x="30" y="14"/>
                      </a:lnTo>
                      <a:lnTo>
                        <a:pt x="30" y="11"/>
                      </a:lnTo>
                      <a:lnTo>
                        <a:pt x="31" y="10"/>
                      </a:lnTo>
                      <a:lnTo>
                        <a:pt x="31" y="7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38" y="3"/>
                      </a:lnTo>
                      <a:lnTo>
                        <a:pt x="36" y="6"/>
                      </a:lnTo>
                      <a:lnTo>
                        <a:pt x="36" y="10"/>
                      </a:lnTo>
                      <a:lnTo>
                        <a:pt x="36" y="11"/>
                      </a:lnTo>
                      <a:lnTo>
                        <a:pt x="39" y="13"/>
                      </a:lnTo>
                      <a:lnTo>
                        <a:pt x="40" y="11"/>
                      </a:lnTo>
                      <a:lnTo>
                        <a:pt x="44" y="13"/>
                      </a:lnTo>
                      <a:lnTo>
                        <a:pt x="44" y="17"/>
                      </a:lnTo>
                      <a:lnTo>
                        <a:pt x="47" y="21"/>
                      </a:lnTo>
                      <a:lnTo>
                        <a:pt x="45" y="28"/>
                      </a:lnTo>
                      <a:lnTo>
                        <a:pt x="47" y="31"/>
                      </a:lnTo>
                      <a:lnTo>
                        <a:pt x="60" y="42"/>
                      </a:lnTo>
                      <a:lnTo>
                        <a:pt x="61" y="47"/>
                      </a:lnTo>
                      <a:lnTo>
                        <a:pt x="63" y="60"/>
                      </a:lnTo>
                      <a:lnTo>
                        <a:pt x="67" y="65"/>
                      </a:lnTo>
                      <a:lnTo>
                        <a:pt x="67" y="67"/>
                      </a:lnTo>
                      <a:lnTo>
                        <a:pt x="63" y="69"/>
                      </a:lnTo>
                      <a:lnTo>
                        <a:pt x="63" y="74"/>
                      </a:lnTo>
                      <a:lnTo>
                        <a:pt x="64" y="77"/>
                      </a:lnTo>
                      <a:lnTo>
                        <a:pt x="65" y="81"/>
                      </a:lnTo>
                      <a:lnTo>
                        <a:pt x="57" y="84"/>
                      </a:lnTo>
                      <a:lnTo>
                        <a:pt x="48" y="94"/>
                      </a:lnTo>
                      <a:lnTo>
                        <a:pt x="44" y="96"/>
                      </a:lnTo>
                      <a:lnTo>
                        <a:pt x="40" y="93"/>
                      </a:lnTo>
                      <a:lnTo>
                        <a:pt x="35" y="93"/>
                      </a:lnTo>
                      <a:lnTo>
                        <a:pt x="34" y="92"/>
                      </a:lnTo>
                      <a:lnTo>
                        <a:pt x="21" y="90"/>
                      </a:lnTo>
                      <a:lnTo>
                        <a:pt x="14" y="88"/>
                      </a:lnTo>
                      <a:lnTo>
                        <a:pt x="11" y="86"/>
                      </a:lnTo>
                      <a:lnTo>
                        <a:pt x="10" y="82"/>
                      </a:lnTo>
                      <a:lnTo>
                        <a:pt x="11" y="80"/>
                      </a:lnTo>
                      <a:lnTo>
                        <a:pt x="10" y="74"/>
                      </a:lnTo>
                      <a:lnTo>
                        <a:pt x="11" y="73"/>
                      </a:lnTo>
                      <a:lnTo>
                        <a:pt x="10" y="71"/>
                      </a:lnTo>
                      <a:lnTo>
                        <a:pt x="7" y="71"/>
                      </a:lnTo>
                      <a:lnTo>
                        <a:pt x="3" y="68"/>
                      </a:lnTo>
                      <a:lnTo>
                        <a:pt x="2" y="63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1756" y="2070"/>
                <a:ext cx="833" cy="1056"/>
                <a:chOff x="1756" y="2070"/>
                <a:chExt cx="833" cy="1056"/>
              </a:xfrm>
            </p:grpSpPr>
            <p:sp>
              <p:nvSpPr>
                <p:cNvPr id="161" name="Freeform 17"/>
                <p:cNvSpPr>
                  <a:spLocks/>
                </p:cNvSpPr>
                <p:nvPr/>
              </p:nvSpPr>
              <p:spPr bwMode="auto">
                <a:xfrm>
                  <a:off x="2089" y="2351"/>
                  <a:ext cx="342" cy="640"/>
                </a:xfrm>
                <a:custGeom>
                  <a:avLst/>
                  <a:gdLst>
                    <a:gd name="T0" fmla="*/ 1 w 489"/>
                    <a:gd name="T1" fmla="*/ 1 h 921"/>
                    <a:gd name="T2" fmla="*/ 1 w 489"/>
                    <a:gd name="T3" fmla="*/ 1 h 921"/>
                    <a:gd name="T4" fmla="*/ 1 w 489"/>
                    <a:gd name="T5" fmla="*/ 1 h 921"/>
                    <a:gd name="T6" fmla="*/ 1 w 489"/>
                    <a:gd name="T7" fmla="*/ 1 h 921"/>
                    <a:gd name="T8" fmla="*/ 1 w 489"/>
                    <a:gd name="T9" fmla="*/ 1 h 921"/>
                    <a:gd name="T10" fmla="*/ 1 w 489"/>
                    <a:gd name="T11" fmla="*/ 1 h 921"/>
                    <a:gd name="T12" fmla="*/ 1 w 489"/>
                    <a:gd name="T13" fmla="*/ 1 h 921"/>
                    <a:gd name="T14" fmla="*/ 2 w 489"/>
                    <a:gd name="T15" fmla="*/ 1 h 921"/>
                    <a:gd name="T16" fmla="*/ 2 w 489"/>
                    <a:gd name="T17" fmla="*/ 1 h 921"/>
                    <a:gd name="T18" fmla="*/ 2 w 489"/>
                    <a:gd name="T19" fmla="*/ 1 h 921"/>
                    <a:gd name="T20" fmla="*/ 2 w 489"/>
                    <a:gd name="T21" fmla="*/ 1 h 921"/>
                    <a:gd name="T22" fmla="*/ 2 w 489"/>
                    <a:gd name="T23" fmla="*/ 1 h 921"/>
                    <a:gd name="T24" fmla="*/ 2 w 489"/>
                    <a:gd name="T25" fmla="*/ 1 h 921"/>
                    <a:gd name="T26" fmla="*/ 3 w 489"/>
                    <a:gd name="T27" fmla="*/ 2 h 921"/>
                    <a:gd name="T28" fmla="*/ 3 w 489"/>
                    <a:gd name="T29" fmla="*/ 2 h 921"/>
                    <a:gd name="T30" fmla="*/ 3 w 489"/>
                    <a:gd name="T31" fmla="*/ 2 h 921"/>
                    <a:gd name="T32" fmla="*/ 3 w 489"/>
                    <a:gd name="T33" fmla="*/ 3 h 921"/>
                    <a:gd name="T34" fmla="*/ 3 w 489"/>
                    <a:gd name="T35" fmla="*/ 2 h 921"/>
                    <a:gd name="T36" fmla="*/ 4 w 489"/>
                    <a:gd name="T37" fmla="*/ 3 h 921"/>
                    <a:gd name="T38" fmla="*/ 4 w 489"/>
                    <a:gd name="T39" fmla="*/ 3 h 921"/>
                    <a:gd name="T40" fmla="*/ 3 w 489"/>
                    <a:gd name="T41" fmla="*/ 4 h 921"/>
                    <a:gd name="T42" fmla="*/ 3 w 489"/>
                    <a:gd name="T43" fmla="*/ 4 h 921"/>
                    <a:gd name="T44" fmla="*/ 3 w 489"/>
                    <a:gd name="T45" fmla="*/ 4 h 921"/>
                    <a:gd name="T46" fmla="*/ 3 w 489"/>
                    <a:gd name="T47" fmla="*/ 4 h 921"/>
                    <a:gd name="T48" fmla="*/ 3 w 489"/>
                    <a:gd name="T49" fmla="*/ 4 h 921"/>
                    <a:gd name="T50" fmla="*/ 2 w 489"/>
                    <a:gd name="T51" fmla="*/ 4 h 921"/>
                    <a:gd name="T52" fmla="*/ 2 w 489"/>
                    <a:gd name="T53" fmla="*/ 4 h 921"/>
                    <a:gd name="T54" fmla="*/ 2 w 489"/>
                    <a:gd name="T55" fmla="*/ 5 h 921"/>
                    <a:gd name="T56" fmla="*/ 2 w 489"/>
                    <a:gd name="T57" fmla="*/ 5 h 921"/>
                    <a:gd name="T58" fmla="*/ 3 w 489"/>
                    <a:gd name="T59" fmla="*/ 6 h 921"/>
                    <a:gd name="T60" fmla="*/ 3 w 489"/>
                    <a:gd name="T61" fmla="*/ 6 h 921"/>
                    <a:gd name="T62" fmla="*/ 2 w 489"/>
                    <a:gd name="T63" fmla="*/ 6 h 921"/>
                    <a:gd name="T64" fmla="*/ 2 w 489"/>
                    <a:gd name="T65" fmla="*/ 6 h 921"/>
                    <a:gd name="T66" fmla="*/ 2 w 489"/>
                    <a:gd name="T67" fmla="*/ 6 h 921"/>
                    <a:gd name="T68" fmla="*/ 1 w 489"/>
                    <a:gd name="T69" fmla="*/ 6 h 921"/>
                    <a:gd name="T70" fmla="*/ 1 w 489"/>
                    <a:gd name="T71" fmla="*/ 6 h 921"/>
                    <a:gd name="T72" fmla="*/ 1 w 489"/>
                    <a:gd name="T73" fmla="*/ 6 h 921"/>
                    <a:gd name="T74" fmla="*/ 1 w 489"/>
                    <a:gd name="T75" fmla="*/ 6 h 921"/>
                    <a:gd name="T76" fmla="*/ 1 w 489"/>
                    <a:gd name="T77" fmla="*/ 5 h 921"/>
                    <a:gd name="T78" fmla="*/ 1 w 489"/>
                    <a:gd name="T79" fmla="*/ 5 h 921"/>
                    <a:gd name="T80" fmla="*/ 1 w 489"/>
                    <a:gd name="T81" fmla="*/ 4 h 921"/>
                    <a:gd name="T82" fmla="*/ 1 w 489"/>
                    <a:gd name="T83" fmla="*/ 4 h 921"/>
                    <a:gd name="T84" fmla="*/ 1 w 489"/>
                    <a:gd name="T85" fmla="*/ 4 h 921"/>
                    <a:gd name="T86" fmla="*/ 1 w 489"/>
                    <a:gd name="T87" fmla="*/ 3 h 921"/>
                    <a:gd name="T88" fmla="*/ 1 w 489"/>
                    <a:gd name="T89" fmla="*/ 4 h 921"/>
                    <a:gd name="T90" fmla="*/ 1 w 489"/>
                    <a:gd name="T91" fmla="*/ 3 h 921"/>
                    <a:gd name="T92" fmla="*/ 1 w 489"/>
                    <a:gd name="T93" fmla="*/ 3 h 921"/>
                    <a:gd name="T94" fmla="*/ 1 w 489"/>
                    <a:gd name="T95" fmla="*/ 3 h 921"/>
                    <a:gd name="T96" fmla="*/ 1 w 489"/>
                    <a:gd name="T97" fmla="*/ 3 h 921"/>
                    <a:gd name="T98" fmla="*/ 1 w 489"/>
                    <a:gd name="T99" fmla="*/ 3 h 921"/>
                    <a:gd name="T100" fmla="*/ 1 w 489"/>
                    <a:gd name="T101" fmla="*/ 2 h 921"/>
                    <a:gd name="T102" fmla="*/ 0 w 489"/>
                    <a:gd name="T103" fmla="*/ 2 h 9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9"/>
                    <a:gd name="T157" fmla="*/ 0 h 921"/>
                    <a:gd name="T158" fmla="*/ 489 w 489"/>
                    <a:gd name="T159" fmla="*/ 921 h 9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9" h="921">
                      <a:moveTo>
                        <a:pt x="0" y="286"/>
                      </a:moveTo>
                      <a:lnTo>
                        <a:pt x="14" y="278"/>
                      </a:lnTo>
                      <a:lnTo>
                        <a:pt x="42" y="245"/>
                      </a:lnTo>
                      <a:lnTo>
                        <a:pt x="54" y="238"/>
                      </a:lnTo>
                      <a:lnTo>
                        <a:pt x="62" y="232"/>
                      </a:lnTo>
                      <a:lnTo>
                        <a:pt x="66" y="228"/>
                      </a:lnTo>
                      <a:lnTo>
                        <a:pt x="75" y="227"/>
                      </a:lnTo>
                      <a:lnTo>
                        <a:pt x="91" y="236"/>
                      </a:lnTo>
                      <a:lnTo>
                        <a:pt x="100" y="232"/>
                      </a:lnTo>
                      <a:lnTo>
                        <a:pt x="107" y="208"/>
                      </a:lnTo>
                      <a:lnTo>
                        <a:pt x="115" y="204"/>
                      </a:lnTo>
                      <a:lnTo>
                        <a:pt x="112" y="150"/>
                      </a:lnTo>
                      <a:lnTo>
                        <a:pt x="105" y="145"/>
                      </a:lnTo>
                      <a:lnTo>
                        <a:pt x="100" y="146"/>
                      </a:lnTo>
                      <a:lnTo>
                        <a:pt x="83" y="137"/>
                      </a:lnTo>
                      <a:lnTo>
                        <a:pt x="81" y="138"/>
                      </a:lnTo>
                      <a:lnTo>
                        <a:pt x="81" y="149"/>
                      </a:lnTo>
                      <a:lnTo>
                        <a:pt x="75" y="154"/>
                      </a:lnTo>
                      <a:lnTo>
                        <a:pt x="70" y="151"/>
                      </a:lnTo>
                      <a:lnTo>
                        <a:pt x="60" y="153"/>
                      </a:lnTo>
                      <a:lnTo>
                        <a:pt x="58" y="124"/>
                      </a:lnTo>
                      <a:lnTo>
                        <a:pt x="60" y="118"/>
                      </a:lnTo>
                      <a:lnTo>
                        <a:pt x="74" y="110"/>
                      </a:lnTo>
                      <a:lnTo>
                        <a:pt x="84" y="95"/>
                      </a:lnTo>
                      <a:lnTo>
                        <a:pt x="91" y="92"/>
                      </a:lnTo>
                      <a:lnTo>
                        <a:pt x="113" y="89"/>
                      </a:lnTo>
                      <a:lnTo>
                        <a:pt x="140" y="79"/>
                      </a:lnTo>
                      <a:lnTo>
                        <a:pt x="144" y="58"/>
                      </a:lnTo>
                      <a:lnTo>
                        <a:pt x="154" y="18"/>
                      </a:lnTo>
                      <a:lnTo>
                        <a:pt x="182" y="7"/>
                      </a:lnTo>
                      <a:lnTo>
                        <a:pt x="193" y="19"/>
                      </a:lnTo>
                      <a:lnTo>
                        <a:pt x="211" y="30"/>
                      </a:lnTo>
                      <a:lnTo>
                        <a:pt x="219" y="14"/>
                      </a:lnTo>
                      <a:lnTo>
                        <a:pt x="235" y="0"/>
                      </a:lnTo>
                      <a:lnTo>
                        <a:pt x="251" y="22"/>
                      </a:lnTo>
                      <a:lnTo>
                        <a:pt x="227" y="52"/>
                      </a:lnTo>
                      <a:lnTo>
                        <a:pt x="234" y="68"/>
                      </a:lnTo>
                      <a:lnTo>
                        <a:pt x="249" y="77"/>
                      </a:lnTo>
                      <a:lnTo>
                        <a:pt x="253" y="110"/>
                      </a:lnTo>
                      <a:lnTo>
                        <a:pt x="264" y="135"/>
                      </a:lnTo>
                      <a:lnTo>
                        <a:pt x="268" y="139"/>
                      </a:lnTo>
                      <a:lnTo>
                        <a:pt x="267" y="142"/>
                      </a:lnTo>
                      <a:lnTo>
                        <a:pt x="269" y="143"/>
                      </a:lnTo>
                      <a:lnTo>
                        <a:pt x="267" y="157"/>
                      </a:lnTo>
                      <a:lnTo>
                        <a:pt x="257" y="166"/>
                      </a:lnTo>
                      <a:lnTo>
                        <a:pt x="256" y="176"/>
                      </a:lnTo>
                      <a:lnTo>
                        <a:pt x="273" y="182"/>
                      </a:lnTo>
                      <a:lnTo>
                        <a:pt x="276" y="187"/>
                      </a:lnTo>
                      <a:lnTo>
                        <a:pt x="280" y="190"/>
                      </a:lnTo>
                      <a:lnTo>
                        <a:pt x="279" y="194"/>
                      </a:lnTo>
                      <a:lnTo>
                        <a:pt x="273" y="204"/>
                      </a:lnTo>
                      <a:lnTo>
                        <a:pt x="271" y="227"/>
                      </a:lnTo>
                      <a:lnTo>
                        <a:pt x="275" y="229"/>
                      </a:lnTo>
                      <a:lnTo>
                        <a:pt x="285" y="229"/>
                      </a:lnTo>
                      <a:lnTo>
                        <a:pt x="312" y="237"/>
                      </a:lnTo>
                      <a:lnTo>
                        <a:pt x="308" y="254"/>
                      </a:lnTo>
                      <a:lnTo>
                        <a:pt x="317" y="260"/>
                      </a:lnTo>
                      <a:lnTo>
                        <a:pt x="316" y="279"/>
                      </a:lnTo>
                      <a:lnTo>
                        <a:pt x="318" y="296"/>
                      </a:lnTo>
                      <a:lnTo>
                        <a:pt x="327" y="296"/>
                      </a:lnTo>
                      <a:lnTo>
                        <a:pt x="333" y="302"/>
                      </a:lnTo>
                      <a:lnTo>
                        <a:pt x="335" y="304"/>
                      </a:lnTo>
                      <a:lnTo>
                        <a:pt x="349" y="318"/>
                      </a:lnTo>
                      <a:lnTo>
                        <a:pt x="354" y="322"/>
                      </a:lnTo>
                      <a:lnTo>
                        <a:pt x="361" y="345"/>
                      </a:lnTo>
                      <a:lnTo>
                        <a:pt x="375" y="344"/>
                      </a:lnTo>
                      <a:lnTo>
                        <a:pt x="390" y="344"/>
                      </a:lnTo>
                      <a:lnTo>
                        <a:pt x="400" y="362"/>
                      </a:lnTo>
                      <a:lnTo>
                        <a:pt x="404" y="364"/>
                      </a:lnTo>
                      <a:lnTo>
                        <a:pt x="411" y="359"/>
                      </a:lnTo>
                      <a:lnTo>
                        <a:pt x="413" y="356"/>
                      </a:lnTo>
                      <a:lnTo>
                        <a:pt x="421" y="352"/>
                      </a:lnTo>
                      <a:lnTo>
                        <a:pt x="427" y="352"/>
                      </a:lnTo>
                      <a:lnTo>
                        <a:pt x="445" y="353"/>
                      </a:lnTo>
                      <a:lnTo>
                        <a:pt x="456" y="357"/>
                      </a:lnTo>
                      <a:lnTo>
                        <a:pt x="457" y="369"/>
                      </a:lnTo>
                      <a:lnTo>
                        <a:pt x="458" y="431"/>
                      </a:lnTo>
                      <a:lnTo>
                        <a:pt x="460" y="443"/>
                      </a:lnTo>
                      <a:lnTo>
                        <a:pt x="461" y="460"/>
                      </a:lnTo>
                      <a:lnTo>
                        <a:pt x="488" y="461"/>
                      </a:lnTo>
                      <a:lnTo>
                        <a:pt x="488" y="475"/>
                      </a:lnTo>
                      <a:lnTo>
                        <a:pt x="448" y="506"/>
                      </a:lnTo>
                      <a:lnTo>
                        <a:pt x="402" y="543"/>
                      </a:lnTo>
                      <a:lnTo>
                        <a:pt x="396" y="543"/>
                      </a:lnTo>
                      <a:lnTo>
                        <a:pt x="388" y="551"/>
                      </a:lnTo>
                      <a:lnTo>
                        <a:pt x="380" y="547"/>
                      </a:lnTo>
                      <a:lnTo>
                        <a:pt x="370" y="549"/>
                      </a:lnTo>
                      <a:lnTo>
                        <a:pt x="366" y="549"/>
                      </a:lnTo>
                      <a:lnTo>
                        <a:pt x="365" y="555"/>
                      </a:lnTo>
                      <a:lnTo>
                        <a:pt x="358" y="560"/>
                      </a:lnTo>
                      <a:lnTo>
                        <a:pt x="357" y="571"/>
                      </a:lnTo>
                      <a:lnTo>
                        <a:pt x="358" y="579"/>
                      </a:lnTo>
                      <a:lnTo>
                        <a:pt x="357" y="584"/>
                      </a:lnTo>
                      <a:lnTo>
                        <a:pt x="357" y="595"/>
                      </a:lnTo>
                      <a:lnTo>
                        <a:pt x="358" y="596"/>
                      </a:lnTo>
                      <a:lnTo>
                        <a:pt x="357" y="600"/>
                      </a:lnTo>
                      <a:lnTo>
                        <a:pt x="343" y="600"/>
                      </a:lnTo>
                      <a:lnTo>
                        <a:pt x="331" y="603"/>
                      </a:lnTo>
                      <a:lnTo>
                        <a:pt x="324" y="609"/>
                      </a:lnTo>
                      <a:lnTo>
                        <a:pt x="314" y="617"/>
                      </a:lnTo>
                      <a:lnTo>
                        <a:pt x="305" y="620"/>
                      </a:lnTo>
                      <a:lnTo>
                        <a:pt x="301" y="624"/>
                      </a:lnTo>
                      <a:lnTo>
                        <a:pt x="301" y="630"/>
                      </a:lnTo>
                      <a:lnTo>
                        <a:pt x="293" y="636"/>
                      </a:lnTo>
                      <a:lnTo>
                        <a:pt x="288" y="638"/>
                      </a:lnTo>
                      <a:lnTo>
                        <a:pt x="286" y="636"/>
                      </a:lnTo>
                      <a:lnTo>
                        <a:pt x="279" y="636"/>
                      </a:lnTo>
                      <a:lnTo>
                        <a:pt x="265" y="644"/>
                      </a:lnTo>
                      <a:lnTo>
                        <a:pt x="263" y="653"/>
                      </a:lnTo>
                      <a:lnTo>
                        <a:pt x="265" y="656"/>
                      </a:lnTo>
                      <a:lnTo>
                        <a:pt x="279" y="658"/>
                      </a:lnTo>
                      <a:lnTo>
                        <a:pt x="283" y="674"/>
                      </a:lnTo>
                      <a:lnTo>
                        <a:pt x="290" y="686"/>
                      </a:lnTo>
                      <a:lnTo>
                        <a:pt x="284" y="695"/>
                      </a:lnTo>
                      <a:lnTo>
                        <a:pt x="277" y="712"/>
                      </a:lnTo>
                      <a:lnTo>
                        <a:pt x="279" y="732"/>
                      </a:lnTo>
                      <a:lnTo>
                        <a:pt x="281" y="748"/>
                      </a:lnTo>
                      <a:lnTo>
                        <a:pt x="286" y="751"/>
                      </a:lnTo>
                      <a:lnTo>
                        <a:pt x="288" y="753"/>
                      </a:lnTo>
                      <a:lnTo>
                        <a:pt x="301" y="762"/>
                      </a:lnTo>
                      <a:lnTo>
                        <a:pt x="305" y="769"/>
                      </a:lnTo>
                      <a:lnTo>
                        <a:pt x="309" y="769"/>
                      </a:lnTo>
                      <a:lnTo>
                        <a:pt x="312" y="773"/>
                      </a:lnTo>
                      <a:lnTo>
                        <a:pt x="308" y="776"/>
                      </a:lnTo>
                      <a:lnTo>
                        <a:pt x="305" y="797"/>
                      </a:lnTo>
                      <a:lnTo>
                        <a:pt x="285" y="799"/>
                      </a:lnTo>
                      <a:lnTo>
                        <a:pt x="277" y="810"/>
                      </a:lnTo>
                      <a:lnTo>
                        <a:pt x="272" y="810"/>
                      </a:lnTo>
                      <a:lnTo>
                        <a:pt x="259" y="806"/>
                      </a:lnTo>
                      <a:lnTo>
                        <a:pt x="253" y="806"/>
                      </a:lnTo>
                      <a:lnTo>
                        <a:pt x="251" y="807"/>
                      </a:lnTo>
                      <a:lnTo>
                        <a:pt x="243" y="807"/>
                      </a:lnTo>
                      <a:lnTo>
                        <a:pt x="242" y="807"/>
                      </a:lnTo>
                      <a:lnTo>
                        <a:pt x="235" y="810"/>
                      </a:lnTo>
                      <a:lnTo>
                        <a:pt x="232" y="813"/>
                      </a:lnTo>
                      <a:lnTo>
                        <a:pt x="224" y="835"/>
                      </a:lnTo>
                      <a:lnTo>
                        <a:pt x="224" y="881"/>
                      </a:lnTo>
                      <a:lnTo>
                        <a:pt x="219" y="885"/>
                      </a:lnTo>
                      <a:lnTo>
                        <a:pt x="216" y="887"/>
                      </a:lnTo>
                      <a:lnTo>
                        <a:pt x="201" y="880"/>
                      </a:lnTo>
                      <a:lnTo>
                        <a:pt x="194" y="884"/>
                      </a:lnTo>
                      <a:lnTo>
                        <a:pt x="189" y="890"/>
                      </a:lnTo>
                      <a:lnTo>
                        <a:pt x="194" y="893"/>
                      </a:lnTo>
                      <a:lnTo>
                        <a:pt x="197" y="906"/>
                      </a:lnTo>
                      <a:lnTo>
                        <a:pt x="189" y="916"/>
                      </a:lnTo>
                      <a:lnTo>
                        <a:pt x="189" y="913"/>
                      </a:lnTo>
                      <a:lnTo>
                        <a:pt x="158" y="910"/>
                      </a:lnTo>
                      <a:lnTo>
                        <a:pt x="157" y="920"/>
                      </a:lnTo>
                      <a:lnTo>
                        <a:pt x="126" y="918"/>
                      </a:lnTo>
                      <a:lnTo>
                        <a:pt x="120" y="908"/>
                      </a:lnTo>
                      <a:lnTo>
                        <a:pt x="122" y="810"/>
                      </a:lnTo>
                      <a:lnTo>
                        <a:pt x="120" y="798"/>
                      </a:lnTo>
                      <a:lnTo>
                        <a:pt x="111" y="781"/>
                      </a:lnTo>
                      <a:lnTo>
                        <a:pt x="101" y="766"/>
                      </a:lnTo>
                      <a:lnTo>
                        <a:pt x="96" y="755"/>
                      </a:lnTo>
                      <a:lnTo>
                        <a:pt x="97" y="728"/>
                      </a:lnTo>
                      <a:lnTo>
                        <a:pt x="99" y="716"/>
                      </a:lnTo>
                      <a:lnTo>
                        <a:pt x="97" y="698"/>
                      </a:lnTo>
                      <a:lnTo>
                        <a:pt x="95" y="690"/>
                      </a:lnTo>
                      <a:lnTo>
                        <a:pt x="75" y="661"/>
                      </a:lnTo>
                      <a:lnTo>
                        <a:pt x="66" y="649"/>
                      </a:lnTo>
                      <a:lnTo>
                        <a:pt x="72" y="644"/>
                      </a:lnTo>
                      <a:lnTo>
                        <a:pt x="75" y="632"/>
                      </a:lnTo>
                      <a:lnTo>
                        <a:pt x="72" y="626"/>
                      </a:lnTo>
                      <a:lnTo>
                        <a:pt x="72" y="619"/>
                      </a:lnTo>
                      <a:lnTo>
                        <a:pt x="72" y="613"/>
                      </a:lnTo>
                      <a:lnTo>
                        <a:pt x="66" y="593"/>
                      </a:lnTo>
                      <a:lnTo>
                        <a:pt x="67" y="588"/>
                      </a:lnTo>
                      <a:lnTo>
                        <a:pt x="71" y="583"/>
                      </a:lnTo>
                      <a:lnTo>
                        <a:pt x="75" y="576"/>
                      </a:lnTo>
                      <a:lnTo>
                        <a:pt x="76" y="563"/>
                      </a:lnTo>
                      <a:lnTo>
                        <a:pt x="64" y="559"/>
                      </a:lnTo>
                      <a:lnTo>
                        <a:pt x="63" y="542"/>
                      </a:lnTo>
                      <a:lnTo>
                        <a:pt x="66" y="527"/>
                      </a:lnTo>
                      <a:lnTo>
                        <a:pt x="74" y="520"/>
                      </a:lnTo>
                      <a:lnTo>
                        <a:pt x="100" y="506"/>
                      </a:lnTo>
                      <a:lnTo>
                        <a:pt x="112" y="514"/>
                      </a:lnTo>
                      <a:lnTo>
                        <a:pt x="138" y="520"/>
                      </a:lnTo>
                      <a:lnTo>
                        <a:pt x="141" y="517"/>
                      </a:lnTo>
                      <a:lnTo>
                        <a:pt x="149" y="518"/>
                      </a:lnTo>
                      <a:lnTo>
                        <a:pt x="163" y="514"/>
                      </a:lnTo>
                      <a:lnTo>
                        <a:pt x="170" y="506"/>
                      </a:lnTo>
                      <a:lnTo>
                        <a:pt x="171" y="501"/>
                      </a:lnTo>
                      <a:lnTo>
                        <a:pt x="160" y="493"/>
                      </a:lnTo>
                      <a:lnTo>
                        <a:pt x="156" y="496"/>
                      </a:lnTo>
                      <a:lnTo>
                        <a:pt x="129" y="489"/>
                      </a:lnTo>
                      <a:lnTo>
                        <a:pt x="130" y="480"/>
                      </a:lnTo>
                      <a:lnTo>
                        <a:pt x="104" y="469"/>
                      </a:lnTo>
                      <a:lnTo>
                        <a:pt x="100" y="464"/>
                      </a:lnTo>
                      <a:lnTo>
                        <a:pt x="103" y="455"/>
                      </a:lnTo>
                      <a:lnTo>
                        <a:pt x="116" y="455"/>
                      </a:lnTo>
                      <a:lnTo>
                        <a:pt x="115" y="451"/>
                      </a:lnTo>
                      <a:lnTo>
                        <a:pt x="108" y="443"/>
                      </a:lnTo>
                      <a:lnTo>
                        <a:pt x="101" y="442"/>
                      </a:lnTo>
                      <a:lnTo>
                        <a:pt x="99" y="444"/>
                      </a:lnTo>
                      <a:lnTo>
                        <a:pt x="80" y="432"/>
                      </a:lnTo>
                      <a:lnTo>
                        <a:pt x="63" y="413"/>
                      </a:lnTo>
                      <a:lnTo>
                        <a:pt x="62" y="410"/>
                      </a:lnTo>
                      <a:lnTo>
                        <a:pt x="52" y="403"/>
                      </a:lnTo>
                      <a:lnTo>
                        <a:pt x="50" y="401"/>
                      </a:lnTo>
                      <a:lnTo>
                        <a:pt x="59" y="373"/>
                      </a:lnTo>
                      <a:lnTo>
                        <a:pt x="47" y="369"/>
                      </a:lnTo>
                      <a:lnTo>
                        <a:pt x="48" y="359"/>
                      </a:lnTo>
                      <a:lnTo>
                        <a:pt x="42" y="336"/>
                      </a:lnTo>
                      <a:lnTo>
                        <a:pt x="19" y="329"/>
                      </a:lnTo>
                      <a:lnTo>
                        <a:pt x="17" y="318"/>
                      </a:lnTo>
                      <a:lnTo>
                        <a:pt x="7" y="307"/>
                      </a:lnTo>
                      <a:lnTo>
                        <a:pt x="0" y="286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2" name="Freeform 18"/>
                <p:cNvSpPr>
                  <a:spLocks/>
                </p:cNvSpPr>
                <p:nvPr/>
              </p:nvSpPr>
              <p:spPr bwMode="auto">
                <a:xfrm>
                  <a:off x="1756" y="2070"/>
                  <a:ext cx="499" cy="732"/>
                </a:xfrm>
                <a:custGeom>
                  <a:avLst/>
                  <a:gdLst>
                    <a:gd name="T0" fmla="*/ 6 w 713"/>
                    <a:gd name="T1" fmla="*/ 3 h 1052"/>
                    <a:gd name="T2" fmla="*/ 6 w 713"/>
                    <a:gd name="T3" fmla="*/ 3 h 1052"/>
                    <a:gd name="T4" fmla="*/ 5 w 713"/>
                    <a:gd name="T5" fmla="*/ 4 h 1052"/>
                    <a:gd name="T6" fmla="*/ 5 w 713"/>
                    <a:gd name="T7" fmla="*/ 4 h 1052"/>
                    <a:gd name="T8" fmla="*/ 5 w 713"/>
                    <a:gd name="T9" fmla="*/ 4 h 1052"/>
                    <a:gd name="T10" fmla="*/ 5 w 713"/>
                    <a:gd name="T11" fmla="*/ 4 h 1052"/>
                    <a:gd name="T12" fmla="*/ 5 w 713"/>
                    <a:gd name="T13" fmla="*/ 4 h 1052"/>
                    <a:gd name="T14" fmla="*/ 5 w 713"/>
                    <a:gd name="T15" fmla="*/ 5 h 1052"/>
                    <a:gd name="T16" fmla="*/ 4 w 713"/>
                    <a:gd name="T17" fmla="*/ 5 h 1052"/>
                    <a:gd name="T18" fmla="*/ 5 w 713"/>
                    <a:gd name="T19" fmla="*/ 6 h 1052"/>
                    <a:gd name="T20" fmla="*/ 5 w 713"/>
                    <a:gd name="T21" fmla="*/ 6 h 1052"/>
                    <a:gd name="T22" fmla="*/ 5 w 713"/>
                    <a:gd name="T23" fmla="*/ 6 h 1052"/>
                    <a:gd name="T24" fmla="*/ 5 w 713"/>
                    <a:gd name="T25" fmla="*/ 6 h 1052"/>
                    <a:gd name="T26" fmla="*/ 6 w 713"/>
                    <a:gd name="T27" fmla="*/ 6 h 1052"/>
                    <a:gd name="T28" fmla="*/ 6 w 713"/>
                    <a:gd name="T29" fmla="*/ 6 h 1052"/>
                    <a:gd name="T30" fmla="*/ 6 w 713"/>
                    <a:gd name="T31" fmla="*/ 6 h 1052"/>
                    <a:gd name="T32" fmla="*/ 5 w 713"/>
                    <a:gd name="T33" fmla="*/ 7 h 1052"/>
                    <a:gd name="T34" fmla="*/ 5 w 713"/>
                    <a:gd name="T35" fmla="*/ 7 h 1052"/>
                    <a:gd name="T36" fmla="*/ 5 w 713"/>
                    <a:gd name="T37" fmla="*/ 7 h 1052"/>
                    <a:gd name="T38" fmla="*/ 5 w 713"/>
                    <a:gd name="T39" fmla="*/ 7 h 1052"/>
                    <a:gd name="T40" fmla="*/ 5 w 713"/>
                    <a:gd name="T41" fmla="*/ 7 h 1052"/>
                    <a:gd name="T42" fmla="*/ 5 w 713"/>
                    <a:gd name="T43" fmla="*/ 7 h 1052"/>
                    <a:gd name="T44" fmla="*/ 4 w 713"/>
                    <a:gd name="T45" fmla="*/ 7 h 1052"/>
                    <a:gd name="T46" fmla="*/ 4 w 713"/>
                    <a:gd name="T47" fmla="*/ 7 h 1052"/>
                    <a:gd name="T48" fmla="*/ 3 w 713"/>
                    <a:gd name="T49" fmla="*/ 7 h 1052"/>
                    <a:gd name="T50" fmla="*/ 3 w 713"/>
                    <a:gd name="T51" fmla="*/ 7 h 1052"/>
                    <a:gd name="T52" fmla="*/ 3 w 713"/>
                    <a:gd name="T53" fmla="*/ 7 h 1052"/>
                    <a:gd name="T54" fmla="*/ 3 w 713"/>
                    <a:gd name="T55" fmla="*/ 7 h 1052"/>
                    <a:gd name="T56" fmla="*/ 3 w 713"/>
                    <a:gd name="T57" fmla="*/ 7 h 1052"/>
                    <a:gd name="T58" fmla="*/ 2 w 713"/>
                    <a:gd name="T59" fmla="*/ 7 h 1052"/>
                    <a:gd name="T60" fmla="*/ 1 w 713"/>
                    <a:gd name="T61" fmla="*/ 7 h 1052"/>
                    <a:gd name="T62" fmla="*/ 1 w 713"/>
                    <a:gd name="T63" fmla="*/ 7 h 1052"/>
                    <a:gd name="T64" fmla="*/ 1 w 713"/>
                    <a:gd name="T65" fmla="*/ 7 h 1052"/>
                    <a:gd name="T66" fmla="*/ 1 w 713"/>
                    <a:gd name="T67" fmla="*/ 7 h 1052"/>
                    <a:gd name="T68" fmla="*/ 1 w 713"/>
                    <a:gd name="T69" fmla="*/ 7 h 1052"/>
                    <a:gd name="T70" fmla="*/ 1 w 713"/>
                    <a:gd name="T71" fmla="*/ 6 h 1052"/>
                    <a:gd name="T72" fmla="*/ 1 w 713"/>
                    <a:gd name="T73" fmla="*/ 6 h 1052"/>
                    <a:gd name="T74" fmla="*/ 1 w 713"/>
                    <a:gd name="T75" fmla="*/ 6 h 1052"/>
                    <a:gd name="T76" fmla="*/ 1 w 713"/>
                    <a:gd name="T77" fmla="*/ 6 h 1052"/>
                    <a:gd name="T78" fmla="*/ 1 w 713"/>
                    <a:gd name="T79" fmla="*/ 5 h 1052"/>
                    <a:gd name="T80" fmla="*/ 1 w 713"/>
                    <a:gd name="T81" fmla="*/ 3 h 1052"/>
                    <a:gd name="T82" fmla="*/ 1 w 713"/>
                    <a:gd name="T83" fmla="*/ 1 h 1052"/>
                    <a:gd name="T84" fmla="*/ 2 w 713"/>
                    <a:gd name="T85" fmla="*/ 0 h 1052"/>
                    <a:gd name="T86" fmla="*/ 3 w 713"/>
                    <a:gd name="T87" fmla="*/ 1 h 1052"/>
                    <a:gd name="T88" fmla="*/ 4 w 713"/>
                    <a:gd name="T89" fmla="*/ 1 h 1052"/>
                    <a:gd name="T90" fmla="*/ 4 w 713"/>
                    <a:gd name="T91" fmla="*/ 1 h 1052"/>
                    <a:gd name="T92" fmla="*/ 5 w 713"/>
                    <a:gd name="T93" fmla="*/ 1 h 1052"/>
                    <a:gd name="T94" fmla="*/ 6 w 713"/>
                    <a:gd name="T95" fmla="*/ 2 h 1052"/>
                    <a:gd name="T96" fmla="*/ 6 w 713"/>
                    <a:gd name="T97" fmla="*/ 3 h 105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13"/>
                    <a:gd name="T148" fmla="*/ 0 h 1052"/>
                    <a:gd name="T149" fmla="*/ 713 w 713"/>
                    <a:gd name="T150" fmla="*/ 1052 h 105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13" h="1052">
                      <a:moveTo>
                        <a:pt x="712" y="401"/>
                      </a:moveTo>
                      <a:lnTo>
                        <a:pt x="696" y="415"/>
                      </a:lnTo>
                      <a:lnTo>
                        <a:pt x="688" y="431"/>
                      </a:lnTo>
                      <a:lnTo>
                        <a:pt x="669" y="421"/>
                      </a:lnTo>
                      <a:lnTo>
                        <a:pt x="659" y="409"/>
                      </a:lnTo>
                      <a:lnTo>
                        <a:pt x="631" y="419"/>
                      </a:lnTo>
                      <a:lnTo>
                        <a:pt x="620" y="459"/>
                      </a:lnTo>
                      <a:lnTo>
                        <a:pt x="616" y="480"/>
                      </a:lnTo>
                      <a:lnTo>
                        <a:pt x="590" y="491"/>
                      </a:lnTo>
                      <a:lnTo>
                        <a:pt x="568" y="493"/>
                      </a:lnTo>
                      <a:lnTo>
                        <a:pt x="561" y="496"/>
                      </a:lnTo>
                      <a:lnTo>
                        <a:pt x="550" y="512"/>
                      </a:lnTo>
                      <a:lnTo>
                        <a:pt x="537" y="520"/>
                      </a:lnTo>
                      <a:lnTo>
                        <a:pt x="534" y="525"/>
                      </a:lnTo>
                      <a:lnTo>
                        <a:pt x="537" y="554"/>
                      </a:lnTo>
                      <a:lnTo>
                        <a:pt x="546" y="553"/>
                      </a:lnTo>
                      <a:lnTo>
                        <a:pt x="552" y="555"/>
                      </a:lnTo>
                      <a:lnTo>
                        <a:pt x="558" y="550"/>
                      </a:lnTo>
                      <a:lnTo>
                        <a:pt x="558" y="540"/>
                      </a:lnTo>
                      <a:lnTo>
                        <a:pt x="560" y="538"/>
                      </a:lnTo>
                      <a:lnTo>
                        <a:pt x="577" y="547"/>
                      </a:lnTo>
                      <a:lnTo>
                        <a:pt x="582" y="546"/>
                      </a:lnTo>
                      <a:lnTo>
                        <a:pt x="589" y="551"/>
                      </a:lnTo>
                      <a:lnTo>
                        <a:pt x="591" y="606"/>
                      </a:lnTo>
                      <a:lnTo>
                        <a:pt x="583" y="610"/>
                      </a:lnTo>
                      <a:lnTo>
                        <a:pt x="577" y="633"/>
                      </a:lnTo>
                      <a:lnTo>
                        <a:pt x="568" y="637"/>
                      </a:lnTo>
                      <a:lnTo>
                        <a:pt x="552" y="628"/>
                      </a:lnTo>
                      <a:lnTo>
                        <a:pt x="542" y="629"/>
                      </a:lnTo>
                      <a:lnTo>
                        <a:pt x="538" y="633"/>
                      </a:lnTo>
                      <a:lnTo>
                        <a:pt x="531" y="640"/>
                      </a:lnTo>
                      <a:lnTo>
                        <a:pt x="519" y="646"/>
                      </a:lnTo>
                      <a:lnTo>
                        <a:pt x="491" y="679"/>
                      </a:lnTo>
                      <a:lnTo>
                        <a:pt x="476" y="687"/>
                      </a:lnTo>
                      <a:lnTo>
                        <a:pt x="484" y="709"/>
                      </a:lnTo>
                      <a:lnTo>
                        <a:pt x="494" y="719"/>
                      </a:lnTo>
                      <a:lnTo>
                        <a:pt x="496" y="731"/>
                      </a:lnTo>
                      <a:lnTo>
                        <a:pt x="519" y="738"/>
                      </a:lnTo>
                      <a:lnTo>
                        <a:pt x="525" y="760"/>
                      </a:lnTo>
                      <a:lnTo>
                        <a:pt x="524" y="771"/>
                      </a:lnTo>
                      <a:lnTo>
                        <a:pt x="536" y="775"/>
                      </a:lnTo>
                      <a:lnTo>
                        <a:pt x="527" y="802"/>
                      </a:lnTo>
                      <a:lnTo>
                        <a:pt x="529" y="805"/>
                      </a:lnTo>
                      <a:lnTo>
                        <a:pt x="538" y="812"/>
                      </a:lnTo>
                      <a:lnTo>
                        <a:pt x="540" y="814"/>
                      </a:lnTo>
                      <a:lnTo>
                        <a:pt x="557" y="834"/>
                      </a:lnTo>
                      <a:lnTo>
                        <a:pt x="575" y="846"/>
                      </a:lnTo>
                      <a:lnTo>
                        <a:pt x="578" y="843"/>
                      </a:lnTo>
                      <a:lnTo>
                        <a:pt x="585" y="845"/>
                      </a:lnTo>
                      <a:lnTo>
                        <a:pt x="591" y="852"/>
                      </a:lnTo>
                      <a:lnTo>
                        <a:pt x="593" y="856"/>
                      </a:lnTo>
                      <a:lnTo>
                        <a:pt x="579" y="856"/>
                      </a:lnTo>
                      <a:lnTo>
                        <a:pt x="577" y="866"/>
                      </a:lnTo>
                      <a:lnTo>
                        <a:pt x="581" y="871"/>
                      </a:lnTo>
                      <a:lnTo>
                        <a:pt x="607" y="881"/>
                      </a:lnTo>
                      <a:lnTo>
                        <a:pt x="606" y="891"/>
                      </a:lnTo>
                      <a:lnTo>
                        <a:pt x="632" y="897"/>
                      </a:lnTo>
                      <a:lnTo>
                        <a:pt x="636" y="895"/>
                      </a:lnTo>
                      <a:lnTo>
                        <a:pt x="648" y="903"/>
                      </a:lnTo>
                      <a:lnTo>
                        <a:pt x="647" y="908"/>
                      </a:lnTo>
                      <a:lnTo>
                        <a:pt x="640" y="916"/>
                      </a:lnTo>
                      <a:lnTo>
                        <a:pt x="626" y="920"/>
                      </a:lnTo>
                      <a:lnTo>
                        <a:pt x="618" y="918"/>
                      </a:lnTo>
                      <a:lnTo>
                        <a:pt x="615" y="921"/>
                      </a:lnTo>
                      <a:lnTo>
                        <a:pt x="589" y="916"/>
                      </a:lnTo>
                      <a:lnTo>
                        <a:pt x="577" y="908"/>
                      </a:lnTo>
                      <a:lnTo>
                        <a:pt x="550" y="921"/>
                      </a:lnTo>
                      <a:lnTo>
                        <a:pt x="542" y="929"/>
                      </a:lnTo>
                      <a:lnTo>
                        <a:pt x="540" y="944"/>
                      </a:lnTo>
                      <a:lnTo>
                        <a:pt x="541" y="961"/>
                      </a:lnTo>
                      <a:lnTo>
                        <a:pt x="553" y="965"/>
                      </a:lnTo>
                      <a:lnTo>
                        <a:pt x="552" y="978"/>
                      </a:lnTo>
                      <a:lnTo>
                        <a:pt x="548" y="984"/>
                      </a:lnTo>
                      <a:lnTo>
                        <a:pt x="544" y="990"/>
                      </a:lnTo>
                      <a:lnTo>
                        <a:pt x="542" y="995"/>
                      </a:lnTo>
                      <a:lnTo>
                        <a:pt x="549" y="1015"/>
                      </a:lnTo>
                      <a:lnTo>
                        <a:pt x="549" y="1020"/>
                      </a:lnTo>
                      <a:lnTo>
                        <a:pt x="549" y="1028"/>
                      </a:lnTo>
                      <a:lnTo>
                        <a:pt x="552" y="1033"/>
                      </a:lnTo>
                      <a:lnTo>
                        <a:pt x="549" y="1045"/>
                      </a:lnTo>
                      <a:lnTo>
                        <a:pt x="542" y="1051"/>
                      </a:lnTo>
                      <a:lnTo>
                        <a:pt x="541" y="1048"/>
                      </a:lnTo>
                      <a:lnTo>
                        <a:pt x="540" y="1045"/>
                      </a:lnTo>
                      <a:lnTo>
                        <a:pt x="536" y="1043"/>
                      </a:lnTo>
                      <a:lnTo>
                        <a:pt x="532" y="1039"/>
                      </a:lnTo>
                      <a:lnTo>
                        <a:pt x="525" y="1043"/>
                      </a:lnTo>
                      <a:lnTo>
                        <a:pt x="521" y="1047"/>
                      </a:lnTo>
                      <a:lnTo>
                        <a:pt x="509" y="1045"/>
                      </a:lnTo>
                      <a:lnTo>
                        <a:pt x="494" y="1036"/>
                      </a:lnTo>
                      <a:lnTo>
                        <a:pt x="476" y="1010"/>
                      </a:lnTo>
                      <a:lnTo>
                        <a:pt x="463" y="992"/>
                      </a:lnTo>
                      <a:lnTo>
                        <a:pt x="461" y="992"/>
                      </a:lnTo>
                      <a:lnTo>
                        <a:pt x="457" y="995"/>
                      </a:lnTo>
                      <a:lnTo>
                        <a:pt x="437" y="996"/>
                      </a:lnTo>
                      <a:lnTo>
                        <a:pt x="431" y="998"/>
                      </a:lnTo>
                      <a:lnTo>
                        <a:pt x="425" y="1004"/>
                      </a:lnTo>
                      <a:lnTo>
                        <a:pt x="418" y="1000"/>
                      </a:lnTo>
                      <a:lnTo>
                        <a:pt x="413" y="1000"/>
                      </a:lnTo>
                      <a:lnTo>
                        <a:pt x="408" y="996"/>
                      </a:lnTo>
                      <a:lnTo>
                        <a:pt x="408" y="990"/>
                      </a:lnTo>
                      <a:lnTo>
                        <a:pt x="408" y="984"/>
                      </a:lnTo>
                      <a:lnTo>
                        <a:pt x="405" y="981"/>
                      </a:lnTo>
                      <a:lnTo>
                        <a:pt x="405" y="977"/>
                      </a:lnTo>
                      <a:lnTo>
                        <a:pt x="405" y="974"/>
                      </a:lnTo>
                      <a:lnTo>
                        <a:pt x="398" y="978"/>
                      </a:lnTo>
                      <a:lnTo>
                        <a:pt x="392" y="979"/>
                      </a:lnTo>
                      <a:lnTo>
                        <a:pt x="389" y="979"/>
                      </a:lnTo>
                      <a:lnTo>
                        <a:pt x="387" y="977"/>
                      </a:lnTo>
                      <a:lnTo>
                        <a:pt x="384" y="967"/>
                      </a:lnTo>
                      <a:lnTo>
                        <a:pt x="383" y="963"/>
                      </a:lnTo>
                      <a:lnTo>
                        <a:pt x="373" y="959"/>
                      </a:lnTo>
                      <a:lnTo>
                        <a:pt x="361" y="959"/>
                      </a:lnTo>
                      <a:lnTo>
                        <a:pt x="343" y="950"/>
                      </a:lnTo>
                      <a:lnTo>
                        <a:pt x="334" y="950"/>
                      </a:lnTo>
                      <a:lnTo>
                        <a:pt x="327" y="948"/>
                      </a:lnTo>
                      <a:lnTo>
                        <a:pt x="318" y="945"/>
                      </a:lnTo>
                      <a:lnTo>
                        <a:pt x="303" y="941"/>
                      </a:lnTo>
                      <a:lnTo>
                        <a:pt x="277" y="936"/>
                      </a:lnTo>
                      <a:lnTo>
                        <a:pt x="229" y="944"/>
                      </a:lnTo>
                      <a:lnTo>
                        <a:pt x="219" y="946"/>
                      </a:lnTo>
                      <a:lnTo>
                        <a:pt x="211" y="949"/>
                      </a:lnTo>
                      <a:lnTo>
                        <a:pt x="203" y="966"/>
                      </a:lnTo>
                      <a:lnTo>
                        <a:pt x="203" y="973"/>
                      </a:lnTo>
                      <a:lnTo>
                        <a:pt x="199" y="987"/>
                      </a:lnTo>
                      <a:lnTo>
                        <a:pt x="190" y="1004"/>
                      </a:lnTo>
                      <a:lnTo>
                        <a:pt x="180" y="1017"/>
                      </a:lnTo>
                      <a:lnTo>
                        <a:pt x="175" y="1010"/>
                      </a:lnTo>
                      <a:lnTo>
                        <a:pt x="169" y="1008"/>
                      </a:lnTo>
                      <a:lnTo>
                        <a:pt x="155" y="1002"/>
                      </a:lnTo>
                      <a:lnTo>
                        <a:pt x="143" y="1004"/>
                      </a:lnTo>
                      <a:lnTo>
                        <a:pt x="120" y="1006"/>
                      </a:lnTo>
                      <a:lnTo>
                        <a:pt x="116" y="1007"/>
                      </a:lnTo>
                      <a:lnTo>
                        <a:pt x="114" y="1002"/>
                      </a:lnTo>
                      <a:lnTo>
                        <a:pt x="101" y="990"/>
                      </a:lnTo>
                      <a:lnTo>
                        <a:pt x="93" y="969"/>
                      </a:lnTo>
                      <a:lnTo>
                        <a:pt x="88" y="962"/>
                      </a:lnTo>
                      <a:lnTo>
                        <a:pt x="85" y="951"/>
                      </a:lnTo>
                      <a:lnTo>
                        <a:pt x="76" y="945"/>
                      </a:lnTo>
                      <a:lnTo>
                        <a:pt x="67" y="933"/>
                      </a:lnTo>
                      <a:lnTo>
                        <a:pt x="62" y="928"/>
                      </a:lnTo>
                      <a:lnTo>
                        <a:pt x="59" y="921"/>
                      </a:lnTo>
                      <a:lnTo>
                        <a:pt x="59" y="915"/>
                      </a:lnTo>
                      <a:lnTo>
                        <a:pt x="62" y="908"/>
                      </a:lnTo>
                      <a:lnTo>
                        <a:pt x="67" y="901"/>
                      </a:lnTo>
                      <a:lnTo>
                        <a:pt x="79" y="901"/>
                      </a:lnTo>
                      <a:lnTo>
                        <a:pt x="83" y="900"/>
                      </a:lnTo>
                      <a:lnTo>
                        <a:pt x="83" y="893"/>
                      </a:lnTo>
                      <a:lnTo>
                        <a:pt x="71" y="875"/>
                      </a:lnTo>
                      <a:lnTo>
                        <a:pt x="68" y="874"/>
                      </a:lnTo>
                      <a:lnTo>
                        <a:pt x="66" y="868"/>
                      </a:lnTo>
                      <a:lnTo>
                        <a:pt x="66" y="863"/>
                      </a:lnTo>
                      <a:lnTo>
                        <a:pt x="81" y="833"/>
                      </a:lnTo>
                      <a:lnTo>
                        <a:pt x="87" y="823"/>
                      </a:lnTo>
                      <a:lnTo>
                        <a:pt x="93" y="812"/>
                      </a:lnTo>
                      <a:lnTo>
                        <a:pt x="91" y="798"/>
                      </a:lnTo>
                      <a:lnTo>
                        <a:pt x="91" y="785"/>
                      </a:lnTo>
                      <a:lnTo>
                        <a:pt x="88" y="756"/>
                      </a:lnTo>
                      <a:lnTo>
                        <a:pt x="101" y="726"/>
                      </a:lnTo>
                      <a:lnTo>
                        <a:pt x="101" y="711"/>
                      </a:lnTo>
                      <a:lnTo>
                        <a:pt x="75" y="672"/>
                      </a:lnTo>
                      <a:lnTo>
                        <a:pt x="66" y="656"/>
                      </a:lnTo>
                      <a:lnTo>
                        <a:pt x="51" y="643"/>
                      </a:lnTo>
                      <a:lnTo>
                        <a:pt x="46" y="617"/>
                      </a:lnTo>
                      <a:lnTo>
                        <a:pt x="7" y="459"/>
                      </a:lnTo>
                      <a:lnTo>
                        <a:pt x="0" y="414"/>
                      </a:lnTo>
                      <a:lnTo>
                        <a:pt x="145" y="175"/>
                      </a:lnTo>
                      <a:lnTo>
                        <a:pt x="155" y="157"/>
                      </a:lnTo>
                      <a:lnTo>
                        <a:pt x="191" y="121"/>
                      </a:lnTo>
                      <a:lnTo>
                        <a:pt x="213" y="54"/>
                      </a:lnTo>
                      <a:lnTo>
                        <a:pt x="243" y="25"/>
                      </a:lnTo>
                      <a:lnTo>
                        <a:pt x="254" y="25"/>
                      </a:lnTo>
                      <a:lnTo>
                        <a:pt x="290" y="0"/>
                      </a:lnTo>
                      <a:lnTo>
                        <a:pt x="338" y="18"/>
                      </a:lnTo>
                      <a:lnTo>
                        <a:pt x="339" y="14"/>
                      </a:lnTo>
                      <a:lnTo>
                        <a:pt x="347" y="17"/>
                      </a:lnTo>
                      <a:lnTo>
                        <a:pt x="348" y="13"/>
                      </a:lnTo>
                      <a:lnTo>
                        <a:pt x="388" y="21"/>
                      </a:lnTo>
                      <a:lnTo>
                        <a:pt x="425" y="21"/>
                      </a:lnTo>
                      <a:lnTo>
                        <a:pt x="425" y="25"/>
                      </a:lnTo>
                      <a:lnTo>
                        <a:pt x="443" y="26"/>
                      </a:lnTo>
                      <a:lnTo>
                        <a:pt x="464" y="52"/>
                      </a:lnTo>
                      <a:lnTo>
                        <a:pt x="470" y="51"/>
                      </a:lnTo>
                      <a:lnTo>
                        <a:pt x="474" y="72"/>
                      </a:lnTo>
                      <a:lnTo>
                        <a:pt x="487" y="73"/>
                      </a:lnTo>
                      <a:lnTo>
                        <a:pt x="492" y="81"/>
                      </a:lnTo>
                      <a:lnTo>
                        <a:pt x="507" y="84"/>
                      </a:lnTo>
                      <a:lnTo>
                        <a:pt x="515" y="101"/>
                      </a:lnTo>
                      <a:lnTo>
                        <a:pt x="552" y="128"/>
                      </a:lnTo>
                      <a:lnTo>
                        <a:pt x="556" y="141"/>
                      </a:lnTo>
                      <a:lnTo>
                        <a:pt x="574" y="158"/>
                      </a:lnTo>
                      <a:lnTo>
                        <a:pt x="583" y="195"/>
                      </a:lnTo>
                      <a:lnTo>
                        <a:pt x="631" y="273"/>
                      </a:lnTo>
                      <a:lnTo>
                        <a:pt x="627" y="275"/>
                      </a:lnTo>
                      <a:lnTo>
                        <a:pt x="643" y="322"/>
                      </a:lnTo>
                      <a:lnTo>
                        <a:pt x="652" y="331"/>
                      </a:lnTo>
                      <a:lnTo>
                        <a:pt x="689" y="369"/>
                      </a:lnTo>
                      <a:lnTo>
                        <a:pt x="712" y="401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3" name="Freeform 20"/>
                <p:cNvSpPr>
                  <a:spLocks/>
                </p:cNvSpPr>
                <p:nvPr/>
              </p:nvSpPr>
              <p:spPr bwMode="auto">
                <a:xfrm>
                  <a:off x="2219" y="2367"/>
                  <a:ext cx="370" cy="759"/>
                </a:xfrm>
                <a:custGeom>
                  <a:avLst/>
                  <a:gdLst>
                    <a:gd name="T0" fmla="*/ 6 w 526"/>
                    <a:gd name="T1" fmla="*/ 3 h 1093"/>
                    <a:gd name="T2" fmla="*/ 4 w 526"/>
                    <a:gd name="T3" fmla="*/ 4 h 1093"/>
                    <a:gd name="T4" fmla="*/ 4 w 526"/>
                    <a:gd name="T5" fmla="*/ 4 h 1093"/>
                    <a:gd name="T6" fmla="*/ 4 w 526"/>
                    <a:gd name="T7" fmla="*/ 4 h 1093"/>
                    <a:gd name="T8" fmla="*/ 4 w 526"/>
                    <a:gd name="T9" fmla="*/ 4 h 1093"/>
                    <a:gd name="T10" fmla="*/ 4 w 526"/>
                    <a:gd name="T11" fmla="*/ 6 h 1093"/>
                    <a:gd name="T12" fmla="*/ 4 w 526"/>
                    <a:gd name="T13" fmla="*/ 6 h 1093"/>
                    <a:gd name="T14" fmla="*/ 4 w 526"/>
                    <a:gd name="T15" fmla="*/ 6 h 1093"/>
                    <a:gd name="T16" fmla="*/ 4 w 526"/>
                    <a:gd name="T17" fmla="*/ 6 h 1093"/>
                    <a:gd name="T18" fmla="*/ 4 w 526"/>
                    <a:gd name="T19" fmla="*/ 7 h 1093"/>
                    <a:gd name="T20" fmla="*/ 4 w 526"/>
                    <a:gd name="T21" fmla="*/ 7 h 1093"/>
                    <a:gd name="T22" fmla="*/ 4 w 526"/>
                    <a:gd name="T23" fmla="*/ 7 h 1093"/>
                    <a:gd name="T24" fmla="*/ 4 w 526"/>
                    <a:gd name="T25" fmla="*/ 7 h 1093"/>
                    <a:gd name="T26" fmla="*/ 4 w 526"/>
                    <a:gd name="T27" fmla="*/ 7 h 1093"/>
                    <a:gd name="T28" fmla="*/ 4 w 526"/>
                    <a:gd name="T29" fmla="*/ 8 h 1093"/>
                    <a:gd name="T30" fmla="*/ 4 w 526"/>
                    <a:gd name="T31" fmla="*/ 8 h 1093"/>
                    <a:gd name="T32" fmla="*/ 4 w 526"/>
                    <a:gd name="T33" fmla="*/ 7 h 1093"/>
                    <a:gd name="T34" fmla="*/ 4 w 526"/>
                    <a:gd name="T35" fmla="*/ 7 h 1093"/>
                    <a:gd name="T36" fmla="*/ 4 w 526"/>
                    <a:gd name="T37" fmla="*/ 7 h 1093"/>
                    <a:gd name="T38" fmla="*/ 3 w 526"/>
                    <a:gd name="T39" fmla="*/ 7 h 1093"/>
                    <a:gd name="T40" fmla="*/ 3 w 526"/>
                    <a:gd name="T41" fmla="*/ 7 h 1093"/>
                    <a:gd name="T42" fmla="*/ 2 w 526"/>
                    <a:gd name="T43" fmla="*/ 7 h 1093"/>
                    <a:gd name="T44" fmla="*/ 1 w 526"/>
                    <a:gd name="T45" fmla="*/ 7 h 1093"/>
                    <a:gd name="T46" fmla="*/ 1 w 526"/>
                    <a:gd name="T47" fmla="*/ 7 h 1093"/>
                    <a:gd name="T48" fmla="*/ 1 w 526"/>
                    <a:gd name="T49" fmla="*/ 7 h 1093"/>
                    <a:gd name="T50" fmla="*/ 1 w 526"/>
                    <a:gd name="T51" fmla="*/ 7 h 1093"/>
                    <a:gd name="T52" fmla="*/ 1 w 526"/>
                    <a:gd name="T53" fmla="*/ 6 h 1093"/>
                    <a:gd name="T54" fmla="*/ 1 w 526"/>
                    <a:gd name="T55" fmla="*/ 6 h 1093"/>
                    <a:gd name="T56" fmla="*/ 1 w 526"/>
                    <a:gd name="T57" fmla="*/ 6 h 1093"/>
                    <a:gd name="T58" fmla="*/ 1 w 526"/>
                    <a:gd name="T59" fmla="*/ 6 h 1093"/>
                    <a:gd name="T60" fmla="*/ 1 w 526"/>
                    <a:gd name="T61" fmla="*/ 6 h 1093"/>
                    <a:gd name="T62" fmla="*/ 1 w 526"/>
                    <a:gd name="T63" fmla="*/ 6 h 1093"/>
                    <a:gd name="T64" fmla="*/ 1 w 526"/>
                    <a:gd name="T65" fmla="*/ 6 h 1093"/>
                    <a:gd name="T66" fmla="*/ 1 w 526"/>
                    <a:gd name="T67" fmla="*/ 6 h 1093"/>
                    <a:gd name="T68" fmla="*/ 1 w 526"/>
                    <a:gd name="T69" fmla="*/ 6 h 1093"/>
                    <a:gd name="T70" fmla="*/ 1 w 526"/>
                    <a:gd name="T71" fmla="*/ 5 h 1093"/>
                    <a:gd name="T72" fmla="*/ 1 w 526"/>
                    <a:gd name="T73" fmla="*/ 4 h 1093"/>
                    <a:gd name="T74" fmla="*/ 1 w 526"/>
                    <a:gd name="T75" fmla="*/ 4 h 1093"/>
                    <a:gd name="T76" fmla="*/ 1 w 526"/>
                    <a:gd name="T77" fmla="*/ 4 h 1093"/>
                    <a:gd name="T78" fmla="*/ 1 w 526"/>
                    <a:gd name="T79" fmla="*/ 4 h 1093"/>
                    <a:gd name="T80" fmla="*/ 1 w 526"/>
                    <a:gd name="T81" fmla="*/ 4 h 1093"/>
                    <a:gd name="T82" fmla="*/ 1 w 526"/>
                    <a:gd name="T83" fmla="*/ 4 h 1093"/>
                    <a:gd name="T84" fmla="*/ 2 w 526"/>
                    <a:gd name="T85" fmla="*/ 4 h 1093"/>
                    <a:gd name="T86" fmla="*/ 2 w 526"/>
                    <a:gd name="T87" fmla="*/ 4 h 1093"/>
                    <a:gd name="T88" fmla="*/ 3 w 526"/>
                    <a:gd name="T89" fmla="*/ 3 h 1093"/>
                    <a:gd name="T90" fmla="*/ 3 w 526"/>
                    <a:gd name="T91" fmla="*/ 2 h 1093"/>
                    <a:gd name="T92" fmla="*/ 2 w 526"/>
                    <a:gd name="T93" fmla="*/ 2 h 1093"/>
                    <a:gd name="T94" fmla="*/ 2 w 526"/>
                    <a:gd name="T95" fmla="*/ 2 h 1093"/>
                    <a:gd name="T96" fmla="*/ 1 w 526"/>
                    <a:gd name="T97" fmla="*/ 2 h 1093"/>
                    <a:gd name="T98" fmla="*/ 1 w 526"/>
                    <a:gd name="T99" fmla="*/ 2 h 1093"/>
                    <a:gd name="T100" fmla="*/ 1 w 526"/>
                    <a:gd name="T101" fmla="*/ 1 h 1093"/>
                    <a:gd name="T102" fmla="*/ 1 w 526"/>
                    <a:gd name="T103" fmla="*/ 1 h 1093"/>
                    <a:gd name="T104" fmla="*/ 1 w 526"/>
                    <a:gd name="T105" fmla="*/ 1 h 1093"/>
                    <a:gd name="T106" fmla="*/ 1 w 526"/>
                    <a:gd name="T107" fmla="*/ 1 h 1093"/>
                    <a:gd name="T108" fmla="*/ 1 w 526"/>
                    <a:gd name="T109" fmla="*/ 1 h 1093"/>
                    <a:gd name="T110" fmla="*/ 1 w 526"/>
                    <a:gd name="T111" fmla="*/ 1 h 1093"/>
                    <a:gd name="T112" fmla="*/ 1 w 526"/>
                    <a:gd name="T113" fmla="*/ 1 h 1093"/>
                    <a:gd name="T114" fmla="*/ 1 w 526"/>
                    <a:gd name="T115" fmla="*/ 1 h 1093"/>
                    <a:gd name="T116" fmla="*/ 3 w 526"/>
                    <a:gd name="T117" fmla="*/ 2 h 1093"/>
                    <a:gd name="T118" fmla="*/ 3 w 526"/>
                    <a:gd name="T119" fmla="*/ 2 h 1093"/>
                    <a:gd name="T120" fmla="*/ 4 w 526"/>
                    <a:gd name="T121" fmla="*/ 3 h 109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26"/>
                    <a:gd name="T184" fmla="*/ 0 h 1093"/>
                    <a:gd name="T185" fmla="*/ 526 w 526"/>
                    <a:gd name="T186" fmla="*/ 1093 h 109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26" h="1093">
                      <a:moveTo>
                        <a:pt x="525" y="336"/>
                      </a:moveTo>
                      <a:lnTo>
                        <a:pt x="521" y="374"/>
                      </a:lnTo>
                      <a:lnTo>
                        <a:pt x="519" y="383"/>
                      </a:lnTo>
                      <a:lnTo>
                        <a:pt x="519" y="395"/>
                      </a:lnTo>
                      <a:lnTo>
                        <a:pt x="510" y="435"/>
                      </a:lnTo>
                      <a:lnTo>
                        <a:pt x="502" y="447"/>
                      </a:lnTo>
                      <a:lnTo>
                        <a:pt x="488" y="477"/>
                      </a:lnTo>
                      <a:lnTo>
                        <a:pt x="468" y="516"/>
                      </a:lnTo>
                      <a:lnTo>
                        <a:pt x="457" y="551"/>
                      </a:lnTo>
                      <a:lnTo>
                        <a:pt x="453" y="551"/>
                      </a:lnTo>
                      <a:lnTo>
                        <a:pt x="444" y="557"/>
                      </a:lnTo>
                      <a:lnTo>
                        <a:pt x="443" y="561"/>
                      </a:lnTo>
                      <a:lnTo>
                        <a:pt x="432" y="581"/>
                      </a:lnTo>
                      <a:lnTo>
                        <a:pt x="433" y="586"/>
                      </a:lnTo>
                      <a:lnTo>
                        <a:pt x="433" y="601"/>
                      </a:lnTo>
                      <a:lnTo>
                        <a:pt x="431" y="621"/>
                      </a:lnTo>
                      <a:lnTo>
                        <a:pt x="427" y="621"/>
                      </a:lnTo>
                      <a:lnTo>
                        <a:pt x="412" y="634"/>
                      </a:lnTo>
                      <a:lnTo>
                        <a:pt x="420" y="652"/>
                      </a:lnTo>
                      <a:lnTo>
                        <a:pt x="431" y="655"/>
                      </a:lnTo>
                      <a:lnTo>
                        <a:pt x="433" y="675"/>
                      </a:lnTo>
                      <a:lnTo>
                        <a:pt x="420" y="733"/>
                      </a:lnTo>
                      <a:lnTo>
                        <a:pt x="422" y="741"/>
                      </a:lnTo>
                      <a:lnTo>
                        <a:pt x="427" y="749"/>
                      </a:lnTo>
                      <a:lnTo>
                        <a:pt x="424" y="755"/>
                      </a:lnTo>
                      <a:lnTo>
                        <a:pt x="428" y="811"/>
                      </a:lnTo>
                      <a:lnTo>
                        <a:pt x="426" y="815"/>
                      </a:lnTo>
                      <a:lnTo>
                        <a:pt x="440" y="898"/>
                      </a:lnTo>
                      <a:lnTo>
                        <a:pt x="441" y="904"/>
                      </a:lnTo>
                      <a:lnTo>
                        <a:pt x="441" y="910"/>
                      </a:lnTo>
                      <a:lnTo>
                        <a:pt x="443" y="912"/>
                      </a:lnTo>
                      <a:lnTo>
                        <a:pt x="444" y="919"/>
                      </a:lnTo>
                      <a:lnTo>
                        <a:pt x="445" y="923"/>
                      </a:lnTo>
                      <a:lnTo>
                        <a:pt x="447" y="928"/>
                      </a:lnTo>
                      <a:lnTo>
                        <a:pt x="445" y="932"/>
                      </a:lnTo>
                      <a:lnTo>
                        <a:pt x="448" y="936"/>
                      </a:lnTo>
                      <a:lnTo>
                        <a:pt x="449" y="958"/>
                      </a:lnTo>
                      <a:lnTo>
                        <a:pt x="448" y="958"/>
                      </a:lnTo>
                      <a:lnTo>
                        <a:pt x="444" y="960"/>
                      </a:lnTo>
                      <a:lnTo>
                        <a:pt x="441" y="966"/>
                      </a:lnTo>
                      <a:lnTo>
                        <a:pt x="440" y="977"/>
                      </a:lnTo>
                      <a:lnTo>
                        <a:pt x="441" y="981"/>
                      </a:lnTo>
                      <a:lnTo>
                        <a:pt x="441" y="986"/>
                      </a:lnTo>
                      <a:lnTo>
                        <a:pt x="439" y="991"/>
                      </a:lnTo>
                      <a:lnTo>
                        <a:pt x="433" y="991"/>
                      </a:lnTo>
                      <a:lnTo>
                        <a:pt x="433" y="994"/>
                      </a:lnTo>
                      <a:lnTo>
                        <a:pt x="431" y="993"/>
                      </a:lnTo>
                      <a:lnTo>
                        <a:pt x="426" y="1001"/>
                      </a:lnTo>
                      <a:lnTo>
                        <a:pt x="423" y="1007"/>
                      </a:lnTo>
                      <a:lnTo>
                        <a:pt x="426" y="1010"/>
                      </a:lnTo>
                      <a:lnTo>
                        <a:pt x="422" y="1015"/>
                      </a:lnTo>
                      <a:lnTo>
                        <a:pt x="418" y="1031"/>
                      </a:lnTo>
                      <a:lnTo>
                        <a:pt x="426" y="1041"/>
                      </a:lnTo>
                      <a:lnTo>
                        <a:pt x="428" y="1041"/>
                      </a:lnTo>
                      <a:lnTo>
                        <a:pt x="432" y="1037"/>
                      </a:lnTo>
                      <a:lnTo>
                        <a:pt x="433" y="1039"/>
                      </a:lnTo>
                      <a:lnTo>
                        <a:pt x="433" y="1051"/>
                      </a:lnTo>
                      <a:lnTo>
                        <a:pt x="435" y="1060"/>
                      </a:lnTo>
                      <a:lnTo>
                        <a:pt x="437" y="1072"/>
                      </a:lnTo>
                      <a:lnTo>
                        <a:pt x="440" y="1080"/>
                      </a:lnTo>
                      <a:lnTo>
                        <a:pt x="443" y="1085"/>
                      </a:lnTo>
                      <a:lnTo>
                        <a:pt x="445" y="1090"/>
                      </a:lnTo>
                      <a:lnTo>
                        <a:pt x="436" y="1092"/>
                      </a:lnTo>
                      <a:lnTo>
                        <a:pt x="427" y="1086"/>
                      </a:lnTo>
                      <a:lnTo>
                        <a:pt x="411" y="1073"/>
                      </a:lnTo>
                      <a:lnTo>
                        <a:pt x="404" y="1065"/>
                      </a:lnTo>
                      <a:lnTo>
                        <a:pt x="401" y="1062"/>
                      </a:lnTo>
                      <a:lnTo>
                        <a:pt x="394" y="1053"/>
                      </a:lnTo>
                      <a:lnTo>
                        <a:pt x="391" y="1052"/>
                      </a:lnTo>
                      <a:lnTo>
                        <a:pt x="385" y="1051"/>
                      </a:lnTo>
                      <a:lnTo>
                        <a:pt x="381" y="1047"/>
                      </a:lnTo>
                      <a:lnTo>
                        <a:pt x="378" y="1047"/>
                      </a:lnTo>
                      <a:lnTo>
                        <a:pt x="371" y="1055"/>
                      </a:lnTo>
                      <a:lnTo>
                        <a:pt x="369" y="1060"/>
                      </a:lnTo>
                      <a:lnTo>
                        <a:pt x="361" y="1059"/>
                      </a:lnTo>
                      <a:lnTo>
                        <a:pt x="356" y="1057"/>
                      </a:lnTo>
                      <a:lnTo>
                        <a:pt x="346" y="1057"/>
                      </a:lnTo>
                      <a:lnTo>
                        <a:pt x="341" y="1059"/>
                      </a:lnTo>
                      <a:lnTo>
                        <a:pt x="342" y="1056"/>
                      </a:lnTo>
                      <a:lnTo>
                        <a:pt x="337" y="1059"/>
                      </a:lnTo>
                      <a:lnTo>
                        <a:pt x="337" y="1056"/>
                      </a:lnTo>
                      <a:lnTo>
                        <a:pt x="325" y="1056"/>
                      </a:lnTo>
                      <a:lnTo>
                        <a:pt x="323" y="1057"/>
                      </a:lnTo>
                      <a:lnTo>
                        <a:pt x="320" y="1057"/>
                      </a:lnTo>
                      <a:lnTo>
                        <a:pt x="255" y="1062"/>
                      </a:lnTo>
                      <a:lnTo>
                        <a:pt x="257" y="1059"/>
                      </a:lnTo>
                      <a:lnTo>
                        <a:pt x="229" y="1064"/>
                      </a:lnTo>
                      <a:lnTo>
                        <a:pt x="204" y="1057"/>
                      </a:lnTo>
                      <a:lnTo>
                        <a:pt x="193" y="1060"/>
                      </a:lnTo>
                      <a:lnTo>
                        <a:pt x="180" y="1057"/>
                      </a:lnTo>
                      <a:lnTo>
                        <a:pt x="171" y="1057"/>
                      </a:lnTo>
                      <a:lnTo>
                        <a:pt x="159" y="1053"/>
                      </a:lnTo>
                      <a:lnTo>
                        <a:pt x="153" y="1043"/>
                      </a:lnTo>
                      <a:lnTo>
                        <a:pt x="150" y="1028"/>
                      </a:lnTo>
                      <a:lnTo>
                        <a:pt x="143" y="1010"/>
                      </a:lnTo>
                      <a:lnTo>
                        <a:pt x="121" y="997"/>
                      </a:lnTo>
                      <a:lnTo>
                        <a:pt x="110" y="997"/>
                      </a:lnTo>
                      <a:lnTo>
                        <a:pt x="110" y="1001"/>
                      </a:lnTo>
                      <a:lnTo>
                        <a:pt x="114" y="1008"/>
                      </a:lnTo>
                      <a:lnTo>
                        <a:pt x="113" y="1015"/>
                      </a:lnTo>
                      <a:lnTo>
                        <a:pt x="48" y="989"/>
                      </a:lnTo>
                      <a:lnTo>
                        <a:pt x="25" y="982"/>
                      </a:lnTo>
                      <a:lnTo>
                        <a:pt x="22" y="978"/>
                      </a:lnTo>
                      <a:lnTo>
                        <a:pt x="18" y="971"/>
                      </a:lnTo>
                      <a:lnTo>
                        <a:pt x="23" y="949"/>
                      </a:lnTo>
                      <a:lnTo>
                        <a:pt x="32" y="948"/>
                      </a:lnTo>
                      <a:lnTo>
                        <a:pt x="35" y="946"/>
                      </a:lnTo>
                      <a:lnTo>
                        <a:pt x="36" y="925"/>
                      </a:lnTo>
                      <a:lnTo>
                        <a:pt x="23" y="915"/>
                      </a:lnTo>
                      <a:lnTo>
                        <a:pt x="23" y="907"/>
                      </a:lnTo>
                      <a:lnTo>
                        <a:pt x="19" y="902"/>
                      </a:lnTo>
                      <a:lnTo>
                        <a:pt x="5" y="906"/>
                      </a:lnTo>
                      <a:lnTo>
                        <a:pt x="3" y="903"/>
                      </a:lnTo>
                      <a:lnTo>
                        <a:pt x="0" y="898"/>
                      </a:lnTo>
                      <a:lnTo>
                        <a:pt x="0" y="892"/>
                      </a:lnTo>
                      <a:lnTo>
                        <a:pt x="7" y="883"/>
                      </a:lnTo>
                      <a:lnTo>
                        <a:pt x="5" y="870"/>
                      </a:lnTo>
                      <a:lnTo>
                        <a:pt x="0" y="867"/>
                      </a:lnTo>
                      <a:lnTo>
                        <a:pt x="5" y="861"/>
                      </a:lnTo>
                      <a:lnTo>
                        <a:pt x="11" y="857"/>
                      </a:lnTo>
                      <a:lnTo>
                        <a:pt x="27" y="863"/>
                      </a:lnTo>
                      <a:lnTo>
                        <a:pt x="30" y="862"/>
                      </a:lnTo>
                      <a:lnTo>
                        <a:pt x="35" y="858"/>
                      </a:lnTo>
                      <a:lnTo>
                        <a:pt x="35" y="812"/>
                      </a:lnTo>
                      <a:lnTo>
                        <a:pt x="43" y="789"/>
                      </a:lnTo>
                      <a:lnTo>
                        <a:pt x="46" y="787"/>
                      </a:lnTo>
                      <a:lnTo>
                        <a:pt x="52" y="784"/>
                      </a:lnTo>
                      <a:lnTo>
                        <a:pt x="54" y="784"/>
                      </a:lnTo>
                      <a:lnTo>
                        <a:pt x="61" y="784"/>
                      </a:lnTo>
                      <a:lnTo>
                        <a:pt x="64" y="783"/>
                      </a:lnTo>
                      <a:lnTo>
                        <a:pt x="69" y="783"/>
                      </a:lnTo>
                      <a:lnTo>
                        <a:pt x="83" y="787"/>
                      </a:lnTo>
                      <a:lnTo>
                        <a:pt x="88" y="787"/>
                      </a:lnTo>
                      <a:lnTo>
                        <a:pt x="96" y="776"/>
                      </a:lnTo>
                      <a:lnTo>
                        <a:pt x="116" y="774"/>
                      </a:lnTo>
                      <a:lnTo>
                        <a:pt x="118" y="753"/>
                      </a:lnTo>
                      <a:lnTo>
                        <a:pt x="122" y="750"/>
                      </a:lnTo>
                      <a:lnTo>
                        <a:pt x="120" y="746"/>
                      </a:lnTo>
                      <a:lnTo>
                        <a:pt x="116" y="746"/>
                      </a:lnTo>
                      <a:lnTo>
                        <a:pt x="112" y="739"/>
                      </a:lnTo>
                      <a:lnTo>
                        <a:pt x="98" y="730"/>
                      </a:lnTo>
                      <a:lnTo>
                        <a:pt x="97" y="728"/>
                      </a:lnTo>
                      <a:lnTo>
                        <a:pt x="92" y="725"/>
                      </a:lnTo>
                      <a:lnTo>
                        <a:pt x="89" y="709"/>
                      </a:lnTo>
                      <a:lnTo>
                        <a:pt x="88" y="689"/>
                      </a:lnTo>
                      <a:lnTo>
                        <a:pt x="94" y="672"/>
                      </a:lnTo>
                      <a:lnTo>
                        <a:pt x="101" y="663"/>
                      </a:lnTo>
                      <a:lnTo>
                        <a:pt x="93" y="651"/>
                      </a:lnTo>
                      <a:lnTo>
                        <a:pt x="89" y="635"/>
                      </a:lnTo>
                      <a:lnTo>
                        <a:pt x="76" y="633"/>
                      </a:lnTo>
                      <a:lnTo>
                        <a:pt x="73" y="630"/>
                      </a:lnTo>
                      <a:lnTo>
                        <a:pt x="76" y="621"/>
                      </a:lnTo>
                      <a:lnTo>
                        <a:pt x="89" y="613"/>
                      </a:lnTo>
                      <a:lnTo>
                        <a:pt x="97" y="613"/>
                      </a:lnTo>
                      <a:lnTo>
                        <a:pt x="98" y="615"/>
                      </a:lnTo>
                      <a:lnTo>
                        <a:pt x="104" y="613"/>
                      </a:lnTo>
                      <a:lnTo>
                        <a:pt x="112" y="607"/>
                      </a:lnTo>
                      <a:lnTo>
                        <a:pt x="112" y="601"/>
                      </a:lnTo>
                      <a:lnTo>
                        <a:pt x="116" y="597"/>
                      </a:lnTo>
                      <a:lnTo>
                        <a:pt x="125" y="594"/>
                      </a:lnTo>
                      <a:lnTo>
                        <a:pt x="134" y="586"/>
                      </a:lnTo>
                      <a:lnTo>
                        <a:pt x="142" y="580"/>
                      </a:lnTo>
                      <a:lnTo>
                        <a:pt x="154" y="577"/>
                      </a:lnTo>
                      <a:lnTo>
                        <a:pt x="167" y="577"/>
                      </a:lnTo>
                      <a:lnTo>
                        <a:pt x="168" y="573"/>
                      </a:lnTo>
                      <a:lnTo>
                        <a:pt x="167" y="572"/>
                      </a:lnTo>
                      <a:lnTo>
                        <a:pt x="167" y="561"/>
                      </a:lnTo>
                      <a:lnTo>
                        <a:pt x="168" y="556"/>
                      </a:lnTo>
                      <a:lnTo>
                        <a:pt x="167" y="548"/>
                      </a:lnTo>
                      <a:lnTo>
                        <a:pt x="168" y="538"/>
                      </a:lnTo>
                      <a:lnTo>
                        <a:pt x="175" y="532"/>
                      </a:lnTo>
                      <a:lnTo>
                        <a:pt x="176" y="526"/>
                      </a:lnTo>
                      <a:lnTo>
                        <a:pt x="180" y="526"/>
                      </a:lnTo>
                      <a:lnTo>
                        <a:pt x="191" y="524"/>
                      </a:lnTo>
                      <a:lnTo>
                        <a:pt x="199" y="528"/>
                      </a:lnTo>
                      <a:lnTo>
                        <a:pt x="207" y="520"/>
                      </a:lnTo>
                      <a:lnTo>
                        <a:pt x="212" y="520"/>
                      </a:lnTo>
                      <a:lnTo>
                        <a:pt x="258" y="484"/>
                      </a:lnTo>
                      <a:lnTo>
                        <a:pt x="298" y="452"/>
                      </a:lnTo>
                      <a:lnTo>
                        <a:pt x="298" y="439"/>
                      </a:lnTo>
                      <a:lnTo>
                        <a:pt x="271" y="437"/>
                      </a:lnTo>
                      <a:lnTo>
                        <a:pt x="270" y="420"/>
                      </a:lnTo>
                      <a:lnTo>
                        <a:pt x="269" y="408"/>
                      </a:lnTo>
                      <a:lnTo>
                        <a:pt x="267" y="346"/>
                      </a:lnTo>
                      <a:lnTo>
                        <a:pt x="266" y="334"/>
                      </a:lnTo>
                      <a:lnTo>
                        <a:pt x="255" y="331"/>
                      </a:lnTo>
                      <a:lnTo>
                        <a:pt x="237" y="329"/>
                      </a:lnTo>
                      <a:lnTo>
                        <a:pt x="232" y="329"/>
                      </a:lnTo>
                      <a:lnTo>
                        <a:pt x="224" y="333"/>
                      </a:lnTo>
                      <a:lnTo>
                        <a:pt x="221" y="336"/>
                      </a:lnTo>
                      <a:lnTo>
                        <a:pt x="215" y="341"/>
                      </a:lnTo>
                      <a:lnTo>
                        <a:pt x="211" y="340"/>
                      </a:lnTo>
                      <a:lnTo>
                        <a:pt x="200" y="321"/>
                      </a:lnTo>
                      <a:lnTo>
                        <a:pt x="185" y="321"/>
                      </a:lnTo>
                      <a:lnTo>
                        <a:pt x="171" y="323"/>
                      </a:lnTo>
                      <a:lnTo>
                        <a:pt x="164" y="299"/>
                      </a:lnTo>
                      <a:lnTo>
                        <a:pt x="159" y="295"/>
                      </a:lnTo>
                      <a:lnTo>
                        <a:pt x="146" y="282"/>
                      </a:lnTo>
                      <a:lnTo>
                        <a:pt x="143" y="279"/>
                      </a:lnTo>
                      <a:lnTo>
                        <a:pt x="138" y="274"/>
                      </a:lnTo>
                      <a:lnTo>
                        <a:pt x="129" y="274"/>
                      </a:lnTo>
                      <a:lnTo>
                        <a:pt x="126" y="257"/>
                      </a:lnTo>
                      <a:lnTo>
                        <a:pt x="127" y="237"/>
                      </a:lnTo>
                      <a:lnTo>
                        <a:pt x="118" y="232"/>
                      </a:lnTo>
                      <a:lnTo>
                        <a:pt x="122" y="214"/>
                      </a:lnTo>
                      <a:lnTo>
                        <a:pt x="96" y="207"/>
                      </a:lnTo>
                      <a:lnTo>
                        <a:pt x="85" y="207"/>
                      </a:lnTo>
                      <a:lnTo>
                        <a:pt x="81" y="204"/>
                      </a:lnTo>
                      <a:lnTo>
                        <a:pt x="84" y="182"/>
                      </a:lnTo>
                      <a:lnTo>
                        <a:pt x="89" y="171"/>
                      </a:lnTo>
                      <a:lnTo>
                        <a:pt x="91" y="167"/>
                      </a:lnTo>
                      <a:lnTo>
                        <a:pt x="87" y="164"/>
                      </a:lnTo>
                      <a:lnTo>
                        <a:pt x="84" y="159"/>
                      </a:lnTo>
                      <a:lnTo>
                        <a:pt x="67" y="154"/>
                      </a:lnTo>
                      <a:lnTo>
                        <a:pt x="68" y="143"/>
                      </a:lnTo>
                      <a:lnTo>
                        <a:pt x="77" y="134"/>
                      </a:lnTo>
                      <a:lnTo>
                        <a:pt x="80" y="121"/>
                      </a:lnTo>
                      <a:lnTo>
                        <a:pt x="77" y="120"/>
                      </a:lnTo>
                      <a:lnTo>
                        <a:pt x="79" y="117"/>
                      </a:lnTo>
                      <a:lnTo>
                        <a:pt x="75" y="113"/>
                      </a:lnTo>
                      <a:lnTo>
                        <a:pt x="64" y="88"/>
                      </a:lnTo>
                      <a:lnTo>
                        <a:pt x="60" y="55"/>
                      </a:lnTo>
                      <a:lnTo>
                        <a:pt x="44" y="46"/>
                      </a:lnTo>
                      <a:lnTo>
                        <a:pt x="38" y="30"/>
                      </a:lnTo>
                      <a:lnTo>
                        <a:pt x="61" y="0"/>
                      </a:lnTo>
                      <a:lnTo>
                        <a:pt x="65" y="6"/>
                      </a:lnTo>
                      <a:lnTo>
                        <a:pt x="88" y="17"/>
                      </a:lnTo>
                      <a:lnTo>
                        <a:pt x="110" y="46"/>
                      </a:lnTo>
                      <a:lnTo>
                        <a:pt x="118" y="92"/>
                      </a:lnTo>
                      <a:lnTo>
                        <a:pt x="126" y="145"/>
                      </a:lnTo>
                      <a:lnTo>
                        <a:pt x="151" y="176"/>
                      </a:lnTo>
                      <a:lnTo>
                        <a:pt x="168" y="228"/>
                      </a:lnTo>
                      <a:lnTo>
                        <a:pt x="199" y="263"/>
                      </a:lnTo>
                      <a:lnTo>
                        <a:pt x="242" y="275"/>
                      </a:lnTo>
                      <a:lnTo>
                        <a:pt x="242" y="280"/>
                      </a:lnTo>
                      <a:lnTo>
                        <a:pt x="255" y="291"/>
                      </a:lnTo>
                      <a:lnTo>
                        <a:pt x="271" y="290"/>
                      </a:lnTo>
                      <a:lnTo>
                        <a:pt x="317" y="315"/>
                      </a:lnTo>
                      <a:lnTo>
                        <a:pt x="325" y="315"/>
                      </a:lnTo>
                      <a:lnTo>
                        <a:pt x="331" y="324"/>
                      </a:lnTo>
                      <a:lnTo>
                        <a:pt x="399" y="324"/>
                      </a:lnTo>
                      <a:lnTo>
                        <a:pt x="441" y="338"/>
                      </a:lnTo>
                      <a:lnTo>
                        <a:pt x="463" y="357"/>
                      </a:lnTo>
                      <a:lnTo>
                        <a:pt x="489" y="362"/>
                      </a:lnTo>
                      <a:lnTo>
                        <a:pt x="525" y="336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1703" y="2723"/>
                <a:ext cx="815" cy="758"/>
                <a:chOff x="1703" y="2723"/>
                <a:chExt cx="815" cy="758"/>
              </a:xfrm>
            </p:grpSpPr>
            <p:sp>
              <p:nvSpPr>
                <p:cNvPr id="155" name="Freeform 6"/>
                <p:cNvSpPr>
                  <a:spLocks/>
                </p:cNvSpPr>
                <p:nvPr/>
              </p:nvSpPr>
              <p:spPr bwMode="auto">
                <a:xfrm>
                  <a:off x="2179" y="3206"/>
                  <a:ext cx="195" cy="220"/>
                </a:xfrm>
                <a:custGeom>
                  <a:avLst/>
                  <a:gdLst>
                    <a:gd name="T0" fmla="*/ 1 w 279"/>
                    <a:gd name="T1" fmla="*/ 1 h 320"/>
                    <a:gd name="T2" fmla="*/ 1 w 279"/>
                    <a:gd name="T3" fmla="*/ 1 h 320"/>
                    <a:gd name="T4" fmla="*/ 1 w 279"/>
                    <a:gd name="T5" fmla="*/ 1 h 320"/>
                    <a:gd name="T6" fmla="*/ 1 w 279"/>
                    <a:gd name="T7" fmla="*/ 1 h 320"/>
                    <a:gd name="T8" fmla="*/ 1 w 279"/>
                    <a:gd name="T9" fmla="*/ 1 h 320"/>
                    <a:gd name="T10" fmla="*/ 1 w 279"/>
                    <a:gd name="T11" fmla="*/ 1 h 320"/>
                    <a:gd name="T12" fmla="*/ 1 w 279"/>
                    <a:gd name="T13" fmla="*/ 1 h 320"/>
                    <a:gd name="T14" fmla="*/ 1 w 279"/>
                    <a:gd name="T15" fmla="*/ 1 h 320"/>
                    <a:gd name="T16" fmla="*/ 1 w 279"/>
                    <a:gd name="T17" fmla="*/ 1 h 320"/>
                    <a:gd name="T18" fmla="*/ 1 w 279"/>
                    <a:gd name="T19" fmla="*/ 1 h 320"/>
                    <a:gd name="T20" fmla="*/ 1 w 279"/>
                    <a:gd name="T21" fmla="*/ 1 h 320"/>
                    <a:gd name="T22" fmla="*/ 1 w 279"/>
                    <a:gd name="T23" fmla="*/ 1 h 320"/>
                    <a:gd name="T24" fmla="*/ 1 w 279"/>
                    <a:gd name="T25" fmla="*/ 1 h 320"/>
                    <a:gd name="T26" fmla="*/ 1 w 279"/>
                    <a:gd name="T27" fmla="*/ 1 h 320"/>
                    <a:gd name="T28" fmla="*/ 1 w 279"/>
                    <a:gd name="T29" fmla="*/ 1 h 320"/>
                    <a:gd name="T30" fmla="*/ 1 w 279"/>
                    <a:gd name="T31" fmla="*/ 1 h 320"/>
                    <a:gd name="T32" fmla="*/ 1 w 279"/>
                    <a:gd name="T33" fmla="*/ 1 h 320"/>
                    <a:gd name="T34" fmla="*/ 1 w 279"/>
                    <a:gd name="T35" fmla="*/ 1 h 320"/>
                    <a:gd name="T36" fmla="*/ 1 w 279"/>
                    <a:gd name="T37" fmla="*/ 1 h 320"/>
                    <a:gd name="T38" fmla="*/ 1 w 279"/>
                    <a:gd name="T39" fmla="*/ 1 h 320"/>
                    <a:gd name="T40" fmla="*/ 1 w 279"/>
                    <a:gd name="T41" fmla="*/ 1 h 320"/>
                    <a:gd name="T42" fmla="*/ 1 w 279"/>
                    <a:gd name="T43" fmla="*/ 1 h 320"/>
                    <a:gd name="T44" fmla="*/ 1 w 279"/>
                    <a:gd name="T45" fmla="*/ 1 h 320"/>
                    <a:gd name="T46" fmla="*/ 1 w 279"/>
                    <a:gd name="T47" fmla="*/ 1 h 320"/>
                    <a:gd name="T48" fmla="*/ 1 w 279"/>
                    <a:gd name="T49" fmla="*/ 1 h 320"/>
                    <a:gd name="T50" fmla="*/ 1 w 279"/>
                    <a:gd name="T51" fmla="*/ 1 h 320"/>
                    <a:gd name="T52" fmla="*/ 1 w 279"/>
                    <a:gd name="T53" fmla="*/ 1 h 320"/>
                    <a:gd name="T54" fmla="*/ 2 w 279"/>
                    <a:gd name="T55" fmla="*/ 1 h 320"/>
                    <a:gd name="T56" fmla="*/ 2 w 279"/>
                    <a:gd name="T57" fmla="*/ 0 h 320"/>
                    <a:gd name="T58" fmla="*/ 2 w 279"/>
                    <a:gd name="T59" fmla="*/ 1 h 320"/>
                    <a:gd name="T60" fmla="*/ 2 w 279"/>
                    <a:gd name="T61" fmla="*/ 1 h 320"/>
                    <a:gd name="T62" fmla="*/ 2 w 279"/>
                    <a:gd name="T63" fmla="*/ 1 h 320"/>
                    <a:gd name="T64" fmla="*/ 2 w 279"/>
                    <a:gd name="T65" fmla="*/ 1 h 320"/>
                    <a:gd name="T66" fmla="*/ 2 w 279"/>
                    <a:gd name="T67" fmla="*/ 1 h 320"/>
                    <a:gd name="T68" fmla="*/ 2 w 279"/>
                    <a:gd name="T69" fmla="*/ 1 h 320"/>
                    <a:gd name="T70" fmla="*/ 2 w 279"/>
                    <a:gd name="T71" fmla="*/ 1 h 320"/>
                    <a:gd name="T72" fmla="*/ 2 w 279"/>
                    <a:gd name="T73" fmla="*/ 1 h 320"/>
                    <a:gd name="T74" fmla="*/ 2 w 279"/>
                    <a:gd name="T75" fmla="*/ 1 h 320"/>
                    <a:gd name="T76" fmla="*/ 1 w 279"/>
                    <a:gd name="T77" fmla="*/ 1 h 320"/>
                    <a:gd name="T78" fmla="*/ 1 w 279"/>
                    <a:gd name="T79" fmla="*/ 1 h 320"/>
                    <a:gd name="T80" fmla="*/ 1 w 279"/>
                    <a:gd name="T81" fmla="*/ 1 h 320"/>
                    <a:gd name="T82" fmla="*/ 1 w 279"/>
                    <a:gd name="T83" fmla="*/ 1 h 320"/>
                    <a:gd name="T84" fmla="*/ 1 w 279"/>
                    <a:gd name="T85" fmla="*/ 1 h 320"/>
                    <a:gd name="T86" fmla="*/ 1 w 279"/>
                    <a:gd name="T87" fmla="*/ 1 h 320"/>
                    <a:gd name="T88" fmla="*/ 1 w 279"/>
                    <a:gd name="T89" fmla="*/ 1 h 320"/>
                    <a:gd name="T90" fmla="*/ 1 w 279"/>
                    <a:gd name="T91" fmla="*/ 2 h 320"/>
                    <a:gd name="T92" fmla="*/ 1 w 279"/>
                    <a:gd name="T93" fmla="*/ 2 h 320"/>
                    <a:gd name="T94" fmla="*/ 1 w 279"/>
                    <a:gd name="T95" fmla="*/ 2 h 320"/>
                    <a:gd name="T96" fmla="*/ 1 w 279"/>
                    <a:gd name="T97" fmla="*/ 2 h 320"/>
                    <a:gd name="T98" fmla="*/ 1 w 279"/>
                    <a:gd name="T99" fmla="*/ 2 h 320"/>
                    <a:gd name="T100" fmla="*/ 1 w 279"/>
                    <a:gd name="T101" fmla="*/ 2 h 320"/>
                    <a:gd name="T102" fmla="*/ 1 w 279"/>
                    <a:gd name="T103" fmla="*/ 2 h 320"/>
                    <a:gd name="T104" fmla="*/ 1 w 279"/>
                    <a:gd name="T105" fmla="*/ 2 h 320"/>
                    <a:gd name="T106" fmla="*/ 1 w 279"/>
                    <a:gd name="T107" fmla="*/ 2 h 320"/>
                    <a:gd name="T108" fmla="*/ 1 w 279"/>
                    <a:gd name="T109" fmla="*/ 1 h 320"/>
                    <a:gd name="T110" fmla="*/ 1 w 279"/>
                    <a:gd name="T111" fmla="*/ 1 h 320"/>
                    <a:gd name="T112" fmla="*/ 1 w 279"/>
                    <a:gd name="T113" fmla="*/ 1 h 320"/>
                    <a:gd name="T114" fmla="*/ 0 w 279"/>
                    <a:gd name="T115" fmla="*/ 1 h 32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79"/>
                    <a:gd name="T175" fmla="*/ 0 h 320"/>
                    <a:gd name="T176" fmla="*/ 279 w 279"/>
                    <a:gd name="T177" fmla="*/ 320 h 32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79" h="320">
                      <a:moveTo>
                        <a:pt x="0" y="171"/>
                      </a:moveTo>
                      <a:lnTo>
                        <a:pt x="2" y="154"/>
                      </a:lnTo>
                      <a:lnTo>
                        <a:pt x="5" y="151"/>
                      </a:lnTo>
                      <a:lnTo>
                        <a:pt x="6" y="141"/>
                      </a:lnTo>
                      <a:lnTo>
                        <a:pt x="11" y="138"/>
                      </a:lnTo>
                      <a:lnTo>
                        <a:pt x="14" y="139"/>
                      </a:lnTo>
                      <a:lnTo>
                        <a:pt x="19" y="139"/>
                      </a:lnTo>
                      <a:lnTo>
                        <a:pt x="25" y="145"/>
                      </a:lnTo>
                      <a:lnTo>
                        <a:pt x="35" y="145"/>
                      </a:lnTo>
                      <a:lnTo>
                        <a:pt x="39" y="143"/>
                      </a:lnTo>
                      <a:lnTo>
                        <a:pt x="40" y="141"/>
                      </a:lnTo>
                      <a:lnTo>
                        <a:pt x="44" y="127"/>
                      </a:lnTo>
                      <a:lnTo>
                        <a:pt x="46" y="126"/>
                      </a:lnTo>
                      <a:lnTo>
                        <a:pt x="48" y="126"/>
                      </a:lnTo>
                      <a:lnTo>
                        <a:pt x="57" y="127"/>
                      </a:lnTo>
                      <a:lnTo>
                        <a:pt x="65" y="133"/>
                      </a:lnTo>
                      <a:lnTo>
                        <a:pt x="68" y="133"/>
                      </a:lnTo>
                      <a:lnTo>
                        <a:pt x="72" y="137"/>
                      </a:lnTo>
                      <a:lnTo>
                        <a:pt x="75" y="137"/>
                      </a:lnTo>
                      <a:lnTo>
                        <a:pt x="81" y="133"/>
                      </a:lnTo>
                      <a:lnTo>
                        <a:pt x="84" y="129"/>
                      </a:lnTo>
                      <a:lnTo>
                        <a:pt x="84" y="122"/>
                      </a:lnTo>
                      <a:lnTo>
                        <a:pt x="85" y="113"/>
                      </a:lnTo>
                      <a:lnTo>
                        <a:pt x="94" y="92"/>
                      </a:lnTo>
                      <a:lnTo>
                        <a:pt x="96" y="85"/>
                      </a:lnTo>
                      <a:lnTo>
                        <a:pt x="106" y="84"/>
                      </a:lnTo>
                      <a:lnTo>
                        <a:pt x="108" y="88"/>
                      </a:lnTo>
                      <a:lnTo>
                        <a:pt x="115" y="92"/>
                      </a:lnTo>
                      <a:lnTo>
                        <a:pt x="122" y="96"/>
                      </a:lnTo>
                      <a:lnTo>
                        <a:pt x="134" y="92"/>
                      </a:lnTo>
                      <a:lnTo>
                        <a:pt x="137" y="85"/>
                      </a:lnTo>
                      <a:lnTo>
                        <a:pt x="147" y="80"/>
                      </a:lnTo>
                      <a:lnTo>
                        <a:pt x="147" y="69"/>
                      </a:lnTo>
                      <a:lnTo>
                        <a:pt x="137" y="69"/>
                      </a:lnTo>
                      <a:lnTo>
                        <a:pt x="134" y="64"/>
                      </a:lnTo>
                      <a:lnTo>
                        <a:pt x="133" y="51"/>
                      </a:lnTo>
                      <a:lnTo>
                        <a:pt x="129" y="48"/>
                      </a:lnTo>
                      <a:lnTo>
                        <a:pt x="129" y="39"/>
                      </a:lnTo>
                      <a:lnTo>
                        <a:pt x="134" y="32"/>
                      </a:lnTo>
                      <a:lnTo>
                        <a:pt x="135" y="27"/>
                      </a:lnTo>
                      <a:lnTo>
                        <a:pt x="139" y="19"/>
                      </a:lnTo>
                      <a:lnTo>
                        <a:pt x="143" y="17"/>
                      </a:lnTo>
                      <a:lnTo>
                        <a:pt x="154" y="22"/>
                      </a:lnTo>
                      <a:lnTo>
                        <a:pt x="166" y="31"/>
                      </a:lnTo>
                      <a:lnTo>
                        <a:pt x="179" y="38"/>
                      </a:lnTo>
                      <a:lnTo>
                        <a:pt x="185" y="38"/>
                      </a:lnTo>
                      <a:lnTo>
                        <a:pt x="188" y="35"/>
                      </a:lnTo>
                      <a:lnTo>
                        <a:pt x="191" y="35"/>
                      </a:lnTo>
                      <a:lnTo>
                        <a:pt x="196" y="38"/>
                      </a:lnTo>
                      <a:lnTo>
                        <a:pt x="198" y="40"/>
                      </a:lnTo>
                      <a:lnTo>
                        <a:pt x="204" y="42"/>
                      </a:lnTo>
                      <a:lnTo>
                        <a:pt x="205" y="36"/>
                      </a:lnTo>
                      <a:lnTo>
                        <a:pt x="206" y="22"/>
                      </a:lnTo>
                      <a:lnTo>
                        <a:pt x="205" y="19"/>
                      </a:lnTo>
                      <a:lnTo>
                        <a:pt x="206" y="15"/>
                      </a:lnTo>
                      <a:lnTo>
                        <a:pt x="216" y="3"/>
                      </a:lnTo>
                      <a:lnTo>
                        <a:pt x="222" y="0"/>
                      </a:lnTo>
                      <a:lnTo>
                        <a:pt x="231" y="0"/>
                      </a:lnTo>
                      <a:lnTo>
                        <a:pt x="230" y="3"/>
                      </a:lnTo>
                      <a:lnTo>
                        <a:pt x="233" y="5"/>
                      </a:lnTo>
                      <a:lnTo>
                        <a:pt x="242" y="0"/>
                      </a:lnTo>
                      <a:lnTo>
                        <a:pt x="245" y="15"/>
                      </a:lnTo>
                      <a:lnTo>
                        <a:pt x="246" y="18"/>
                      </a:lnTo>
                      <a:lnTo>
                        <a:pt x="258" y="43"/>
                      </a:lnTo>
                      <a:lnTo>
                        <a:pt x="278" y="76"/>
                      </a:lnTo>
                      <a:lnTo>
                        <a:pt x="276" y="81"/>
                      </a:lnTo>
                      <a:lnTo>
                        <a:pt x="270" y="84"/>
                      </a:lnTo>
                      <a:lnTo>
                        <a:pt x="266" y="83"/>
                      </a:lnTo>
                      <a:lnTo>
                        <a:pt x="262" y="85"/>
                      </a:lnTo>
                      <a:lnTo>
                        <a:pt x="255" y="94"/>
                      </a:lnTo>
                      <a:lnTo>
                        <a:pt x="249" y="96"/>
                      </a:lnTo>
                      <a:lnTo>
                        <a:pt x="237" y="96"/>
                      </a:lnTo>
                      <a:lnTo>
                        <a:pt x="229" y="89"/>
                      </a:lnTo>
                      <a:lnTo>
                        <a:pt x="226" y="89"/>
                      </a:lnTo>
                      <a:lnTo>
                        <a:pt x="223" y="100"/>
                      </a:lnTo>
                      <a:lnTo>
                        <a:pt x="210" y="127"/>
                      </a:lnTo>
                      <a:lnTo>
                        <a:pt x="196" y="146"/>
                      </a:lnTo>
                      <a:lnTo>
                        <a:pt x="196" y="151"/>
                      </a:lnTo>
                      <a:lnTo>
                        <a:pt x="188" y="158"/>
                      </a:lnTo>
                      <a:lnTo>
                        <a:pt x="187" y="163"/>
                      </a:lnTo>
                      <a:lnTo>
                        <a:pt x="191" y="179"/>
                      </a:lnTo>
                      <a:lnTo>
                        <a:pt x="185" y="181"/>
                      </a:lnTo>
                      <a:lnTo>
                        <a:pt x="171" y="187"/>
                      </a:lnTo>
                      <a:lnTo>
                        <a:pt x="159" y="195"/>
                      </a:lnTo>
                      <a:lnTo>
                        <a:pt x="147" y="199"/>
                      </a:lnTo>
                      <a:lnTo>
                        <a:pt x="142" y="199"/>
                      </a:lnTo>
                      <a:lnTo>
                        <a:pt x="133" y="203"/>
                      </a:lnTo>
                      <a:lnTo>
                        <a:pt x="129" y="238"/>
                      </a:lnTo>
                      <a:lnTo>
                        <a:pt x="125" y="245"/>
                      </a:lnTo>
                      <a:lnTo>
                        <a:pt x="117" y="254"/>
                      </a:lnTo>
                      <a:lnTo>
                        <a:pt x="117" y="257"/>
                      </a:lnTo>
                      <a:lnTo>
                        <a:pt x="130" y="266"/>
                      </a:lnTo>
                      <a:lnTo>
                        <a:pt x="137" y="270"/>
                      </a:lnTo>
                      <a:lnTo>
                        <a:pt x="138" y="268"/>
                      </a:lnTo>
                      <a:lnTo>
                        <a:pt x="139" y="271"/>
                      </a:lnTo>
                      <a:lnTo>
                        <a:pt x="142" y="276"/>
                      </a:lnTo>
                      <a:lnTo>
                        <a:pt x="137" y="313"/>
                      </a:lnTo>
                      <a:lnTo>
                        <a:pt x="134" y="313"/>
                      </a:lnTo>
                      <a:lnTo>
                        <a:pt x="131" y="307"/>
                      </a:lnTo>
                      <a:lnTo>
                        <a:pt x="129" y="305"/>
                      </a:lnTo>
                      <a:lnTo>
                        <a:pt x="131" y="319"/>
                      </a:lnTo>
                      <a:lnTo>
                        <a:pt x="89" y="311"/>
                      </a:lnTo>
                      <a:lnTo>
                        <a:pt x="85" y="307"/>
                      </a:lnTo>
                      <a:lnTo>
                        <a:pt x="64" y="297"/>
                      </a:lnTo>
                      <a:lnTo>
                        <a:pt x="60" y="291"/>
                      </a:lnTo>
                      <a:lnTo>
                        <a:pt x="57" y="284"/>
                      </a:lnTo>
                      <a:lnTo>
                        <a:pt x="46" y="274"/>
                      </a:lnTo>
                      <a:lnTo>
                        <a:pt x="46" y="270"/>
                      </a:lnTo>
                      <a:lnTo>
                        <a:pt x="30" y="258"/>
                      </a:lnTo>
                      <a:lnTo>
                        <a:pt x="23" y="249"/>
                      </a:lnTo>
                      <a:lnTo>
                        <a:pt x="21" y="247"/>
                      </a:lnTo>
                      <a:lnTo>
                        <a:pt x="15" y="239"/>
                      </a:lnTo>
                      <a:lnTo>
                        <a:pt x="14" y="208"/>
                      </a:lnTo>
                      <a:lnTo>
                        <a:pt x="7" y="204"/>
                      </a:lnTo>
                      <a:lnTo>
                        <a:pt x="1" y="187"/>
                      </a:lnTo>
                      <a:lnTo>
                        <a:pt x="0" y="171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6" name="Freeform 7"/>
                <p:cNvSpPr>
                  <a:spLocks/>
                </p:cNvSpPr>
                <p:nvPr/>
              </p:nvSpPr>
              <p:spPr bwMode="auto">
                <a:xfrm>
                  <a:off x="2260" y="3230"/>
                  <a:ext cx="258" cy="251"/>
                </a:xfrm>
                <a:custGeom>
                  <a:avLst/>
                  <a:gdLst>
                    <a:gd name="T0" fmla="*/ 1 w 368"/>
                    <a:gd name="T1" fmla="*/ 1 h 361"/>
                    <a:gd name="T2" fmla="*/ 1 w 368"/>
                    <a:gd name="T3" fmla="*/ 1 h 361"/>
                    <a:gd name="T4" fmla="*/ 1 w 368"/>
                    <a:gd name="T5" fmla="*/ 1 h 361"/>
                    <a:gd name="T6" fmla="*/ 1 w 368"/>
                    <a:gd name="T7" fmla="*/ 1 h 361"/>
                    <a:gd name="T8" fmla="*/ 1 w 368"/>
                    <a:gd name="T9" fmla="*/ 1 h 361"/>
                    <a:gd name="T10" fmla="*/ 1 w 368"/>
                    <a:gd name="T11" fmla="*/ 1 h 361"/>
                    <a:gd name="T12" fmla="*/ 1 w 368"/>
                    <a:gd name="T13" fmla="*/ 1 h 361"/>
                    <a:gd name="T14" fmla="*/ 2 w 368"/>
                    <a:gd name="T15" fmla="*/ 1 h 361"/>
                    <a:gd name="T16" fmla="*/ 2 w 368"/>
                    <a:gd name="T17" fmla="*/ 1 h 361"/>
                    <a:gd name="T18" fmla="*/ 2 w 368"/>
                    <a:gd name="T19" fmla="*/ 1 h 361"/>
                    <a:gd name="T20" fmla="*/ 3 w 368"/>
                    <a:gd name="T21" fmla="*/ 1 h 361"/>
                    <a:gd name="T22" fmla="*/ 3 w 368"/>
                    <a:gd name="T23" fmla="*/ 1 h 361"/>
                    <a:gd name="T24" fmla="*/ 3 w 368"/>
                    <a:gd name="T25" fmla="*/ 1 h 361"/>
                    <a:gd name="T26" fmla="*/ 3 w 368"/>
                    <a:gd name="T27" fmla="*/ 1 h 361"/>
                    <a:gd name="T28" fmla="*/ 3 w 368"/>
                    <a:gd name="T29" fmla="*/ 1 h 361"/>
                    <a:gd name="T30" fmla="*/ 3 w 368"/>
                    <a:gd name="T31" fmla="*/ 1 h 361"/>
                    <a:gd name="T32" fmla="*/ 3 w 368"/>
                    <a:gd name="T33" fmla="*/ 1 h 361"/>
                    <a:gd name="T34" fmla="*/ 3 w 368"/>
                    <a:gd name="T35" fmla="*/ 1 h 361"/>
                    <a:gd name="T36" fmla="*/ 3 w 368"/>
                    <a:gd name="T37" fmla="*/ 1 h 361"/>
                    <a:gd name="T38" fmla="*/ 3 w 368"/>
                    <a:gd name="T39" fmla="*/ 1 h 361"/>
                    <a:gd name="T40" fmla="*/ 3 w 368"/>
                    <a:gd name="T41" fmla="*/ 1 h 361"/>
                    <a:gd name="T42" fmla="*/ 3 w 368"/>
                    <a:gd name="T43" fmla="*/ 1 h 361"/>
                    <a:gd name="T44" fmla="*/ 3 w 368"/>
                    <a:gd name="T45" fmla="*/ 1 h 361"/>
                    <a:gd name="T46" fmla="*/ 3 w 368"/>
                    <a:gd name="T47" fmla="*/ 1 h 361"/>
                    <a:gd name="T48" fmla="*/ 3 w 368"/>
                    <a:gd name="T49" fmla="*/ 1 h 361"/>
                    <a:gd name="T50" fmla="*/ 3 w 368"/>
                    <a:gd name="T51" fmla="*/ 1 h 361"/>
                    <a:gd name="T52" fmla="*/ 3 w 368"/>
                    <a:gd name="T53" fmla="*/ 1 h 361"/>
                    <a:gd name="T54" fmla="*/ 4 w 368"/>
                    <a:gd name="T55" fmla="*/ 1 h 361"/>
                    <a:gd name="T56" fmla="*/ 3 w 368"/>
                    <a:gd name="T57" fmla="*/ 1 h 361"/>
                    <a:gd name="T58" fmla="*/ 3 w 368"/>
                    <a:gd name="T59" fmla="*/ 1 h 361"/>
                    <a:gd name="T60" fmla="*/ 3 w 368"/>
                    <a:gd name="T61" fmla="*/ 1 h 361"/>
                    <a:gd name="T62" fmla="*/ 3 w 368"/>
                    <a:gd name="T63" fmla="*/ 2 h 361"/>
                    <a:gd name="T64" fmla="*/ 3 w 368"/>
                    <a:gd name="T65" fmla="*/ 2 h 361"/>
                    <a:gd name="T66" fmla="*/ 3 w 368"/>
                    <a:gd name="T67" fmla="*/ 2 h 361"/>
                    <a:gd name="T68" fmla="*/ 3 w 368"/>
                    <a:gd name="T69" fmla="*/ 2 h 361"/>
                    <a:gd name="T70" fmla="*/ 3 w 368"/>
                    <a:gd name="T71" fmla="*/ 3 h 361"/>
                    <a:gd name="T72" fmla="*/ 2 w 368"/>
                    <a:gd name="T73" fmla="*/ 3 h 361"/>
                    <a:gd name="T74" fmla="*/ 2 w 368"/>
                    <a:gd name="T75" fmla="*/ 2 h 361"/>
                    <a:gd name="T76" fmla="*/ 2 w 368"/>
                    <a:gd name="T77" fmla="*/ 2 h 361"/>
                    <a:gd name="T78" fmla="*/ 2 w 368"/>
                    <a:gd name="T79" fmla="*/ 2 h 361"/>
                    <a:gd name="T80" fmla="*/ 2 w 368"/>
                    <a:gd name="T81" fmla="*/ 2 h 361"/>
                    <a:gd name="T82" fmla="*/ 1 w 368"/>
                    <a:gd name="T83" fmla="*/ 2 h 361"/>
                    <a:gd name="T84" fmla="*/ 1 w 368"/>
                    <a:gd name="T85" fmla="*/ 2 h 361"/>
                    <a:gd name="T86" fmla="*/ 1 w 368"/>
                    <a:gd name="T87" fmla="*/ 2 h 361"/>
                    <a:gd name="T88" fmla="*/ 1 w 368"/>
                    <a:gd name="T89" fmla="*/ 2 h 361"/>
                    <a:gd name="T90" fmla="*/ 1 w 368"/>
                    <a:gd name="T91" fmla="*/ 2 h 361"/>
                    <a:gd name="T92" fmla="*/ 1 w 368"/>
                    <a:gd name="T93" fmla="*/ 2 h 361"/>
                    <a:gd name="T94" fmla="*/ 1 w 368"/>
                    <a:gd name="T95" fmla="*/ 1 h 361"/>
                    <a:gd name="T96" fmla="*/ 1 w 368"/>
                    <a:gd name="T97" fmla="*/ 1 h 3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68"/>
                    <a:gd name="T148" fmla="*/ 0 h 361"/>
                    <a:gd name="T149" fmla="*/ 368 w 368"/>
                    <a:gd name="T150" fmla="*/ 361 h 36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68" h="361">
                      <a:moveTo>
                        <a:pt x="0" y="218"/>
                      </a:moveTo>
                      <a:lnTo>
                        <a:pt x="7" y="209"/>
                      </a:lnTo>
                      <a:lnTo>
                        <a:pt x="11" y="202"/>
                      </a:lnTo>
                      <a:lnTo>
                        <a:pt x="15" y="166"/>
                      </a:lnTo>
                      <a:lnTo>
                        <a:pt x="25" y="162"/>
                      </a:lnTo>
                      <a:lnTo>
                        <a:pt x="30" y="162"/>
                      </a:lnTo>
                      <a:lnTo>
                        <a:pt x="42" y="158"/>
                      </a:lnTo>
                      <a:lnTo>
                        <a:pt x="54" y="150"/>
                      </a:lnTo>
                      <a:lnTo>
                        <a:pt x="68" y="145"/>
                      </a:lnTo>
                      <a:lnTo>
                        <a:pt x="73" y="142"/>
                      </a:lnTo>
                      <a:lnTo>
                        <a:pt x="69" y="127"/>
                      </a:lnTo>
                      <a:lnTo>
                        <a:pt x="71" y="121"/>
                      </a:lnTo>
                      <a:lnTo>
                        <a:pt x="79" y="115"/>
                      </a:lnTo>
                      <a:lnTo>
                        <a:pt x="79" y="109"/>
                      </a:lnTo>
                      <a:lnTo>
                        <a:pt x="93" y="91"/>
                      </a:lnTo>
                      <a:lnTo>
                        <a:pt x="106" y="63"/>
                      </a:lnTo>
                      <a:lnTo>
                        <a:pt x="109" y="52"/>
                      </a:lnTo>
                      <a:lnTo>
                        <a:pt x="112" y="52"/>
                      </a:lnTo>
                      <a:lnTo>
                        <a:pt x="120" y="59"/>
                      </a:lnTo>
                      <a:lnTo>
                        <a:pt x="132" y="59"/>
                      </a:lnTo>
                      <a:lnTo>
                        <a:pt x="138" y="58"/>
                      </a:lnTo>
                      <a:lnTo>
                        <a:pt x="145" y="48"/>
                      </a:lnTo>
                      <a:lnTo>
                        <a:pt x="149" y="46"/>
                      </a:lnTo>
                      <a:lnTo>
                        <a:pt x="153" y="47"/>
                      </a:lnTo>
                      <a:lnTo>
                        <a:pt x="159" y="45"/>
                      </a:lnTo>
                      <a:lnTo>
                        <a:pt x="161" y="39"/>
                      </a:lnTo>
                      <a:lnTo>
                        <a:pt x="165" y="25"/>
                      </a:lnTo>
                      <a:lnTo>
                        <a:pt x="166" y="21"/>
                      </a:lnTo>
                      <a:lnTo>
                        <a:pt x="174" y="19"/>
                      </a:lnTo>
                      <a:lnTo>
                        <a:pt x="175" y="17"/>
                      </a:lnTo>
                      <a:lnTo>
                        <a:pt x="186" y="19"/>
                      </a:lnTo>
                      <a:lnTo>
                        <a:pt x="191" y="29"/>
                      </a:lnTo>
                      <a:lnTo>
                        <a:pt x="195" y="33"/>
                      </a:lnTo>
                      <a:lnTo>
                        <a:pt x="199" y="34"/>
                      </a:lnTo>
                      <a:lnTo>
                        <a:pt x="205" y="34"/>
                      </a:lnTo>
                      <a:lnTo>
                        <a:pt x="211" y="34"/>
                      </a:lnTo>
                      <a:lnTo>
                        <a:pt x="216" y="37"/>
                      </a:lnTo>
                      <a:lnTo>
                        <a:pt x="220" y="34"/>
                      </a:lnTo>
                      <a:lnTo>
                        <a:pt x="225" y="34"/>
                      </a:lnTo>
                      <a:lnTo>
                        <a:pt x="229" y="37"/>
                      </a:lnTo>
                      <a:lnTo>
                        <a:pt x="233" y="37"/>
                      </a:lnTo>
                      <a:lnTo>
                        <a:pt x="241" y="39"/>
                      </a:lnTo>
                      <a:lnTo>
                        <a:pt x="245" y="39"/>
                      </a:lnTo>
                      <a:lnTo>
                        <a:pt x="249" y="37"/>
                      </a:lnTo>
                      <a:lnTo>
                        <a:pt x="252" y="31"/>
                      </a:lnTo>
                      <a:lnTo>
                        <a:pt x="250" y="17"/>
                      </a:lnTo>
                      <a:lnTo>
                        <a:pt x="248" y="7"/>
                      </a:lnTo>
                      <a:lnTo>
                        <a:pt x="249" y="5"/>
                      </a:lnTo>
                      <a:lnTo>
                        <a:pt x="261" y="2"/>
                      </a:lnTo>
                      <a:lnTo>
                        <a:pt x="264" y="0"/>
                      </a:lnTo>
                      <a:lnTo>
                        <a:pt x="267" y="1"/>
                      </a:lnTo>
                      <a:lnTo>
                        <a:pt x="273" y="6"/>
                      </a:lnTo>
                      <a:lnTo>
                        <a:pt x="275" y="10"/>
                      </a:lnTo>
                      <a:lnTo>
                        <a:pt x="269" y="21"/>
                      </a:lnTo>
                      <a:lnTo>
                        <a:pt x="267" y="26"/>
                      </a:lnTo>
                      <a:lnTo>
                        <a:pt x="270" y="31"/>
                      </a:lnTo>
                      <a:lnTo>
                        <a:pt x="289" y="52"/>
                      </a:lnTo>
                      <a:lnTo>
                        <a:pt x="300" y="47"/>
                      </a:lnTo>
                      <a:lnTo>
                        <a:pt x="303" y="45"/>
                      </a:lnTo>
                      <a:lnTo>
                        <a:pt x="307" y="45"/>
                      </a:lnTo>
                      <a:lnTo>
                        <a:pt x="311" y="45"/>
                      </a:lnTo>
                      <a:lnTo>
                        <a:pt x="310" y="54"/>
                      </a:lnTo>
                      <a:lnTo>
                        <a:pt x="310" y="58"/>
                      </a:lnTo>
                      <a:lnTo>
                        <a:pt x="316" y="59"/>
                      </a:lnTo>
                      <a:lnTo>
                        <a:pt x="319" y="59"/>
                      </a:lnTo>
                      <a:lnTo>
                        <a:pt x="322" y="60"/>
                      </a:lnTo>
                      <a:lnTo>
                        <a:pt x="323" y="63"/>
                      </a:lnTo>
                      <a:lnTo>
                        <a:pt x="331" y="66"/>
                      </a:lnTo>
                      <a:lnTo>
                        <a:pt x="330" y="75"/>
                      </a:lnTo>
                      <a:lnTo>
                        <a:pt x="323" y="87"/>
                      </a:lnTo>
                      <a:lnTo>
                        <a:pt x="318" y="95"/>
                      </a:lnTo>
                      <a:lnTo>
                        <a:pt x="316" y="105"/>
                      </a:lnTo>
                      <a:lnTo>
                        <a:pt x="318" y="121"/>
                      </a:lnTo>
                      <a:lnTo>
                        <a:pt x="315" y="123"/>
                      </a:lnTo>
                      <a:lnTo>
                        <a:pt x="310" y="121"/>
                      </a:lnTo>
                      <a:lnTo>
                        <a:pt x="304" y="120"/>
                      </a:lnTo>
                      <a:lnTo>
                        <a:pt x="299" y="116"/>
                      </a:lnTo>
                      <a:lnTo>
                        <a:pt x="295" y="115"/>
                      </a:lnTo>
                      <a:lnTo>
                        <a:pt x="293" y="113"/>
                      </a:lnTo>
                      <a:lnTo>
                        <a:pt x="290" y="112"/>
                      </a:lnTo>
                      <a:lnTo>
                        <a:pt x="285" y="115"/>
                      </a:lnTo>
                      <a:lnTo>
                        <a:pt x="283" y="116"/>
                      </a:lnTo>
                      <a:lnTo>
                        <a:pt x="277" y="133"/>
                      </a:lnTo>
                      <a:lnTo>
                        <a:pt x="273" y="136"/>
                      </a:lnTo>
                      <a:lnTo>
                        <a:pt x="262" y="135"/>
                      </a:lnTo>
                      <a:lnTo>
                        <a:pt x="256" y="140"/>
                      </a:lnTo>
                      <a:lnTo>
                        <a:pt x="254" y="142"/>
                      </a:lnTo>
                      <a:lnTo>
                        <a:pt x="253" y="145"/>
                      </a:lnTo>
                      <a:lnTo>
                        <a:pt x="257" y="146"/>
                      </a:lnTo>
                      <a:lnTo>
                        <a:pt x="262" y="146"/>
                      </a:lnTo>
                      <a:lnTo>
                        <a:pt x="266" y="145"/>
                      </a:lnTo>
                      <a:lnTo>
                        <a:pt x="277" y="141"/>
                      </a:lnTo>
                      <a:lnTo>
                        <a:pt x="277" y="145"/>
                      </a:lnTo>
                      <a:lnTo>
                        <a:pt x="271" y="153"/>
                      </a:lnTo>
                      <a:lnTo>
                        <a:pt x="262" y="164"/>
                      </a:lnTo>
                      <a:lnTo>
                        <a:pt x="262" y="168"/>
                      </a:lnTo>
                      <a:lnTo>
                        <a:pt x="260" y="173"/>
                      </a:lnTo>
                      <a:lnTo>
                        <a:pt x="262" y="217"/>
                      </a:lnTo>
                      <a:lnTo>
                        <a:pt x="266" y="218"/>
                      </a:lnTo>
                      <a:lnTo>
                        <a:pt x="270" y="215"/>
                      </a:lnTo>
                      <a:lnTo>
                        <a:pt x="275" y="215"/>
                      </a:lnTo>
                      <a:lnTo>
                        <a:pt x="277" y="214"/>
                      </a:lnTo>
                      <a:lnTo>
                        <a:pt x="290" y="207"/>
                      </a:lnTo>
                      <a:lnTo>
                        <a:pt x="298" y="201"/>
                      </a:lnTo>
                      <a:lnTo>
                        <a:pt x="314" y="185"/>
                      </a:lnTo>
                      <a:lnTo>
                        <a:pt x="335" y="168"/>
                      </a:lnTo>
                      <a:lnTo>
                        <a:pt x="337" y="160"/>
                      </a:lnTo>
                      <a:lnTo>
                        <a:pt x="345" y="157"/>
                      </a:lnTo>
                      <a:lnTo>
                        <a:pt x="348" y="157"/>
                      </a:lnTo>
                      <a:lnTo>
                        <a:pt x="351" y="154"/>
                      </a:lnTo>
                      <a:lnTo>
                        <a:pt x="357" y="162"/>
                      </a:lnTo>
                      <a:lnTo>
                        <a:pt x="365" y="174"/>
                      </a:lnTo>
                      <a:lnTo>
                        <a:pt x="367" y="187"/>
                      </a:lnTo>
                      <a:lnTo>
                        <a:pt x="360" y="195"/>
                      </a:lnTo>
                      <a:lnTo>
                        <a:pt x="344" y="206"/>
                      </a:lnTo>
                      <a:lnTo>
                        <a:pt x="337" y="211"/>
                      </a:lnTo>
                      <a:lnTo>
                        <a:pt x="331" y="226"/>
                      </a:lnTo>
                      <a:lnTo>
                        <a:pt x="328" y="227"/>
                      </a:lnTo>
                      <a:lnTo>
                        <a:pt x="324" y="228"/>
                      </a:lnTo>
                      <a:lnTo>
                        <a:pt x="319" y="227"/>
                      </a:lnTo>
                      <a:lnTo>
                        <a:pt x="316" y="227"/>
                      </a:lnTo>
                      <a:lnTo>
                        <a:pt x="311" y="227"/>
                      </a:lnTo>
                      <a:lnTo>
                        <a:pt x="304" y="230"/>
                      </a:lnTo>
                      <a:lnTo>
                        <a:pt x="304" y="232"/>
                      </a:lnTo>
                      <a:lnTo>
                        <a:pt x="315" y="240"/>
                      </a:lnTo>
                      <a:lnTo>
                        <a:pt x="316" y="243"/>
                      </a:lnTo>
                      <a:lnTo>
                        <a:pt x="328" y="252"/>
                      </a:lnTo>
                      <a:lnTo>
                        <a:pt x="331" y="264"/>
                      </a:lnTo>
                      <a:lnTo>
                        <a:pt x="327" y="272"/>
                      </a:lnTo>
                      <a:lnTo>
                        <a:pt x="326" y="273"/>
                      </a:lnTo>
                      <a:lnTo>
                        <a:pt x="323" y="277"/>
                      </a:lnTo>
                      <a:lnTo>
                        <a:pt x="324" y="287"/>
                      </a:lnTo>
                      <a:lnTo>
                        <a:pt x="320" y="295"/>
                      </a:lnTo>
                      <a:lnTo>
                        <a:pt x="310" y="308"/>
                      </a:lnTo>
                      <a:lnTo>
                        <a:pt x="306" y="321"/>
                      </a:lnTo>
                      <a:lnTo>
                        <a:pt x="307" y="330"/>
                      </a:lnTo>
                      <a:lnTo>
                        <a:pt x="311" y="340"/>
                      </a:lnTo>
                      <a:lnTo>
                        <a:pt x="304" y="342"/>
                      </a:lnTo>
                      <a:lnTo>
                        <a:pt x="299" y="342"/>
                      </a:lnTo>
                      <a:lnTo>
                        <a:pt x="287" y="352"/>
                      </a:lnTo>
                      <a:lnTo>
                        <a:pt x="282" y="356"/>
                      </a:lnTo>
                      <a:lnTo>
                        <a:pt x="277" y="358"/>
                      </a:lnTo>
                      <a:lnTo>
                        <a:pt x="265" y="360"/>
                      </a:lnTo>
                      <a:lnTo>
                        <a:pt x="261" y="360"/>
                      </a:lnTo>
                      <a:lnTo>
                        <a:pt x="253" y="357"/>
                      </a:lnTo>
                      <a:lnTo>
                        <a:pt x="245" y="360"/>
                      </a:lnTo>
                      <a:lnTo>
                        <a:pt x="237" y="358"/>
                      </a:lnTo>
                      <a:lnTo>
                        <a:pt x="234" y="357"/>
                      </a:lnTo>
                      <a:lnTo>
                        <a:pt x="231" y="357"/>
                      </a:lnTo>
                      <a:lnTo>
                        <a:pt x="233" y="349"/>
                      </a:lnTo>
                      <a:lnTo>
                        <a:pt x="232" y="344"/>
                      </a:lnTo>
                      <a:lnTo>
                        <a:pt x="233" y="341"/>
                      </a:lnTo>
                      <a:lnTo>
                        <a:pt x="232" y="340"/>
                      </a:lnTo>
                      <a:lnTo>
                        <a:pt x="231" y="334"/>
                      </a:lnTo>
                      <a:lnTo>
                        <a:pt x="229" y="332"/>
                      </a:lnTo>
                      <a:lnTo>
                        <a:pt x="225" y="321"/>
                      </a:lnTo>
                      <a:lnTo>
                        <a:pt x="223" y="317"/>
                      </a:lnTo>
                      <a:lnTo>
                        <a:pt x="219" y="316"/>
                      </a:lnTo>
                      <a:lnTo>
                        <a:pt x="204" y="316"/>
                      </a:lnTo>
                      <a:lnTo>
                        <a:pt x="200" y="315"/>
                      </a:lnTo>
                      <a:lnTo>
                        <a:pt x="187" y="313"/>
                      </a:lnTo>
                      <a:lnTo>
                        <a:pt x="183" y="312"/>
                      </a:lnTo>
                      <a:lnTo>
                        <a:pt x="183" y="317"/>
                      </a:lnTo>
                      <a:lnTo>
                        <a:pt x="175" y="321"/>
                      </a:lnTo>
                      <a:lnTo>
                        <a:pt x="167" y="321"/>
                      </a:lnTo>
                      <a:lnTo>
                        <a:pt x="167" y="317"/>
                      </a:lnTo>
                      <a:lnTo>
                        <a:pt x="171" y="299"/>
                      </a:lnTo>
                      <a:lnTo>
                        <a:pt x="166" y="284"/>
                      </a:lnTo>
                      <a:lnTo>
                        <a:pt x="162" y="281"/>
                      </a:lnTo>
                      <a:lnTo>
                        <a:pt x="154" y="281"/>
                      </a:lnTo>
                      <a:lnTo>
                        <a:pt x="150" y="283"/>
                      </a:lnTo>
                      <a:lnTo>
                        <a:pt x="145" y="284"/>
                      </a:lnTo>
                      <a:lnTo>
                        <a:pt x="138" y="287"/>
                      </a:lnTo>
                      <a:lnTo>
                        <a:pt x="129" y="291"/>
                      </a:lnTo>
                      <a:lnTo>
                        <a:pt x="122" y="309"/>
                      </a:lnTo>
                      <a:lnTo>
                        <a:pt x="116" y="309"/>
                      </a:lnTo>
                      <a:lnTo>
                        <a:pt x="113" y="309"/>
                      </a:lnTo>
                      <a:lnTo>
                        <a:pt x="108" y="309"/>
                      </a:lnTo>
                      <a:lnTo>
                        <a:pt x="93" y="309"/>
                      </a:lnTo>
                      <a:lnTo>
                        <a:pt x="93" y="301"/>
                      </a:lnTo>
                      <a:lnTo>
                        <a:pt x="91" y="299"/>
                      </a:lnTo>
                      <a:lnTo>
                        <a:pt x="89" y="292"/>
                      </a:lnTo>
                      <a:lnTo>
                        <a:pt x="88" y="291"/>
                      </a:lnTo>
                      <a:lnTo>
                        <a:pt x="87" y="284"/>
                      </a:lnTo>
                      <a:lnTo>
                        <a:pt x="84" y="279"/>
                      </a:lnTo>
                      <a:lnTo>
                        <a:pt x="77" y="252"/>
                      </a:lnTo>
                      <a:lnTo>
                        <a:pt x="73" y="248"/>
                      </a:lnTo>
                      <a:lnTo>
                        <a:pt x="63" y="254"/>
                      </a:lnTo>
                      <a:lnTo>
                        <a:pt x="59" y="252"/>
                      </a:lnTo>
                      <a:lnTo>
                        <a:pt x="47" y="250"/>
                      </a:lnTo>
                      <a:lnTo>
                        <a:pt x="36" y="243"/>
                      </a:lnTo>
                      <a:lnTo>
                        <a:pt x="29" y="243"/>
                      </a:lnTo>
                      <a:lnTo>
                        <a:pt x="25" y="240"/>
                      </a:lnTo>
                      <a:lnTo>
                        <a:pt x="22" y="235"/>
                      </a:lnTo>
                      <a:lnTo>
                        <a:pt x="21" y="232"/>
                      </a:lnTo>
                      <a:lnTo>
                        <a:pt x="19" y="234"/>
                      </a:lnTo>
                      <a:lnTo>
                        <a:pt x="13" y="230"/>
                      </a:lnTo>
                      <a:lnTo>
                        <a:pt x="0" y="221"/>
                      </a:lnTo>
                      <a:lnTo>
                        <a:pt x="0" y="218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7" name="Freeform 10"/>
                <p:cNvSpPr>
                  <a:spLocks/>
                </p:cNvSpPr>
                <p:nvPr/>
              </p:nvSpPr>
              <p:spPr bwMode="auto">
                <a:xfrm>
                  <a:off x="1995" y="3178"/>
                  <a:ext cx="287" cy="268"/>
                </a:xfrm>
                <a:custGeom>
                  <a:avLst/>
                  <a:gdLst>
                    <a:gd name="T0" fmla="*/ 1 w 412"/>
                    <a:gd name="T1" fmla="*/ 1 h 388"/>
                    <a:gd name="T2" fmla="*/ 1 w 412"/>
                    <a:gd name="T3" fmla="*/ 1 h 388"/>
                    <a:gd name="T4" fmla="*/ 1 w 412"/>
                    <a:gd name="T5" fmla="*/ 1 h 388"/>
                    <a:gd name="T6" fmla="*/ 1 w 412"/>
                    <a:gd name="T7" fmla="*/ 1 h 388"/>
                    <a:gd name="T8" fmla="*/ 1 w 412"/>
                    <a:gd name="T9" fmla="*/ 1 h 388"/>
                    <a:gd name="T10" fmla="*/ 1 w 412"/>
                    <a:gd name="T11" fmla="*/ 1 h 388"/>
                    <a:gd name="T12" fmla="*/ 1 w 412"/>
                    <a:gd name="T13" fmla="*/ 1 h 388"/>
                    <a:gd name="T14" fmla="*/ 1 w 412"/>
                    <a:gd name="T15" fmla="*/ 1 h 388"/>
                    <a:gd name="T16" fmla="*/ 1 w 412"/>
                    <a:gd name="T17" fmla="*/ 1 h 388"/>
                    <a:gd name="T18" fmla="*/ 1 w 412"/>
                    <a:gd name="T19" fmla="*/ 1 h 388"/>
                    <a:gd name="T20" fmla="*/ 1 w 412"/>
                    <a:gd name="T21" fmla="*/ 0 h 388"/>
                    <a:gd name="T22" fmla="*/ 1 w 412"/>
                    <a:gd name="T23" fmla="*/ 1 h 388"/>
                    <a:gd name="T24" fmla="*/ 1 w 412"/>
                    <a:gd name="T25" fmla="*/ 1 h 388"/>
                    <a:gd name="T26" fmla="*/ 1 w 412"/>
                    <a:gd name="T27" fmla="*/ 1 h 388"/>
                    <a:gd name="T28" fmla="*/ 2 w 412"/>
                    <a:gd name="T29" fmla="*/ 1 h 388"/>
                    <a:gd name="T30" fmla="*/ 2 w 412"/>
                    <a:gd name="T31" fmla="*/ 1 h 388"/>
                    <a:gd name="T32" fmla="*/ 2 w 412"/>
                    <a:gd name="T33" fmla="*/ 1 h 388"/>
                    <a:gd name="T34" fmla="*/ 3 w 412"/>
                    <a:gd name="T35" fmla="*/ 1 h 388"/>
                    <a:gd name="T36" fmla="*/ 3 w 412"/>
                    <a:gd name="T37" fmla="*/ 1 h 388"/>
                    <a:gd name="T38" fmla="*/ 3 w 412"/>
                    <a:gd name="T39" fmla="*/ 1 h 388"/>
                    <a:gd name="T40" fmla="*/ 3 w 412"/>
                    <a:gd name="T41" fmla="*/ 1 h 388"/>
                    <a:gd name="T42" fmla="*/ 3 w 412"/>
                    <a:gd name="T43" fmla="*/ 1 h 388"/>
                    <a:gd name="T44" fmla="*/ 3 w 412"/>
                    <a:gd name="T45" fmla="*/ 1 h 388"/>
                    <a:gd name="T46" fmla="*/ 3 w 412"/>
                    <a:gd name="T47" fmla="*/ 1 h 388"/>
                    <a:gd name="T48" fmla="*/ 3 w 412"/>
                    <a:gd name="T49" fmla="*/ 1 h 388"/>
                    <a:gd name="T50" fmla="*/ 3 w 412"/>
                    <a:gd name="T51" fmla="*/ 1 h 388"/>
                    <a:gd name="T52" fmla="*/ 3 w 412"/>
                    <a:gd name="T53" fmla="*/ 1 h 388"/>
                    <a:gd name="T54" fmla="*/ 3 w 412"/>
                    <a:gd name="T55" fmla="*/ 1 h 388"/>
                    <a:gd name="T56" fmla="*/ 3 w 412"/>
                    <a:gd name="T57" fmla="*/ 1 h 388"/>
                    <a:gd name="T58" fmla="*/ 3 w 412"/>
                    <a:gd name="T59" fmla="*/ 1 h 388"/>
                    <a:gd name="T60" fmla="*/ 3 w 412"/>
                    <a:gd name="T61" fmla="*/ 1 h 388"/>
                    <a:gd name="T62" fmla="*/ 2 w 412"/>
                    <a:gd name="T63" fmla="*/ 1 h 388"/>
                    <a:gd name="T64" fmla="*/ 2 w 412"/>
                    <a:gd name="T65" fmla="*/ 1 h 388"/>
                    <a:gd name="T66" fmla="*/ 2 w 412"/>
                    <a:gd name="T67" fmla="*/ 1 h 388"/>
                    <a:gd name="T68" fmla="*/ 2 w 412"/>
                    <a:gd name="T69" fmla="*/ 2 h 388"/>
                    <a:gd name="T70" fmla="*/ 2 w 412"/>
                    <a:gd name="T71" fmla="*/ 2 h 388"/>
                    <a:gd name="T72" fmla="*/ 3 w 412"/>
                    <a:gd name="T73" fmla="*/ 2 h 388"/>
                    <a:gd name="T74" fmla="*/ 3 w 412"/>
                    <a:gd name="T75" fmla="*/ 2 h 388"/>
                    <a:gd name="T76" fmla="*/ 3 w 412"/>
                    <a:gd name="T77" fmla="*/ 2 h 388"/>
                    <a:gd name="T78" fmla="*/ 3 w 412"/>
                    <a:gd name="T79" fmla="*/ 3 h 388"/>
                    <a:gd name="T80" fmla="*/ 2 w 412"/>
                    <a:gd name="T81" fmla="*/ 3 h 388"/>
                    <a:gd name="T82" fmla="*/ 2 w 412"/>
                    <a:gd name="T83" fmla="*/ 3 h 388"/>
                    <a:gd name="T84" fmla="*/ 2 w 412"/>
                    <a:gd name="T85" fmla="*/ 3 h 388"/>
                    <a:gd name="T86" fmla="*/ 2 w 412"/>
                    <a:gd name="T87" fmla="*/ 3 h 388"/>
                    <a:gd name="T88" fmla="*/ 2 w 412"/>
                    <a:gd name="T89" fmla="*/ 3 h 388"/>
                    <a:gd name="T90" fmla="*/ 2 w 412"/>
                    <a:gd name="T91" fmla="*/ 3 h 388"/>
                    <a:gd name="T92" fmla="*/ 2 w 412"/>
                    <a:gd name="T93" fmla="*/ 2 h 388"/>
                    <a:gd name="T94" fmla="*/ 1 w 412"/>
                    <a:gd name="T95" fmla="*/ 2 h 388"/>
                    <a:gd name="T96" fmla="*/ 1 w 412"/>
                    <a:gd name="T97" fmla="*/ 2 h 388"/>
                    <a:gd name="T98" fmla="*/ 1 w 412"/>
                    <a:gd name="T99" fmla="*/ 2 h 388"/>
                    <a:gd name="T100" fmla="*/ 1 w 412"/>
                    <a:gd name="T101" fmla="*/ 2 h 388"/>
                    <a:gd name="T102" fmla="*/ 1 w 412"/>
                    <a:gd name="T103" fmla="*/ 2 h 388"/>
                    <a:gd name="T104" fmla="*/ 1 w 412"/>
                    <a:gd name="T105" fmla="*/ 2 h 388"/>
                    <a:gd name="T106" fmla="*/ 1 w 412"/>
                    <a:gd name="T107" fmla="*/ 2 h 388"/>
                    <a:gd name="T108" fmla="*/ 1 w 412"/>
                    <a:gd name="T109" fmla="*/ 2 h 388"/>
                    <a:gd name="T110" fmla="*/ 1 w 412"/>
                    <a:gd name="T111" fmla="*/ 2 h 388"/>
                    <a:gd name="T112" fmla="*/ 1 w 412"/>
                    <a:gd name="T113" fmla="*/ 2 h 388"/>
                    <a:gd name="T114" fmla="*/ 1 w 412"/>
                    <a:gd name="T115" fmla="*/ 2 h 388"/>
                    <a:gd name="T116" fmla="*/ 1 w 412"/>
                    <a:gd name="T117" fmla="*/ 2 h 388"/>
                    <a:gd name="T118" fmla="*/ 1 w 412"/>
                    <a:gd name="T119" fmla="*/ 2 h 388"/>
                    <a:gd name="T120" fmla="*/ 1 w 412"/>
                    <a:gd name="T121" fmla="*/ 2 h 388"/>
                    <a:gd name="T122" fmla="*/ 0 w 412"/>
                    <a:gd name="T123" fmla="*/ 2 h 38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12"/>
                    <a:gd name="T187" fmla="*/ 0 h 388"/>
                    <a:gd name="T188" fmla="*/ 412 w 412"/>
                    <a:gd name="T189" fmla="*/ 388 h 38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12" h="388">
                      <a:moveTo>
                        <a:pt x="0" y="275"/>
                      </a:moveTo>
                      <a:lnTo>
                        <a:pt x="5" y="275"/>
                      </a:lnTo>
                      <a:lnTo>
                        <a:pt x="21" y="249"/>
                      </a:lnTo>
                      <a:lnTo>
                        <a:pt x="27" y="242"/>
                      </a:lnTo>
                      <a:lnTo>
                        <a:pt x="26" y="225"/>
                      </a:lnTo>
                      <a:lnTo>
                        <a:pt x="19" y="223"/>
                      </a:lnTo>
                      <a:lnTo>
                        <a:pt x="11" y="217"/>
                      </a:lnTo>
                      <a:lnTo>
                        <a:pt x="2" y="200"/>
                      </a:lnTo>
                      <a:lnTo>
                        <a:pt x="5" y="193"/>
                      </a:lnTo>
                      <a:lnTo>
                        <a:pt x="11" y="186"/>
                      </a:lnTo>
                      <a:lnTo>
                        <a:pt x="30" y="163"/>
                      </a:lnTo>
                      <a:lnTo>
                        <a:pt x="30" y="156"/>
                      </a:lnTo>
                      <a:lnTo>
                        <a:pt x="34" y="152"/>
                      </a:lnTo>
                      <a:lnTo>
                        <a:pt x="44" y="141"/>
                      </a:lnTo>
                      <a:lnTo>
                        <a:pt x="51" y="131"/>
                      </a:lnTo>
                      <a:lnTo>
                        <a:pt x="54" y="124"/>
                      </a:lnTo>
                      <a:lnTo>
                        <a:pt x="59" y="120"/>
                      </a:lnTo>
                      <a:lnTo>
                        <a:pt x="59" y="110"/>
                      </a:lnTo>
                      <a:lnTo>
                        <a:pt x="64" y="104"/>
                      </a:lnTo>
                      <a:lnTo>
                        <a:pt x="72" y="108"/>
                      </a:lnTo>
                      <a:lnTo>
                        <a:pt x="74" y="103"/>
                      </a:lnTo>
                      <a:lnTo>
                        <a:pt x="81" y="103"/>
                      </a:lnTo>
                      <a:lnTo>
                        <a:pt x="97" y="80"/>
                      </a:lnTo>
                      <a:lnTo>
                        <a:pt x="87" y="66"/>
                      </a:lnTo>
                      <a:lnTo>
                        <a:pt x="79" y="54"/>
                      </a:lnTo>
                      <a:lnTo>
                        <a:pt x="83" y="46"/>
                      </a:lnTo>
                      <a:lnTo>
                        <a:pt x="85" y="38"/>
                      </a:lnTo>
                      <a:lnTo>
                        <a:pt x="92" y="31"/>
                      </a:lnTo>
                      <a:lnTo>
                        <a:pt x="97" y="26"/>
                      </a:lnTo>
                      <a:lnTo>
                        <a:pt x="99" y="23"/>
                      </a:lnTo>
                      <a:lnTo>
                        <a:pt x="91" y="15"/>
                      </a:lnTo>
                      <a:lnTo>
                        <a:pt x="91" y="13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21" y="3"/>
                      </a:lnTo>
                      <a:lnTo>
                        <a:pt x="126" y="5"/>
                      </a:lnTo>
                      <a:lnTo>
                        <a:pt x="134" y="7"/>
                      </a:lnTo>
                      <a:lnTo>
                        <a:pt x="138" y="19"/>
                      </a:lnTo>
                      <a:lnTo>
                        <a:pt x="158" y="19"/>
                      </a:lnTo>
                      <a:lnTo>
                        <a:pt x="174" y="23"/>
                      </a:lnTo>
                      <a:lnTo>
                        <a:pt x="183" y="21"/>
                      </a:lnTo>
                      <a:lnTo>
                        <a:pt x="196" y="41"/>
                      </a:lnTo>
                      <a:lnTo>
                        <a:pt x="208" y="50"/>
                      </a:lnTo>
                      <a:lnTo>
                        <a:pt x="212" y="50"/>
                      </a:lnTo>
                      <a:lnTo>
                        <a:pt x="225" y="58"/>
                      </a:lnTo>
                      <a:lnTo>
                        <a:pt x="232" y="64"/>
                      </a:lnTo>
                      <a:lnTo>
                        <a:pt x="237" y="68"/>
                      </a:lnTo>
                      <a:lnTo>
                        <a:pt x="247" y="70"/>
                      </a:lnTo>
                      <a:lnTo>
                        <a:pt x="260" y="68"/>
                      </a:lnTo>
                      <a:lnTo>
                        <a:pt x="264" y="62"/>
                      </a:lnTo>
                      <a:lnTo>
                        <a:pt x="265" y="51"/>
                      </a:lnTo>
                      <a:lnTo>
                        <a:pt x="272" y="45"/>
                      </a:lnTo>
                      <a:lnTo>
                        <a:pt x="292" y="38"/>
                      </a:lnTo>
                      <a:lnTo>
                        <a:pt x="298" y="41"/>
                      </a:lnTo>
                      <a:lnTo>
                        <a:pt x="306" y="42"/>
                      </a:lnTo>
                      <a:lnTo>
                        <a:pt x="314" y="41"/>
                      </a:lnTo>
                      <a:lnTo>
                        <a:pt x="318" y="42"/>
                      </a:lnTo>
                      <a:lnTo>
                        <a:pt x="323" y="49"/>
                      </a:lnTo>
                      <a:lnTo>
                        <a:pt x="331" y="53"/>
                      </a:lnTo>
                      <a:lnTo>
                        <a:pt x="359" y="71"/>
                      </a:lnTo>
                      <a:lnTo>
                        <a:pt x="364" y="71"/>
                      </a:lnTo>
                      <a:lnTo>
                        <a:pt x="380" y="75"/>
                      </a:lnTo>
                      <a:lnTo>
                        <a:pt x="388" y="75"/>
                      </a:lnTo>
                      <a:lnTo>
                        <a:pt x="392" y="78"/>
                      </a:lnTo>
                      <a:lnTo>
                        <a:pt x="392" y="87"/>
                      </a:lnTo>
                      <a:lnTo>
                        <a:pt x="396" y="90"/>
                      </a:lnTo>
                      <a:lnTo>
                        <a:pt x="397" y="103"/>
                      </a:lnTo>
                      <a:lnTo>
                        <a:pt x="400" y="108"/>
                      </a:lnTo>
                      <a:lnTo>
                        <a:pt x="411" y="108"/>
                      </a:lnTo>
                      <a:lnTo>
                        <a:pt x="411" y="119"/>
                      </a:lnTo>
                      <a:lnTo>
                        <a:pt x="400" y="124"/>
                      </a:lnTo>
                      <a:lnTo>
                        <a:pt x="397" y="131"/>
                      </a:lnTo>
                      <a:lnTo>
                        <a:pt x="385" y="135"/>
                      </a:lnTo>
                      <a:lnTo>
                        <a:pt x="379" y="131"/>
                      </a:lnTo>
                      <a:lnTo>
                        <a:pt x="371" y="127"/>
                      </a:lnTo>
                      <a:lnTo>
                        <a:pt x="370" y="123"/>
                      </a:lnTo>
                      <a:lnTo>
                        <a:pt x="359" y="124"/>
                      </a:lnTo>
                      <a:lnTo>
                        <a:pt x="358" y="131"/>
                      </a:lnTo>
                      <a:lnTo>
                        <a:pt x="348" y="152"/>
                      </a:lnTo>
                      <a:lnTo>
                        <a:pt x="347" y="161"/>
                      </a:lnTo>
                      <a:lnTo>
                        <a:pt x="347" y="168"/>
                      </a:lnTo>
                      <a:lnTo>
                        <a:pt x="344" y="172"/>
                      </a:lnTo>
                      <a:lnTo>
                        <a:pt x="338" y="176"/>
                      </a:lnTo>
                      <a:lnTo>
                        <a:pt x="335" y="176"/>
                      </a:lnTo>
                      <a:lnTo>
                        <a:pt x="331" y="172"/>
                      </a:lnTo>
                      <a:lnTo>
                        <a:pt x="329" y="172"/>
                      </a:lnTo>
                      <a:lnTo>
                        <a:pt x="321" y="166"/>
                      </a:lnTo>
                      <a:lnTo>
                        <a:pt x="311" y="165"/>
                      </a:lnTo>
                      <a:lnTo>
                        <a:pt x="309" y="165"/>
                      </a:lnTo>
                      <a:lnTo>
                        <a:pt x="307" y="166"/>
                      </a:lnTo>
                      <a:lnTo>
                        <a:pt x="303" y="180"/>
                      </a:lnTo>
                      <a:lnTo>
                        <a:pt x="302" y="182"/>
                      </a:lnTo>
                      <a:lnTo>
                        <a:pt x="298" y="184"/>
                      </a:lnTo>
                      <a:lnTo>
                        <a:pt x="288" y="184"/>
                      </a:lnTo>
                      <a:lnTo>
                        <a:pt x="282" y="178"/>
                      </a:lnTo>
                      <a:lnTo>
                        <a:pt x="277" y="178"/>
                      </a:lnTo>
                      <a:lnTo>
                        <a:pt x="274" y="177"/>
                      </a:lnTo>
                      <a:lnTo>
                        <a:pt x="269" y="180"/>
                      </a:lnTo>
                      <a:lnTo>
                        <a:pt x="268" y="190"/>
                      </a:lnTo>
                      <a:lnTo>
                        <a:pt x="265" y="193"/>
                      </a:lnTo>
                      <a:lnTo>
                        <a:pt x="262" y="210"/>
                      </a:lnTo>
                      <a:lnTo>
                        <a:pt x="264" y="226"/>
                      </a:lnTo>
                      <a:lnTo>
                        <a:pt x="270" y="243"/>
                      </a:lnTo>
                      <a:lnTo>
                        <a:pt x="277" y="247"/>
                      </a:lnTo>
                      <a:lnTo>
                        <a:pt x="278" y="279"/>
                      </a:lnTo>
                      <a:lnTo>
                        <a:pt x="284" y="287"/>
                      </a:lnTo>
                      <a:lnTo>
                        <a:pt x="286" y="288"/>
                      </a:lnTo>
                      <a:lnTo>
                        <a:pt x="293" y="298"/>
                      </a:lnTo>
                      <a:lnTo>
                        <a:pt x="309" y="310"/>
                      </a:lnTo>
                      <a:lnTo>
                        <a:pt x="309" y="314"/>
                      </a:lnTo>
                      <a:lnTo>
                        <a:pt x="321" y="324"/>
                      </a:lnTo>
                      <a:lnTo>
                        <a:pt x="323" y="331"/>
                      </a:lnTo>
                      <a:lnTo>
                        <a:pt x="327" y="337"/>
                      </a:lnTo>
                      <a:lnTo>
                        <a:pt x="325" y="344"/>
                      </a:lnTo>
                      <a:lnTo>
                        <a:pt x="325" y="351"/>
                      </a:lnTo>
                      <a:lnTo>
                        <a:pt x="323" y="352"/>
                      </a:lnTo>
                      <a:lnTo>
                        <a:pt x="321" y="353"/>
                      </a:lnTo>
                      <a:lnTo>
                        <a:pt x="322" y="357"/>
                      </a:lnTo>
                      <a:lnTo>
                        <a:pt x="314" y="365"/>
                      </a:lnTo>
                      <a:lnTo>
                        <a:pt x="305" y="379"/>
                      </a:lnTo>
                      <a:lnTo>
                        <a:pt x="298" y="384"/>
                      </a:lnTo>
                      <a:lnTo>
                        <a:pt x="288" y="385"/>
                      </a:lnTo>
                      <a:lnTo>
                        <a:pt x="281" y="385"/>
                      </a:lnTo>
                      <a:lnTo>
                        <a:pt x="278" y="385"/>
                      </a:lnTo>
                      <a:lnTo>
                        <a:pt x="274" y="384"/>
                      </a:lnTo>
                      <a:lnTo>
                        <a:pt x="268" y="385"/>
                      </a:lnTo>
                      <a:lnTo>
                        <a:pt x="255" y="385"/>
                      </a:lnTo>
                      <a:lnTo>
                        <a:pt x="249" y="385"/>
                      </a:lnTo>
                      <a:lnTo>
                        <a:pt x="243" y="385"/>
                      </a:lnTo>
                      <a:lnTo>
                        <a:pt x="240" y="385"/>
                      </a:lnTo>
                      <a:lnTo>
                        <a:pt x="239" y="383"/>
                      </a:lnTo>
                      <a:lnTo>
                        <a:pt x="224" y="383"/>
                      </a:lnTo>
                      <a:lnTo>
                        <a:pt x="215" y="387"/>
                      </a:lnTo>
                      <a:lnTo>
                        <a:pt x="212" y="385"/>
                      </a:lnTo>
                      <a:lnTo>
                        <a:pt x="208" y="385"/>
                      </a:lnTo>
                      <a:lnTo>
                        <a:pt x="207" y="385"/>
                      </a:lnTo>
                      <a:lnTo>
                        <a:pt x="207" y="381"/>
                      </a:lnTo>
                      <a:lnTo>
                        <a:pt x="215" y="376"/>
                      </a:lnTo>
                      <a:lnTo>
                        <a:pt x="218" y="371"/>
                      </a:lnTo>
                      <a:lnTo>
                        <a:pt x="214" y="360"/>
                      </a:lnTo>
                      <a:lnTo>
                        <a:pt x="210" y="356"/>
                      </a:lnTo>
                      <a:lnTo>
                        <a:pt x="202" y="355"/>
                      </a:lnTo>
                      <a:lnTo>
                        <a:pt x="191" y="356"/>
                      </a:lnTo>
                      <a:lnTo>
                        <a:pt x="186" y="356"/>
                      </a:lnTo>
                      <a:lnTo>
                        <a:pt x="182" y="359"/>
                      </a:lnTo>
                      <a:lnTo>
                        <a:pt x="171" y="355"/>
                      </a:lnTo>
                      <a:lnTo>
                        <a:pt x="167" y="360"/>
                      </a:lnTo>
                      <a:lnTo>
                        <a:pt x="165" y="361"/>
                      </a:lnTo>
                      <a:lnTo>
                        <a:pt x="159" y="363"/>
                      </a:lnTo>
                      <a:lnTo>
                        <a:pt x="153" y="364"/>
                      </a:lnTo>
                      <a:lnTo>
                        <a:pt x="149" y="363"/>
                      </a:lnTo>
                      <a:lnTo>
                        <a:pt x="146" y="361"/>
                      </a:lnTo>
                      <a:lnTo>
                        <a:pt x="146" y="359"/>
                      </a:lnTo>
                      <a:lnTo>
                        <a:pt x="142" y="361"/>
                      </a:lnTo>
                      <a:lnTo>
                        <a:pt x="141" y="360"/>
                      </a:lnTo>
                      <a:lnTo>
                        <a:pt x="137" y="361"/>
                      </a:lnTo>
                      <a:lnTo>
                        <a:pt x="129" y="356"/>
                      </a:lnTo>
                      <a:lnTo>
                        <a:pt x="124" y="345"/>
                      </a:lnTo>
                      <a:lnTo>
                        <a:pt x="121" y="302"/>
                      </a:lnTo>
                      <a:lnTo>
                        <a:pt x="116" y="302"/>
                      </a:lnTo>
                      <a:lnTo>
                        <a:pt x="112" y="303"/>
                      </a:lnTo>
                      <a:lnTo>
                        <a:pt x="111" y="303"/>
                      </a:lnTo>
                      <a:lnTo>
                        <a:pt x="99" y="296"/>
                      </a:lnTo>
                      <a:lnTo>
                        <a:pt x="96" y="296"/>
                      </a:lnTo>
                      <a:lnTo>
                        <a:pt x="93" y="299"/>
                      </a:lnTo>
                      <a:lnTo>
                        <a:pt x="92" y="300"/>
                      </a:lnTo>
                      <a:lnTo>
                        <a:pt x="91" y="306"/>
                      </a:lnTo>
                      <a:lnTo>
                        <a:pt x="84" y="308"/>
                      </a:lnTo>
                      <a:lnTo>
                        <a:pt x="83" y="314"/>
                      </a:lnTo>
                      <a:lnTo>
                        <a:pt x="74" y="319"/>
                      </a:lnTo>
                      <a:lnTo>
                        <a:pt x="70" y="320"/>
                      </a:lnTo>
                      <a:lnTo>
                        <a:pt x="63" y="316"/>
                      </a:lnTo>
                      <a:lnTo>
                        <a:pt x="59" y="316"/>
                      </a:lnTo>
                      <a:lnTo>
                        <a:pt x="54" y="314"/>
                      </a:lnTo>
                      <a:lnTo>
                        <a:pt x="40" y="312"/>
                      </a:lnTo>
                      <a:lnTo>
                        <a:pt x="39" y="311"/>
                      </a:lnTo>
                      <a:lnTo>
                        <a:pt x="35" y="300"/>
                      </a:lnTo>
                      <a:lnTo>
                        <a:pt x="35" y="294"/>
                      </a:lnTo>
                      <a:lnTo>
                        <a:pt x="33" y="288"/>
                      </a:lnTo>
                      <a:lnTo>
                        <a:pt x="34" y="282"/>
                      </a:lnTo>
                      <a:lnTo>
                        <a:pt x="22" y="276"/>
                      </a:lnTo>
                      <a:lnTo>
                        <a:pt x="22" y="284"/>
                      </a:lnTo>
                      <a:lnTo>
                        <a:pt x="17" y="283"/>
                      </a:lnTo>
                      <a:lnTo>
                        <a:pt x="13" y="275"/>
                      </a:lnTo>
                      <a:lnTo>
                        <a:pt x="3" y="276"/>
                      </a:lnTo>
                      <a:lnTo>
                        <a:pt x="0" y="275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8" name="Freeform 8"/>
                <p:cNvSpPr>
                  <a:spLocks/>
                </p:cNvSpPr>
                <p:nvPr/>
              </p:nvSpPr>
              <p:spPr bwMode="ltGray">
                <a:xfrm>
                  <a:off x="1877" y="3093"/>
                  <a:ext cx="142" cy="118"/>
                </a:xfrm>
                <a:custGeom>
                  <a:avLst/>
                  <a:gdLst>
                    <a:gd name="T0" fmla="*/ 0 w 205"/>
                    <a:gd name="T1" fmla="*/ 1 h 168"/>
                    <a:gd name="T2" fmla="*/ 1 w 205"/>
                    <a:gd name="T3" fmla="*/ 1 h 168"/>
                    <a:gd name="T4" fmla="*/ 1 w 205"/>
                    <a:gd name="T5" fmla="*/ 1 h 168"/>
                    <a:gd name="T6" fmla="*/ 1 w 205"/>
                    <a:gd name="T7" fmla="*/ 1 h 168"/>
                    <a:gd name="T8" fmla="*/ 1 w 205"/>
                    <a:gd name="T9" fmla="*/ 1 h 168"/>
                    <a:gd name="T10" fmla="*/ 1 w 205"/>
                    <a:gd name="T11" fmla="*/ 1 h 168"/>
                    <a:gd name="T12" fmla="*/ 1 w 205"/>
                    <a:gd name="T13" fmla="*/ 1 h 168"/>
                    <a:gd name="T14" fmla="*/ 1 w 205"/>
                    <a:gd name="T15" fmla="*/ 1 h 168"/>
                    <a:gd name="T16" fmla="*/ 1 w 205"/>
                    <a:gd name="T17" fmla="*/ 1 h 168"/>
                    <a:gd name="T18" fmla="*/ 1 w 205"/>
                    <a:gd name="T19" fmla="*/ 1 h 168"/>
                    <a:gd name="T20" fmla="*/ 1 w 205"/>
                    <a:gd name="T21" fmla="*/ 1 h 168"/>
                    <a:gd name="T22" fmla="*/ 1 w 205"/>
                    <a:gd name="T23" fmla="*/ 1 h 168"/>
                    <a:gd name="T24" fmla="*/ 1 w 205"/>
                    <a:gd name="T25" fmla="*/ 1 h 168"/>
                    <a:gd name="T26" fmla="*/ 1 w 205"/>
                    <a:gd name="T27" fmla="*/ 1 h 168"/>
                    <a:gd name="T28" fmla="*/ 1 w 205"/>
                    <a:gd name="T29" fmla="*/ 1 h 168"/>
                    <a:gd name="T30" fmla="*/ 1 w 205"/>
                    <a:gd name="T31" fmla="*/ 1 h 168"/>
                    <a:gd name="T32" fmla="*/ 1 w 205"/>
                    <a:gd name="T33" fmla="*/ 1 h 168"/>
                    <a:gd name="T34" fmla="*/ 1 w 205"/>
                    <a:gd name="T35" fmla="*/ 0 h 168"/>
                    <a:gd name="T36" fmla="*/ 1 w 205"/>
                    <a:gd name="T37" fmla="*/ 1 h 168"/>
                    <a:gd name="T38" fmla="*/ 1 w 205"/>
                    <a:gd name="T39" fmla="*/ 1 h 168"/>
                    <a:gd name="T40" fmla="*/ 1 w 205"/>
                    <a:gd name="T41" fmla="*/ 1 h 168"/>
                    <a:gd name="T42" fmla="*/ 1 w 205"/>
                    <a:gd name="T43" fmla="*/ 1 h 168"/>
                    <a:gd name="T44" fmla="*/ 1 w 205"/>
                    <a:gd name="T45" fmla="*/ 1 h 168"/>
                    <a:gd name="T46" fmla="*/ 1 w 205"/>
                    <a:gd name="T47" fmla="*/ 1 h 168"/>
                    <a:gd name="T48" fmla="*/ 1 w 205"/>
                    <a:gd name="T49" fmla="*/ 1 h 168"/>
                    <a:gd name="T50" fmla="*/ 1 w 205"/>
                    <a:gd name="T51" fmla="*/ 1 h 168"/>
                    <a:gd name="T52" fmla="*/ 1 w 205"/>
                    <a:gd name="T53" fmla="*/ 1 h 168"/>
                    <a:gd name="T54" fmla="*/ 1 w 205"/>
                    <a:gd name="T55" fmla="*/ 1 h 168"/>
                    <a:gd name="T56" fmla="*/ 1 w 205"/>
                    <a:gd name="T57" fmla="*/ 1 h 168"/>
                    <a:gd name="T58" fmla="*/ 1 w 205"/>
                    <a:gd name="T59" fmla="*/ 1 h 168"/>
                    <a:gd name="T60" fmla="*/ 1 w 205"/>
                    <a:gd name="T61" fmla="*/ 1 h 168"/>
                    <a:gd name="T62" fmla="*/ 1 w 205"/>
                    <a:gd name="T63" fmla="*/ 1 h 168"/>
                    <a:gd name="T64" fmla="*/ 1 w 205"/>
                    <a:gd name="T65" fmla="*/ 1 h 168"/>
                    <a:gd name="T66" fmla="*/ 1 w 205"/>
                    <a:gd name="T67" fmla="*/ 1 h 168"/>
                    <a:gd name="T68" fmla="*/ 1 w 205"/>
                    <a:gd name="T69" fmla="*/ 1 h 168"/>
                    <a:gd name="T70" fmla="*/ 1 w 205"/>
                    <a:gd name="T71" fmla="*/ 1 h 168"/>
                    <a:gd name="T72" fmla="*/ 1 w 205"/>
                    <a:gd name="T73" fmla="*/ 1 h 168"/>
                    <a:gd name="T74" fmla="*/ 1 w 205"/>
                    <a:gd name="T75" fmla="*/ 1 h 168"/>
                    <a:gd name="T76" fmla="*/ 1 w 205"/>
                    <a:gd name="T77" fmla="*/ 1 h 168"/>
                    <a:gd name="T78" fmla="*/ 1 w 205"/>
                    <a:gd name="T79" fmla="*/ 1 h 168"/>
                    <a:gd name="T80" fmla="*/ 1 w 205"/>
                    <a:gd name="T81" fmla="*/ 1 h 168"/>
                    <a:gd name="T82" fmla="*/ 1 w 205"/>
                    <a:gd name="T83" fmla="*/ 1 h 168"/>
                    <a:gd name="T84" fmla="*/ 1 w 205"/>
                    <a:gd name="T85" fmla="*/ 1 h 168"/>
                    <a:gd name="T86" fmla="*/ 1 w 205"/>
                    <a:gd name="T87" fmla="*/ 1 h 168"/>
                    <a:gd name="T88" fmla="*/ 1 w 205"/>
                    <a:gd name="T89" fmla="*/ 1 h 168"/>
                    <a:gd name="T90" fmla="*/ 1 w 205"/>
                    <a:gd name="T91" fmla="*/ 1 h 168"/>
                    <a:gd name="T92" fmla="*/ 1 w 205"/>
                    <a:gd name="T93" fmla="*/ 1 h 168"/>
                    <a:gd name="T94" fmla="*/ 1 w 205"/>
                    <a:gd name="T95" fmla="*/ 1 h 168"/>
                    <a:gd name="T96" fmla="*/ 1 w 205"/>
                    <a:gd name="T97" fmla="*/ 1 h 168"/>
                    <a:gd name="T98" fmla="*/ 0 w 205"/>
                    <a:gd name="T99" fmla="*/ 1 h 16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5"/>
                    <a:gd name="T151" fmla="*/ 0 h 168"/>
                    <a:gd name="T152" fmla="*/ 205 w 205"/>
                    <a:gd name="T153" fmla="*/ 168 h 16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5" h="168">
                      <a:moveTo>
                        <a:pt x="0" y="107"/>
                      </a:moveTo>
                      <a:lnTo>
                        <a:pt x="2" y="95"/>
                      </a:lnTo>
                      <a:lnTo>
                        <a:pt x="9" y="82"/>
                      </a:lnTo>
                      <a:lnTo>
                        <a:pt x="22" y="71"/>
                      </a:lnTo>
                      <a:lnTo>
                        <a:pt x="42" y="62"/>
                      </a:lnTo>
                      <a:lnTo>
                        <a:pt x="51" y="54"/>
                      </a:lnTo>
                      <a:lnTo>
                        <a:pt x="56" y="49"/>
                      </a:lnTo>
                      <a:lnTo>
                        <a:pt x="65" y="35"/>
                      </a:lnTo>
                      <a:lnTo>
                        <a:pt x="71" y="38"/>
                      </a:lnTo>
                      <a:lnTo>
                        <a:pt x="75" y="38"/>
                      </a:lnTo>
                      <a:lnTo>
                        <a:pt x="85" y="31"/>
                      </a:lnTo>
                      <a:lnTo>
                        <a:pt x="93" y="25"/>
                      </a:lnTo>
                      <a:lnTo>
                        <a:pt x="100" y="22"/>
                      </a:lnTo>
                      <a:lnTo>
                        <a:pt x="107" y="22"/>
                      </a:lnTo>
                      <a:lnTo>
                        <a:pt x="110" y="18"/>
                      </a:lnTo>
                      <a:lnTo>
                        <a:pt x="115" y="14"/>
                      </a:lnTo>
                      <a:lnTo>
                        <a:pt x="123" y="3"/>
                      </a:lnTo>
                      <a:lnTo>
                        <a:pt x="127" y="0"/>
                      </a:lnTo>
                      <a:lnTo>
                        <a:pt x="130" y="1"/>
                      </a:lnTo>
                      <a:lnTo>
                        <a:pt x="142" y="15"/>
                      </a:lnTo>
                      <a:lnTo>
                        <a:pt x="157" y="22"/>
                      </a:lnTo>
                      <a:lnTo>
                        <a:pt x="157" y="29"/>
                      </a:lnTo>
                      <a:lnTo>
                        <a:pt x="161" y="35"/>
                      </a:lnTo>
                      <a:lnTo>
                        <a:pt x="167" y="41"/>
                      </a:lnTo>
                      <a:lnTo>
                        <a:pt x="176" y="51"/>
                      </a:lnTo>
                      <a:lnTo>
                        <a:pt x="180" y="60"/>
                      </a:lnTo>
                      <a:lnTo>
                        <a:pt x="177" y="68"/>
                      </a:lnTo>
                      <a:lnTo>
                        <a:pt x="180" y="75"/>
                      </a:lnTo>
                      <a:lnTo>
                        <a:pt x="189" y="78"/>
                      </a:lnTo>
                      <a:lnTo>
                        <a:pt x="197" y="87"/>
                      </a:lnTo>
                      <a:lnTo>
                        <a:pt x="204" y="91"/>
                      </a:lnTo>
                      <a:lnTo>
                        <a:pt x="201" y="95"/>
                      </a:lnTo>
                      <a:lnTo>
                        <a:pt x="201" y="104"/>
                      </a:lnTo>
                      <a:lnTo>
                        <a:pt x="188" y="113"/>
                      </a:lnTo>
                      <a:lnTo>
                        <a:pt x="168" y="121"/>
                      </a:lnTo>
                      <a:lnTo>
                        <a:pt x="168" y="127"/>
                      </a:lnTo>
                      <a:lnTo>
                        <a:pt x="164" y="131"/>
                      </a:lnTo>
                      <a:lnTo>
                        <a:pt x="134" y="159"/>
                      </a:lnTo>
                      <a:lnTo>
                        <a:pt x="107" y="156"/>
                      </a:lnTo>
                      <a:lnTo>
                        <a:pt x="97" y="152"/>
                      </a:lnTo>
                      <a:lnTo>
                        <a:pt x="71" y="141"/>
                      </a:lnTo>
                      <a:lnTo>
                        <a:pt x="60" y="137"/>
                      </a:lnTo>
                      <a:lnTo>
                        <a:pt x="46" y="137"/>
                      </a:lnTo>
                      <a:lnTo>
                        <a:pt x="36" y="141"/>
                      </a:lnTo>
                      <a:lnTo>
                        <a:pt x="31" y="157"/>
                      </a:lnTo>
                      <a:lnTo>
                        <a:pt x="32" y="167"/>
                      </a:lnTo>
                      <a:lnTo>
                        <a:pt x="22" y="163"/>
                      </a:lnTo>
                      <a:lnTo>
                        <a:pt x="5" y="147"/>
                      </a:lnTo>
                      <a:lnTo>
                        <a:pt x="1" y="136"/>
                      </a:lnTo>
                      <a:lnTo>
                        <a:pt x="0" y="107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9" name="Freeform 19"/>
                <p:cNvSpPr>
                  <a:spLocks/>
                </p:cNvSpPr>
                <p:nvPr/>
              </p:nvSpPr>
              <p:spPr bwMode="auto">
                <a:xfrm>
                  <a:off x="1945" y="2795"/>
                  <a:ext cx="511" cy="464"/>
                </a:xfrm>
                <a:custGeom>
                  <a:avLst/>
                  <a:gdLst>
                    <a:gd name="T0" fmla="*/ 1 w 729"/>
                    <a:gd name="T1" fmla="*/ 2 h 668"/>
                    <a:gd name="T2" fmla="*/ 1 w 729"/>
                    <a:gd name="T3" fmla="*/ 2 h 668"/>
                    <a:gd name="T4" fmla="*/ 1 w 729"/>
                    <a:gd name="T5" fmla="*/ 3 h 668"/>
                    <a:gd name="T6" fmla="*/ 1 w 729"/>
                    <a:gd name="T7" fmla="*/ 3 h 668"/>
                    <a:gd name="T8" fmla="*/ 1 w 729"/>
                    <a:gd name="T9" fmla="*/ 3 h 668"/>
                    <a:gd name="T10" fmla="*/ 1 w 729"/>
                    <a:gd name="T11" fmla="*/ 3 h 668"/>
                    <a:gd name="T12" fmla="*/ 2 w 729"/>
                    <a:gd name="T13" fmla="*/ 3 h 668"/>
                    <a:gd name="T14" fmla="*/ 2 w 729"/>
                    <a:gd name="T15" fmla="*/ 3 h 668"/>
                    <a:gd name="T16" fmla="*/ 2 w 729"/>
                    <a:gd name="T17" fmla="*/ 3 h 668"/>
                    <a:gd name="T18" fmla="*/ 2 w 729"/>
                    <a:gd name="T19" fmla="*/ 3 h 668"/>
                    <a:gd name="T20" fmla="*/ 2 w 729"/>
                    <a:gd name="T21" fmla="*/ 3 h 668"/>
                    <a:gd name="T22" fmla="*/ 2 w 729"/>
                    <a:gd name="T23" fmla="*/ 4 h 668"/>
                    <a:gd name="T24" fmla="*/ 2 w 729"/>
                    <a:gd name="T25" fmla="*/ 4 h 668"/>
                    <a:gd name="T26" fmla="*/ 2 w 729"/>
                    <a:gd name="T27" fmla="*/ 4 h 668"/>
                    <a:gd name="T28" fmla="*/ 3 w 729"/>
                    <a:gd name="T29" fmla="*/ 4 h 668"/>
                    <a:gd name="T30" fmla="*/ 3 w 729"/>
                    <a:gd name="T31" fmla="*/ 4 h 668"/>
                    <a:gd name="T32" fmla="*/ 3 w 729"/>
                    <a:gd name="T33" fmla="*/ 4 h 668"/>
                    <a:gd name="T34" fmla="*/ 4 w 729"/>
                    <a:gd name="T35" fmla="*/ 4 h 668"/>
                    <a:gd name="T36" fmla="*/ 4 w 729"/>
                    <a:gd name="T37" fmla="*/ 4 h 668"/>
                    <a:gd name="T38" fmla="*/ 4 w 729"/>
                    <a:gd name="T39" fmla="*/ 4 h 668"/>
                    <a:gd name="T40" fmla="*/ 4 w 729"/>
                    <a:gd name="T41" fmla="*/ 4 h 668"/>
                    <a:gd name="T42" fmla="*/ 5 w 729"/>
                    <a:gd name="T43" fmla="*/ 4 h 668"/>
                    <a:gd name="T44" fmla="*/ 5 w 729"/>
                    <a:gd name="T45" fmla="*/ 4 h 668"/>
                    <a:gd name="T46" fmla="*/ 5 w 729"/>
                    <a:gd name="T47" fmla="*/ 4 h 668"/>
                    <a:gd name="T48" fmla="*/ 6 w 729"/>
                    <a:gd name="T49" fmla="*/ 4 h 668"/>
                    <a:gd name="T50" fmla="*/ 6 w 729"/>
                    <a:gd name="T51" fmla="*/ 4 h 668"/>
                    <a:gd name="T52" fmla="*/ 6 w 729"/>
                    <a:gd name="T53" fmla="*/ 4 h 668"/>
                    <a:gd name="T54" fmla="*/ 6 w 729"/>
                    <a:gd name="T55" fmla="*/ 4 h 668"/>
                    <a:gd name="T56" fmla="*/ 6 w 729"/>
                    <a:gd name="T57" fmla="*/ 5 h 668"/>
                    <a:gd name="T58" fmla="*/ 6 w 729"/>
                    <a:gd name="T59" fmla="*/ 5 h 668"/>
                    <a:gd name="T60" fmla="*/ 6 w 729"/>
                    <a:gd name="T61" fmla="*/ 5 h 668"/>
                    <a:gd name="T62" fmla="*/ 6 w 729"/>
                    <a:gd name="T63" fmla="*/ 4 h 668"/>
                    <a:gd name="T64" fmla="*/ 6 w 729"/>
                    <a:gd name="T65" fmla="*/ 4 h 668"/>
                    <a:gd name="T66" fmla="*/ 6 w 729"/>
                    <a:gd name="T67" fmla="*/ 4 h 668"/>
                    <a:gd name="T68" fmla="*/ 7 w 729"/>
                    <a:gd name="T69" fmla="*/ 4 h 668"/>
                    <a:gd name="T70" fmla="*/ 7 w 729"/>
                    <a:gd name="T71" fmla="*/ 4 h 668"/>
                    <a:gd name="T72" fmla="*/ 7 w 729"/>
                    <a:gd name="T73" fmla="*/ 4 h 668"/>
                    <a:gd name="T74" fmla="*/ 6 w 729"/>
                    <a:gd name="T75" fmla="*/ 3 h 668"/>
                    <a:gd name="T76" fmla="*/ 6 w 729"/>
                    <a:gd name="T77" fmla="*/ 3 h 668"/>
                    <a:gd name="T78" fmla="*/ 6 w 729"/>
                    <a:gd name="T79" fmla="*/ 3 h 668"/>
                    <a:gd name="T80" fmla="*/ 6 w 729"/>
                    <a:gd name="T81" fmla="*/ 3 h 668"/>
                    <a:gd name="T82" fmla="*/ 5 w 729"/>
                    <a:gd name="T83" fmla="*/ 3 h 668"/>
                    <a:gd name="T84" fmla="*/ 5 w 729"/>
                    <a:gd name="T85" fmla="*/ 3 h 668"/>
                    <a:gd name="T86" fmla="*/ 4 w 729"/>
                    <a:gd name="T87" fmla="*/ 3 h 668"/>
                    <a:gd name="T88" fmla="*/ 4 w 729"/>
                    <a:gd name="T89" fmla="*/ 2 h 668"/>
                    <a:gd name="T90" fmla="*/ 4 w 729"/>
                    <a:gd name="T91" fmla="*/ 2 h 668"/>
                    <a:gd name="T92" fmla="*/ 4 w 729"/>
                    <a:gd name="T93" fmla="*/ 2 h 668"/>
                    <a:gd name="T94" fmla="*/ 3 w 729"/>
                    <a:gd name="T95" fmla="*/ 2 h 668"/>
                    <a:gd name="T96" fmla="*/ 3 w 729"/>
                    <a:gd name="T97" fmla="*/ 1 h 668"/>
                    <a:gd name="T98" fmla="*/ 3 w 729"/>
                    <a:gd name="T99" fmla="*/ 1 h 668"/>
                    <a:gd name="T100" fmla="*/ 3 w 729"/>
                    <a:gd name="T101" fmla="*/ 1 h 668"/>
                    <a:gd name="T102" fmla="*/ 3 w 729"/>
                    <a:gd name="T103" fmla="*/ 0 h 668"/>
                    <a:gd name="T104" fmla="*/ 3 w 729"/>
                    <a:gd name="T105" fmla="*/ 1 h 668"/>
                    <a:gd name="T106" fmla="*/ 2 w 729"/>
                    <a:gd name="T107" fmla="*/ 1 h 668"/>
                    <a:gd name="T108" fmla="*/ 2 w 729"/>
                    <a:gd name="T109" fmla="*/ 1 h 668"/>
                    <a:gd name="T110" fmla="*/ 2 w 729"/>
                    <a:gd name="T111" fmla="*/ 1 h 668"/>
                    <a:gd name="T112" fmla="*/ 1 w 729"/>
                    <a:gd name="T113" fmla="*/ 1 h 668"/>
                    <a:gd name="T114" fmla="*/ 1 w 729"/>
                    <a:gd name="T115" fmla="*/ 1 h 668"/>
                    <a:gd name="T116" fmla="*/ 1 w 729"/>
                    <a:gd name="T117" fmla="*/ 2 h 66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29"/>
                    <a:gd name="T178" fmla="*/ 0 h 668"/>
                    <a:gd name="T179" fmla="*/ 729 w 729"/>
                    <a:gd name="T180" fmla="*/ 668 h 66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29" h="668">
                      <a:moveTo>
                        <a:pt x="0" y="270"/>
                      </a:moveTo>
                      <a:lnTo>
                        <a:pt x="2" y="277"/>
                      </a:lnTo>
                      <a:lnTo>
                        <a:pt x="10" y="278"/>
                      </a:lnTo>
                      <a:lnTo>
                        <a:pt x="17" y="282"/>
                      </a:lnTo>
                      <a:lnTo>
                        <a:pt x="19" y="289"/>
                      </a:lnTo>
                      <a:lnTo>
                        <a:pt x="19" y="330"/>
                      </a:lnTo>
                      <a:lnTo>
                        <a:pt x="25" y="335"/>
                      </a:lnTo>
                      <a:lnTo>
                        <a:pt x="27" y="344"/>
                      </a:lnTo>
                      <a:lnTo>
                        <a:pt x="42" y="360"/>
                      </a:lnTo>
                      <a:lnTo>
                        <a:pt x="46" y="360"/>
                      </a:lnTo>
                      <a:lnTo>
                        <a:pt x="47" y="363"/>
                      </a:lnTo>
                      <a:lnTo>
                        <a:pt x="55" y="367"/>
                      </a:lnTo>
                      <a:lnTo>
                        <a:pt x="63" y="365"/>
                      </a:lnTo>
                      <a:lnTo>
                        <a:pt x="70" y="373"/>
                      </a:lnTo>
                      <a:lnTo>
                        <a:pt x="79" y="379"/>
                      </a:lnTo>
                      <a:lnTo>
                        <a:pt x="100" y="396"/>
                      </a:lnTo>
                      <a:lnTo>
                        <a:pt x="104" y="410"/>
                      </a:lnTo>
                      <a:lnTo>
                        <a:pt x="109" y="417"/>
                      </a:lnTo>
                      <a:lnTo>
                        <a:pt x="116" y="414"/>
                      </a:lnTo>
                      <a:lnTo>
                        <a:pt x="116" y="402"/>
                      </a:lnTo>
                      <a:lnTo>
                        <a:pt x="119" y="401"/>
                      </a:lnTo>
                      <a:lnTo>
                        <a:pt x="132" y="408"/>
                      </a:lnTo>
                      <a:lnTo>
                        <a:pt x="140" y="408"/>
                      </a:lnTo>
                      <a:lnTo>
                        <a:pt x="144" y="401"/>
                      </a:lnTo>
                      <a:lnTo>
                        <a:pt x="160" y="386"/>
                      </a:lnTo>
                      <a:lnTo>
                        <a:pt x="168" y="377"/>
                      </a:lnTo>
                      <a:lnTo>
                        <a:pt x="170" y="359"/>
                      </a:lnTo>
                      <a:lnTo>
                        <a:pt x="177" y="360"/>
                      </a:lnTo>
                      <a:lnTo>
                        <a:pt x="185" y="371"/>
                      </a:lnTo>
                      <a:lnTo>
                        <a:pt x="191" y="375"/>
                      </a:lnTo>
                      <a:lnTo>
                        <a:pt x="197" y="375"/>
                      </a:lnTo>
                      <a:lnTo>
                        <a:pt x="199" y="380"/>
                      </a:lnTo>
                      <a:lnTo>
                        <a:pt x="199" y="386"/>
                      </a:lnTo>
                      <a:lnTo>
                        <a:pt x="202" y="397"/>
                      </a:lnTo>
                      <a:lnTo>
                        <a:pt x="199" y="412"/>
                      </a:lnTo>
                      <a:lnTo>
                        <a:pt x="190" y="420"/>
                      </a:lnTo>
                      <a:lnTo>
                        <a:pt x="186" y="422"/>
                      </a:lnTo>
                      <a:lnTo>
                        <a:pt x="186" y="431"/>
                      </a:lnTo>
                      <a:lnTo>
                        <a:pt x="194" y="442"/>
                      </a:lnTo>
                      <a:lnTo>
                        <a:pt x="199" y="447"/>
                      </a:lnTo>
                      <a:lnTo>
                        <a:pt x="202" y="450"/>
                      </a:lnTo>
                      <a:lnTo>
                        <a:pt x="203" y="453"/>
                      </a:lnTo>
                      <a:lnTo>
                        <a:pt x="202" y="472"/>
                      </a:lnTo>
                      <a:lnTo>
                        <a:pt x="201" y="482"/>
                      </a:lnTo>
                      <a:lnTo>
                        <a:pt x="199" y="504"/>
                      </a:lnTo>
                      <a:lnTo>
                        <a:pt x="187" y="526"/>
                      </a:lnTo>
                      <a:lnTo>
                        <a:pt x="185" y="534"/>
                      </a:lnTo>
                      <a:lnTo>
                        <a:pt x="178" y="542"/>
                      </a:lnTo>
                      <a:lnTo>
                        <a:pt x="177" y="552"/>
                      </a:lnTo>
                      <a:lnTo>
                        <a:pt x="180" y="554"/>
                      </a:lnTo>
                      <a:lnTo>
                        <a:pt x="187" y="556"/>
                      </a:lnTo>
                      <a:lnTo>
                        <a:pt x="193" y="557"/>
                      </a:lnTo>
                      <a:lnTo>
                        <a:pt x="201" y="560"/>
                      </a:lnTo>
                      <a:lnTo>
                        <a:pt x="205" y="571"/>
                      </a:lnTo>
                      <a:lnTo>
                        <a:pt x="225" y="571"/>
                      </a:lnTo>
                      <a:lnTo>
                        <a:pt x="240" y="575"/>
                      </a:lnTo>
                      <a:lnTo>
                        <a:pt x="250" y="573"/>
                      </a:lnTo>
                      <a:lnTo>
                        <a:pt x="263" y="593"/>
                      </a:lnTo>
                      <a:lnTo>
                        <a:pt x="275" y="602"/>
                      </a:lnTo>
                      <a:lnTo>
                        <a:pt x="279" y="602"/>
                      </a:lnTo>
                      <a:lnTo>
                        <a:pt x="292" y="610"/>
                      </a:lnTo>
                      <a:lnTo>
                        <a:pt x="299" y="616"/>
                      </a:lnTo>
                      <a:lnTo>
                        <a:pt x="304" y="620"/>
                      </a:lnTo>
                      <a:lnTo>
                        <a:pt x="313" y="622"/>
                      </a:lnTo>
                      <a:lnTo>
                        <a:pt x="326" y="620"/>
                      </a:lnTo>
                      <a:lnTo>
                        <a:pt x="330" y="614"/>
                      </a:lnTo>
                      <a:lnTo>
                        <a:pt x="332" y="603"/>
                      </a:lnTo>
                      <a:lnTo>
                        <a:pt x="338" y="596"/>
                      </a:lnTo>
                      <a:lnTo>
                        <a:pt x="358" y="590"/>
                      </a:lnTo>
                      <a:lnTo>
                        <a:pt x="365" y="593"/>
                      </a:lnTo>
                      <a:lnTo>
                        <a:pt x="373" y="594"/>
                      </a:lnTo>
                      <a:lnTo>
                        <a:pt x="381" y="593"/>
                      </a:lnTo>
                      <a:lnTo>
                        <a:pt x="385" y="594"/>
                      </a:lnTo>
                      <a:lnTo>
                        <a:pt x="390" y="600"/>
                      </a:lnTo>
                      <a:lnTo>
                        <a:pt x="398" y="604"/>
                      </a:lnTo>
                      <a:lnTo>
                        <a:pt x="426" y="623"/>
                      </a:lnTo>
                      <a:lnTo>
                        <a:pt x="431" y="623"/>
                      </a:lnTo>
                      <a:lnTo>
                        <a:pt x="447" y="627"/>
                      </a:lnTo>
                      <a:lnTo>
                        <a:pt x="455" y="627"/>
                      </a:lnTo>
                      <a:lnTo>
                        <a:pt x="459" y="630"/>
                      </a:lnTo>
                      <a:lnTo>
                        <a:pt x="464" y="623"/>
                      </a:lnTo>
                      <a:lnTo>
                        <a:pt x="465" y="618"/>
                      </a:lnTo>
                      <a:lnTo>
                        <a:pt x="469" y="610"/>
                      </a:lnTo>
                      <a:lnTo>
                        <a:pt x="473" y="607"/>
                      </a:lnTo>
                      <a:lnTo>
                        <a:pt x="484" y="612"/>
                      </a:lnTo>
                      <a:lnTo>
                        <a:pt x="496" y="622"/>
                      </a:lnTo>
                      <a:lnTo>
                        <a:pt x="509" y="628"/>
                      </a:lnTo>
                      <a:lnTo>
                        <a:pt x="516" y="628"/>
                      </a:lnTo>
                      <a:lnTo>
                        <a:pt x="518" y="626"/>
                      </a:lnTo>
                      <a:lnTo>
                        <a:pt x="521" y="626"/>
                      </a:lnTo>
                      <a:lnTo>
                        <a:pt x="526" y="628"/>
                      </a:lnTo>
                      <a:lnTo>
                        <a:pt x="529" y="631"/>
                      </a:lnTo>
                      <a:lnTo>
                        <a:pt x="534" y="632"/>
                      </a:lnTo>
                      <a:lnTo>
                        <a:pt x="536" y="627"/>
                      </a:lnTo>
                      <a:lnTo>
                        <a:pt x="537" y="612"/>
                      </a:lnTo>
                      <a:lnTo>
                        <a:pt x="536" y="610"/>
                      </a:lnTo>
                      <a:lnTo>
                        <a:pt x="537" y="606"/>
                      </a:lnTo>
                      <a:lnTo>
                        <a:pt x="546" y="594"/>
                      </a:lnTo>
                      <a:lnTo>
                        <a:pt x="553" y="590"/>
                      </a:lnTo>
                      <a:lnTo>
                        <a:pt x="562" y="590"/>
                      </a:lnTo>
                      <a:lnTo>
                        <a:pt x="561" y="594"/>
                      </a:lnTo>
                      <a:lnTo>
                        <a:pt x="563" y="595"/>
                      </a:lnTo>
                      <a:lnTo>
                        <a:pt x="573" y="590"/>
                      </a:lnTo>
                      <a:lnTo>
                        <a:pt x="575" y="606"/>
                      </a:lnTo>
                      <a:lnTo>
                        <a:pt x="577" y="608"/>
                      </a:lnTo>
                      <a:lnTo>
                        <a:pt x="589" y="633"/>
                      </a:lnTo>
                      <a:lnTo>
                        <a:pt x="608" y="667"/>
                      </a:lnTo>
                      <a:lnTo>
                        <a:pt x="612" y="652"/>
                      </a:lnTo>
                      <a:lnTo>
                        <a:pt x="614" y="648"/>
                      </a:lnTo>
                      <a:lnTo>
                        <a:pt x="622" y="647"/>
                      </a:lnTo>
                      <a:lnTo>
                        <a:pt x="623" y="644"/>
                      </a:lnTo>
                      <a:lnTo>
                        <a:pt x="634" y="647"/>
                      </a:lnTo>
                      <a:lnTo>
                        <a:pt x="639" y="656"/>
                      </a:lnTo>
                      <a:lnTo>
                        <a:pt x="643" y="660"/>
                      </a:lnTo>
                      <a:lnTo>
                        <a:pt x="647" y="661"/>
                      </a:lnTo>
                      <a:lnTo>
                        <a:pt x="653" y="661"/>
                      </a:lnTo>
                      <a:lnTo>
                        <a:pt x="659" y="661"/>
                      </a:lnTo>
                      <a:lnTo>
                        <a:pt x="664" y="664"/>
                      </a:lnTo>
                      <a:lnTo>
                        <a:pt x="668" y="661"/>
                      </a:lnTo>
                      <a:lnTo>
                        <a:pt x="673" y="661"/>
                      </a:lnTo>
                      <a:lnTo>
                        <a:pt x="677" y="664"/>
                      </a:lnTo>
                      <a:lnTo>
                        <a:pt x="681" y="664"/>
                      </a:lnTo>
                      <a:lnTo>
                        <a:pt x="689" y="667"/>
                      </a:lnTo>
                      <a:lnTo>
                        <a:pt x="693" y="667"/>
                      </a:lnTo>
                      <a:lnTo>
                        <a:pt x="697" y="664"/>
                      </a:lnTo>
                      <a:lnTo>
                        <a:pt x="700" y="659"/>
                      </a:lnTo>
                      <a:lnTo>
                        <a:pt x="698" y="644"/>
                      </a:lnTo>
                      <a:lnTo>
                        <a:pt x="696" y="635"/>
                      </a:lnTo>
                      <a:lnTo>
                        <a:pt x="697" y="632"/>
                      </a:lnTo>
                      <a:lnTo>
                        <a:pt x="709" y="630"/>
                      </a:lnTo>
                      <a:lnTo>
                        <a:pt x="712" y="627"/>
                      </a:lnTo>
                      <a:lnTo>
                        <a:pt x="714" y="624"/>
                      </a:lnTo>
                      <a:lnTo>
                        <a:pt x="717" y="620"/>
                      </a:lnTo>
                      <a:lnTo>
                        <a:pt x="716" y="614"/>
                      </a:lnTo>
                      <a:lnTo>
                        <a:pt x="709" y="608"/>
                      </a:lnTo>
                      <a:lnTo>
                        <a:pt x="706" y="604"/>
                      </a:lnTo>
                      <a:lnTo>
                        <a:pt x="705" y="598"/>
                      </a:lnTo>
                      <a:lnTo>
                        <a:pt x="702" y="595"/>
                      </a:lnTo>
                      <a:lnTo>
                        <a:pt x="708" y="581"/>
                      </a:lnTo>
                      <a:lnTo>
                        <a:pt x="717" y="571"/>
                      </a:lnTo>
                      <a:lnTo>
                        <a:pt x="725" y="567"/>
                      </a:lnTo>
                      <a:lnTo>
                        <a:pt x="726" y="561"/>
                      </a:lnTo>
                      <a:lnTo>
                        <a:pt x="728" y="552"/>
                      </a:lnTo>
                      <a:lnTo>
                        <a:pt x="722" y="549"/>
                      </a:lnTo>
                      <a:lnTo>
                        <a:pt x="720" y="545"/>
                      </a:lnTo>
                      <a:lnTo>
                        <a:pt x="721" y="534"/>
                      </a:lnTo>
                      <a:lnTo>
                        <a:pt x="722" y="530"/>
                      </a:lnTo>
                      <a:lnTo>
                        <a:pt x="721" y="528"/>
                      </a:lnTo>
                      <a:lnTo>
                        <a:pt x="716" y="524"/>
                      </a:lnTo>
                      <a:lnTo>
                        <a:pt x="688" y="521"/>
                      </a:lnTo>
                      <a:lnTo>
                        <a:pt x="701" y="519"/>
                      </a:lnTo>
                      <a:lnTo>
                        <a:pt x="708" y="500"/>
                      </a:lnTo>
                      <a:lnTo>
                        <a:pt x="705" y="490"/>
                      </a:lnTo>
                      <a:lnTo>
                        <a:pt x="720" y="478"/>
                      </a:lnTo>
                      <a:lnTo>
                        <a:pt x="718" y="470"/>
                      </a:lnTo>
                      <a:lnTo>
                        <a:pt x="701" y="459"/>
                      </a:lnTo>
                      <a:lnTo>
                        <a:pt x="712" y="439"/>
                      </a:lnTo>
                      <a:lnTo>
                        <a:pt x="647" y="445"/>
                      </a:lnTo>
                      <a:lnTo>
                        <a:pt x="648" y="441"/>
                      </a:lnTo>
                      <a:lnTo>
                        <a:pt x="620" y="446"/>
                      </a:lnTo>
                      <a:lnTo>
                        <a:pt x="595" y="439"/>
                      </a:lnTo>
                      <a:lnTo>
                        <a:pt x="585" y="442"/>
                      </a:lnTo>
                      <a:lnTo>
                        <a:pt x="571" y="439"/>
                      </a:lnTo>
                      <a:lnTo>
                        <a:pt x="562" y="439"/>
                      </a:lnTo>
                      <a:lnTo>
                        <a:pt x="550" y="435"/>
                      </a:lnTo>
                      <a:lnTo>
                        <a:pt x="544" y="425"/>
                      </a:lnTo>
                      <a:lnTo>
                        <a:pt x="541" y="410"/>
                      </a:lnTo>
                      <a:lnTo>
                        <a:pt x="534" y="392"/>
                      </a:lnTo>
                      <a:lnTo>
                        <a:pt x="512" y="379"/>
                      </a:lnTo>
                      <a:lnTo>
                        <a:pt x="501" y="379"/>
                      </a:lnTo>
                      <a:lnTo>
                        <a:pt x="501" y="383"/>
                      </a:lnTo>
                      <a:lnTo>
                        <a:pt x="505" y="390"/>
                      </a:lnTo>
                      <a:lnTo>
                        <a:pt x="504" y="397"/>
                      </a:lnTo>
                      <a:lnTo>
                        <a:pt x="439" y="371"/>
                      </a:lnTo>
                      <a:lnTo>
                        <a:pt x="415" y="364"/>
                      </a:lnTo>
                      <a:lnTo>
                        <a:pt x="412" y="360"/>
                      </a:lnTo>
                      <a:lnTo>
                        <a:pt x="409" y="353"/>
                      </a:lnTo>
                      <a:lnTo>
                        <a:pt x="414" y="331"/>
                      </a:lnTo>
                      <a:lnTo>
                        <a:pt x="423" y="330"/>
                      </a:lnTo>
                      <a:lnTo>
                        <a:pt x="426" y="328"/>
                      </a:lnTo>
                      <a:lnTo>
                        <a:pt x="427" y="307"/>
                      </a:lnTo>
                      <a:lnTo>
                        <a:pt x="414" y="297"/>
                      </a:lnTo>
                      <a:lnTo>
                        <a:pt x="414" y="289"/>
                      </a:lnTo>
                      <a:lnTo>
                        <a:pt x="410" y="283"/>
                      </a:lnTo>
                      <a:lnTo>
                        <a:pt x="395" y="287"/>
                      </a:lnTo>
                      <a:lnTo>
                        <a:pt x="394" y="285"/>
                      </a:lnTo>
                      <a:lnTo>
                        <a:pt x="390" y="280"/>
                      </a:lnTo>
                      <a:lnTo>
                        <a:pt x="390" y="274"/>
                      </a:lnTo>
                      <a:lnTo>
                        <a:pt x="390" y="272"/>
                      </a:lnTo>
                      <a:lnTo>
                        <a:pt x="360" y="269"/>
                      </a:lnTo>
                      <a:lnTo>
                        <a:pt x="358" y="278"/>
                      </a:lnTo>
                      <a:lnTo>
                        <a:pt x="328" y="277"/>
                      </a:lnTo>
                      <a:lnTo>
                        <a:pt x="321" y="266"/>
                      </a:lnTo>
                      <a:lnTo>
                        <a:pt x="325" y="231"/>
                      </a:lnTo>
                      <a:lnTo>
                        <a:pt x="324" y="169"/>
                      </a:lnTo>
                      <a:lnTo>
                        <a:pt x="321" y="157"/>
                      </a:lnTo>
                      <a:lnTo>
                        <a:pt x="312" y="140"/>
                      </a:lnTo>
                      <a:lnTo>
                        <a:pt x="303" y="125"/>
                      </a:lnTo>
                      <a:lnTo>
                        <a:pt x="297" y="113"/>
                      </a:lnTo>
                      <a:lnTo>
                        <a:pt x="299" y="87"/>
                      </a:lnTo>
                      <a:lnTo>
                        <a:pt x="300" y="75"/>
                      </a:lnTo>
                      <a:lnTo>
                        <a:pt x="299" y="56"/>
                      </a:lnTo>
                      <a:lnTo>
                        <a:pt x="296" y="48"/>
                      </a:lnTo>
                      <a:lnTo>
                        <a:pt x="276" y="19"/>
                      </a:lnTo>
                      <a:lnTo>
                        <a:pt x="267" y="7"/>
                      </a:lnTo>
                      <a:lnTo>
                        <a:pt x="266" y="5"/>
                      </a:lnTo>
                      <a:lnTo>
                        <a:pt x="264" y="2"/>
                      </a:lnTo>
                      <a:lnTo>
                        <a:pt x="260" y="0"/>
                      </a:lnTo>
                      <a:lnTo>
                        <a:pt x="259" y="1"/>
                      </a:lnTo>
                      <a:lnTo>
                        <a:pt x="259" y="7"/>
                      </a:lnTo>
                      <a:lnTo>
                        <a:pt x="263" y="10"/>
                      </a:lnTo>
                      <a:lnTo>
                        <a:pt x="267" y="15"/>
                      </a:lnTo>
                      <a:lnTo>
                        <a:pt x="262" y="19"/>
                      </a:lnTo>
                      <a:lnTo>
                        <a:pt x="255" y="23"/>
                      </a:lnTo>
                      <a:lnTo>
                        <a:pt x="240" y="33"/>
                      </a:lnTo>
                      <a:lnTo>
                        <a:pt x="235" y="38"/>
                      </a:lnTo>
                      <a:lnTo>
                        <a:pt x="230" y="56"/>
                      </a:lnTo>
                      <a:lnTo>
                        <a:pt x="230" y="66"/>
                      </a:lnTo>
                      <a:lnTo>
                        <a:pt x="222" y="75"/>
                      </a:lnTo>
                      <a:lnTo>
                        <a:pt x="201" y="73"/>
                      </a:lnTo>
                      <a:lnTo>
                        <a:pt x="197" y="76"/>
                      </a:lnTo>
                      <a:lnTo>
                        <a:pt x="195" y="83"/>
                      </a:lnTo>
                      <a:lnTo>
                        <a:pt x="197" y="92"/>
                      </a:lnTo>
                      <a:lnTo>
                        <a:pt x="203" y="117"/>
                      </a:lnTo>
                      <a:lnTo>
                        <a:pt x="202" y="121"/>
                      </a:lnTo>
                      <a:lnTo>
                        <a:pt x="166" y="157"/>
                      </a:lnTo>
                      <a:lnTo>
                        <a:pt x="158" y="170"/>
                      </a:lnTo>
                      <a:lnTo>
                        <a:pt x="115" y="221"/>
                      </a:lnTo>
                      <a:lnTo>
                        <a:pt x="108" y="224"/>
                      </a:lnTo>
                      <a:lnTo>
                        <a:pt x="86" y="232"/>
                      </a:lnTo>
                      <a:lnTo>
                        <a:pt x="66" y="236"/>
                      </a:lnTo>
                      <a:lnTo>
                        <a:pt x="48" y="239"/>
                      </a:lnTo>
                      <a:lnTo>
                        <a:pt x="33" y="244"/>
                      </a:lnTo>
                      <a:lnTo>
                        <a:pt x="22" y="249"/>
                      </a:lnTo>
                      <a:lnTo>
                        <a:pt x="19" y="254"/>
                      </a:lnTo>
                      <a:lnTo>
                        <a:pt x="11" y="258"/>
                      </a:lnTo>
                      <a:lnTo>
                        <a:pt x="1" y="268"/>
                      </a:lnTo>
                      <a:lnTo>
                        <a:pt x="0" y="27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0" name="Freeform 21"/>
                <p:cNvSpPr>
                  <a:spLocks/>
                </p:cNvSpPr>
                <p:nvPr/>
              </p:nvSpPr>
              <p:spPr bwMode="auto">
                <a:xfrm>
                  <a:off x="1703" y="2723"/>
                  <a:ext cx="434" cy="557"/>
                </a:xfrm>
                <a:custGeom>
                  <a:avLst/>
                  <a:gdLst>
                    <a:gd name="T0" fmla="*/ 1 w 621"/>
                    <a:gd name="T1" fmla="*/ 4 h 805"/>
                    <a:gd name="T2" fmla="*/ 1 w 621"/>
                    <a:gd name="T3" fmla="*/ 3 h 805"/>
                    <a:gd name="T4" fmla="*/ 1 w 621"/>
                    <a:gd name="T5" fmla="*/ 4 h 805"/>
                    <a:gd name="T6" fmla="*/ 1 w 621"/>
                    <a:gd name="T7" fmla="*/ 4 h 805"/>
                    <a:gd name="T8" fmla="*/ 1 w 621"/>
                    <a:gd name="T9" fmla="*/ 3 h 805"/>
                    <a:gd name="T10" fmla="*/ 1 w 621"/>
                    <a:gd name="T11" fmla="*/ 4 h 805"/>
                    <a:gd name="T12" fmla="*/ 1 w 621"/>
                    <a:gd name="T13" fmla="*/ 4 h 805"/>
                    <a:gd name="T14" fmla="*/ 1 w 621"/>
                    <a:gd name="T15" fmla="*/ 4 h 805"/>
                    <a:gd name="T16" fmla="*/ 2 w 621"/>
                    <a:gd name="T17" fmla="*/ 4 h 805"/>
                    <a:gd name="T18" fmla="*/ 1 w 621"/>
                    <a:gd name="T19" fmla="*/ 4 h 805"/>
                    <a:gd name="T20" fmla="*/ 1 w 621"/>
                    <a:gd name="T21" fmla="*/ 4 h 805"/>
                    <a:gd name="T22" fmla="*/ 1 w 621"/>
                    <a:gd name="T23" fmla="*/ 4 h 805"/>
                    <a:gd name="T24" fmla="*/ 1 w 621"/>
                    <a:gd name="T25" fmla="*/ 5 h 805"/>
                    <a:gd name="T26" fmla="*/ 1 w 621"/>
                    <a:gd name="T27" fmla="*/ 5 h 805"/>
                    <a:gd name="T28" fmla="*/ 1 w 621"/>
                    <a:gd name="T29" fmla="*/ 5 h 805"/>
                    <a:gd name="T30" fmla="*/ 1 w 621"/>
                    <a:gd name="T31" fmla="*/ 6 h 805"/>
                    <a:gd name="T32" fmla="*/ 1 w 621"/>
                    <a:gd name="T33" fmla="*/ 6 h 805"/>
                    <a:gd name="T34" fmla="*/ 2 w 621"/>
                    <a:gd name="T35" fmla="*/ 6 h 805"/>
                    <a:gd name="T36" fmla="*/ 2 w 621"/>
                    <a:gd name="T37" fmla="*/ 6 h 805"/>
                    <a:gd name="T38" fmla="*/ 3 w 621"/>
                    <a:gd name="T39" fmla="*/ 5 h 805"/>
                    <a:gd name="T40" fmla="*/ 3 w 621"/>
                    <a:gd name="T41" fmla="*/ 5 h 805"/>
                    <a:gd name="T42" fmla="*/ 2 w 621"/>
                    <a:gd name="T43" fmla="*/ 5 h 805"/>
                    <a:gd name="T44" fmla="*/ 2 w 621"/>
                    <a:gd name="T45" fmla="*/ 4 h 805"/>
                    <a:gd name="T46" fmla="*/ 3 w 621"/>
                    <a:gd name="T47" fmla="*/ 4 h 805"/>
                    <a:gd name="T48" fmla="*/ 3 w 621"/>
                    <a:gd name="T49" fmla="*/ 4 h 805"/>
                    <a:gd name="T50" fmla="*/ 3 w 621"/>
                    <a:gd name="T51" fmla="*/ 4 h 805"/>
                    <a:gd name="T52" fmla="*/ 3 w 621"/>
                    <a:gd name="T53" fmla="*/ 4 h 805"/>
                    <a:gd name="T54" fmla="*/ 4 w 621"/>
                    <a:gd name="T55" fmla="*/ 4 h 805"/>
                    <a:gd name="T56" fmla="*/ 4 w 621"/>
                    <a:gd name="T57" fmla="*/ 4 h 805"/>
                    <a:gd name="T58" fmla="*/ 5 w 621"/>
                    <a:gd name="T59" fmla="*/ 4 h 805"/>
                    <a:gd name="T60" fmla="*/ 5 w 621"/>
                    <a:gd name="T61" fmla="*/ 4 h 805"/>
                    <a:gd name="T62" fmla="*/ 5 w 621"/>
                    <a:gd name="T63" fmla="*/ 4 h 805"/>
                    <a:gd name="T64" fmla="*/ 5 w 621"/>
                    <a:gd name="T65" fmla="*/ 3 h 805"/>
                    <a:gd name="T66" fmla="*/ 5 w 621"/>
                    <a:gd name="T67" fmla="*/ 3 h 805"/>
                    <a:gd name="T68" fmla="*/ 4 w 621"/>
                    <a:gd name="T69" fmla="*/ 3 h 805"/>
                    <a:gd name="T70" fmla="*/ 4 w 621"/>
                    <a:gd name="T71" fmla="*/ 3 h 805"/>
                    <a:gd name="T72" fmla="*/ 4 w 621"/>
                    <a:gd name="T73" fmla="*/ 3 h 805"/>
                    <a:gd name="T74" fmla="*/ 3 w 621"/>
                    <a:gd name="T75" fmla="*/ 3 h 805"/>
                    <a:gd name="T76" fmla="*/ 3 w 621"/>
                    <a:gd name="T77" fmla="*/ 3 h 805"/>
                    <a:gd name="T78" fmla="*/ 3 w 621"/>
                    <a:gd name="T79" fmla="*/ 3 h 805"/>
                    <a:gd name="T80" fmla="*/ 3 w 621"/>
                    <a:gd name="T81" fmla="*/ 2 h 805"/>
                    <a:gd name="T82" fmla="*/ 5 w 621"/>
                    <a:gd name="T83" fmla="*/ 2 h 805"/>
                    <a:gd name="T84" fmla="*/ 5 w 621"/>
                    <a:gd name="T85" fmla="*/ 1 h 805"/>
                    <a:gd name="T86" fmla="*/ 5 w 621"/>
                    <a:gd name="T87" fmla="*/ 1 h 805"/>
                    <a:gd name="T88" fmla="*/ 6 w 621"/>
                    <a:gd name="T89" fmla="*/ 1 h 805"/>
                    <a:gd name="T90" fmla="*/ 5 w 621"/>
                    <a:gd name="T91" fmla="*/ 1 h 805"/>
                    <a:gd name="T92" fmla="*/ 5 w 621"/>
                    <a:gd name="T93" fmla="*/ 1 h 805"/>
                    <a:gd name="T94" fmla="*/ 4 w 621"/>
                    <a:gd name="T95" fmla="*/ 1 h 805"/>
                    <a:gd name="T96" fmla="*/ 4 w 621"/>
                    <a:gd name="T97" fmla="*/ 1 h 805"/>
                    <a:gd name="T98" fmla="*/ 4 w 621"/>
                    <a:gd name="T99" fmla="*/ 1 h 805"/>
                    <a:gd name="T100" fmla="*/ 4 w 621"/>
                    <a:gd name="T101" fmla="*/ 1 h 805"/>
                    <a:gd name="T102" fmla="*/ 3 w 621"/>
                    <a:gd name="T103" fmla="*/ 1 h 805"/>
                    <a:gd name="T104" fmla="*/ 2 w 621"/>
                    <a:gd name="T105" fmla="*/ 1 h 805"/>
                    <a:gd name="T106" fmla="*/ 3 w 621"/>
                    <a:gd name="T107" fmla="*/ 1 h 805"/>
                    <a:gd name="T108" fmla="*/ 2 w 621"/>
                    <a:gd name="T109" fmla="*/ 1 h 805"/>
                    <a:gd name="T110" fmla="*/ 2 w 621"/>
                    <a:gd name="T111" fmla="*/ 1 h 805"/>
                    <a:gd name="T112" fmla="*/ 1 w 621"/>
                    <a:gd name="T113" fmla="*/ 1 h 805"/>
                    <a:gd name="T114" fmla="*/ 1 w 621"/>
                    <a:gd name="T115" fmla="*/ 1 h 805"/>
                    <a:gd name="T116" fmla="*/ 1 w 621"/>
                    <a:gd name="T117" fmla="*/ 2 h 805"/>
                    <a:gd name="T118" fmla="*/ 1 w 621"/>
                    <a:gd name="T119" fmla="*/ 2 h 805"/>
                    <a:gd name="T120" fmla="*/ 1 w 621"/>
                    <a:gd name="T121" fmla="*/ 3 h 80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21"/>
                    <a:gd name="T184" fmla="*/ 0 h 805"/>
                    <a:gd name="T185" fmla="*/ 621 w 621"/>
                    <a:gd name="T186" fmla="*/ 805 h 80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21" h="805">
                      <a:moveTo>
                        <a:pt x="0" y="493"/>
                      </a:moveTo>
                      <a:lnTo>
                        <a:pt x="1" y="512"/>
                      </a:lnTo>
                      <a:lnTo>
                        <a:pt x="3" y="536"/>
                      </a:lnTo>
                      <a:lnTo>
                        <a:pt x="52" y="536"/>
                      </a:lnTo>
                      <a:lnTo>
                        <a:pt x="62" y="537"/>
                      </a:lnTo>
                      <a:lnTo>
                        <a:pt x="62" y="524"/>
                      </a:lnTo>
                      <a:lnTo>
                        <a:pt x="46" y="516"/>
                      </a:lnTo>
                      <a:lnTo>
                        <a:pt x="44" y="473"/>
                      </a:lnTo>
                      <a:lnTo>
                        <a:pt x="47" y="471"/>
                      </a:lnTo>
                      <a:lnTo>
                        <a:pt x="91" y="483"/>
                      </a:lnTo>
                      <a:lnTo>
                        <a:pt x="89" y="505"/>
                      </a:lnTo>
                      <a:lnTo>
                        <a:pt x="74" y="513"/>
                      </a:lnTo>
                      <a:lnTo>
                        <a:pt x="76" y="529"/>
                      </a:lnTo>
                      <a:lnTo>
                        <a:pt x="72" y="530"/>
                      </a:lnTo>
                      <a:lnTo>
                        <a:pt x="72" y="532"/>
                      </a:lnTo>
                      <a:lnTo>
                        <a:pt x="75" y="541"/>
                      </a:lnTo>
                      <a:lnTo>
                        <a:pt x="72" y="580"/>
                      </a:lnTo>
                      <a:lnTo>
                        <a:pt x="80" y="575"/>
                      </a:lnTo>
                      <a:lnTo>
                        <a:pt x="84" y="557"/>
                      </a:lnTo>
                      <a:lnTo>
                        <a:pt x="84" y="551"/>
                      </a:lnTo>
                      <a:lnTo>
                        <a:pt x="88" y="538"/>
                      </a:lnTo>
                      <a:lnTo>
                        <a:pt x="92" y="510"/>
                      </a:lnTo>
                      <a:lnTo>
                        <a:pt x="96" y="509"/>
                      </a:lnTo>
                      <a:lnTo>
                        <a:pt x="103" y="513"/>
                      </a:lnTo>
                      <a:lnTo>
                        <a:pt x="117" y="516"/>
                      </a:lnTo>
                      <a:lnTo>
                        <a:pt x="117" y="518"/>
                      </a:lnTo>
                      <a:lnTo>
                        <a:pt x="122" y="521"/>
                      </a:lnTo>
                      <a:lnTo>
                        <a:pt x="117" y="543"/>
                      </a:lnTo>
                      <a:lnTo>
                        <a:pt x="107" y="574"/>
                      </a:lnTo>
                      <a:lnTo>
                        <a:pt x="107" y="600"/>
                      </a:lnTo>
                      <a:lnTo>
                        <a:pt x="128" y="603"/>
                      </a:lnTo>
                      <a:lnTo>
                        <a:pt x="134" y="602"/>
                      </a:lnTo>
                      <a:lnTo>
                        <a:pt x="136" y="598"/>
                      </a:lnTo>
                      <a:lnTo>
                        <a:pt x="141" y="594"/>
                      </a:lnTo>
                      <a:lnTo>
                        <a:pt x="146" y="582"/>
                      </a:lnTo>
                      <a:lnTo>
                        <a:pt x="146" y="575"/>
                      </a:lnTo>
                      <a:lnTo>
                        <a:pt x="144" y="567"/>
                      </a:lnTo>
                      <a:lnTo>
                        <a:pt x="144" y="555"/>
                      </a:lnTo>
                      <a:lnTo>
                        <a:pt x="158" y="542"/>
                      </a:lnTo>
                      <a:lnTo>
                        <a:pt x="163" y="541"/>
                      </a:lnTo>
                      <a:lnTo>
                        <a:pt x="185" y="541"/>
                      </a:lnTo>
                      <a:lnTo>
                        <a:pt x="193" y="545"/>
                      </a:lnTo>
                      <a:lnTo>
                        <a:pt x="198" y="546"/>
                      </a:lnTo>
                      <a:lnTo>
                        <a:pt x="207" y="551"/>
                      </a:lnTo>
                      <a:lnTo>
                        <a:pt x="208" y="563"/>
                      </a:lnTo>
                      <a:lnTo>
                        <a:pt x="206" y="572"/>
                      </a:lnTo>
                      <a:lnTo>
                        <a:pt x="194" y="591"/>
                      </a:lnTo>
                      <a:lnTo>
                        <a:pt x="190" y="611"/>
                      </a:lnTo>
                      <a:lnTo>
                        <a:pt x="187" y="616"/>
                      </a:lnTo>
                      <a:lnTo>
                        <a:pt x="189" y="625"/>
                      </a:lnTo>
                      <a:lnTo>
                        <a:pt x="183" y="635"/>
                      </a:lnTo>
                      <a:lnTo>
                        <a:pt x="179" y="636"/>
                      </a:lnTo>
                      <a:lnTo>
                        <a:pt x="174" y="636"/>
                      </a:lnTo>
                      <a:lnTo>
                        <a:pt x="173" y="635"/>
                      </a:lnTo>
                      <a:lnTo>
                        <a:pt x="158" y="642"/>
                      </a:lnTo>
                      <a:lnTo>
                        <a:pt x="141" y="662"/>
                      </a:lnTo>
                      <a:lnTo>
                        <a:pt x="133" y="661"/>
                      </a:lnTo>
                      <a:lnTo>
                        <a:pt x="126" y="662"/>
                      </a:lnTo>
                      <a:lnTo>
                        <a:pt x="120" y="658"/>
                      </a:lnTo>
                      <a:lnTo>
                        <a:pt x="116" y="664"/>
                      </a:lnTo>
                      <a:lnTo>
                        <a:pt x="120" y="677"/>
                      </a:lnTo>
                      <a:lnTo>
                        <a:pt x="118" y="685"/>
                      </a:lnTo>
                      <a:lnTo>
                        <a:pt x="113" y="683"/>
                      </a:lnTo>
                      <a:lnTo>
                        <a:pt x="111" y="679"/>
                      </a:lnTo>
                      <a:lnTo>
                        <a:pt x="109" y="682"/>
                      </a:lnTo>
                      <a:lnTo>
                        <a:pt x="112" y="690"/>
                      </a:lnTo>
                      <a:lnTo>
                        <a:pt x="111" y="699"/>
                      </a:lnTo>
                      <a:lnTo>
                        <a:pt x="109" y="702"/>
                      </a:lnTo>
                      <a:lnTo>
                        <a:pt x="112" y="704"/>
                      </a:lnTo>
                      <a:lnTo>
                        <a:pt x="117" y="708"/>
                      </a:lnTo>
                      <a:lnTo>
                        <a:pt x="107" y="719"/>
                      </a:lnTo>
                      <a:lnTo>
                        <a:pt x="103" y="712"/>
                      </a:lnTo>
                      <a:lnTo>
                        <a:pt x="100" y="722"/>
                      </a:lnTo>
                      <a:lnTo>
                        <a:pt x="96" y="720"/>
                      </a:lnTo>
                      <a:lnTo>
                        <a:pt x="88" y="727"/>
                      </a:lnTo>
                      <a:lnTo>
                        <a:pt x="88" y="734"/>
                      </a:lnTo>
                      <a:lnTo>
                        <a:pt x="81" y="744"/>
                      </a:lnTo>
                      <a:lnTo>
                        <a:pt x="77" y="767"/>
                      </a:lnTo>
                      <a:lnTo>
                        <a:pt x="75" y="770"/>
                      </a:lnTo>
                      <a:lnTo>
                        <a:pt x="88" y="774"/>
                      </a:lnTo>
                      <a:lnTo>
                        <a:pt x="113" y="772"/>
                      </a:lnTo>
                      <a:lnTo>
                        <a:pt x="115" y="781"/>
                      </a:lnTo>
                      <a:lnTo>
                        <a:pt x="117" y="785"/>
                      </a:lnTo>
                      <a:lnTo>
                        <a:pt x="161" y="792"/>
                      </a:lnTo>
                      <a:lnTo>
                        <a:pt x="166" y="802"/>
                      </a:lnTo>
                      <a:lnTo>
                        <a:pt x="187" y="801"/>
                      </a:lnTo>
                      <a:lnTo>
                        <a:pt x="196" y="797"/>
                      </a:lnTo>
                      <a:lnTo>
                        <a:pt x="215" y="804"/>
                      </a:lnTo>
                      <a:lnTo>
                        <a:pt x="226" y="804"/>
                      </a:lnTo>
                      <a:lnTo>
                        <a:pt x="226" y="794"/>
                      </a:lnTo>
                      <a:lnTo>
                        <a:pt x="222" y="773"/>
                      </a:lnTo>
                      <a:lnTo>
                        <a:pt x="228" y="765"/>
                      </a:lnTo>
                      <a:lnTo>
                        <a:pt x="240" y="768"/>
                      </a:lnTo>
                      <a:lnTo>
                        <a:pt x="256" y="769"/>
                      </a:lnTo>
                      <a:lnTo>
                        <a:pt x="265" y="768"/>
                      </a:lnTo>
                      <a:lnTo>
                        <a:pt x="269" y="760"/>
                      </a:lnTo>
                      <a:lnTo>
                        <a:pt x="286" y="756"/>
                      </a:lnTo>
                      <a:lnTo>
                        <a:pt x="289" y="744"/>
                      </a:lnTo>
                      <a:lnTo>
                        <a:pt x="294" y="741"/>
                      </a:lnTo>
                      <a:lnTo>
                        <a:pt x="298" y="745"/>
                      </a:lnTo>
                      <a:lnTo>
                        <a:pt x="300" y="756"/>
                      </a:lnTo>
                      <a:lnTo>
                        <a:pt x="302" y="755"/>
                      </a:lnTo>
                      <a:lnTo>
                        <a:pt x="305" y="741"/>
                      </a:lnTo>
                      <a:lnTo>
                        <a:pt x="305" y="726"/>
                      </a:lnTo>
                      <a:lnTo>
                        <a:pt x="301" y="720"/>
                      </a:lnTo>
                      <a:lnTo>
                        <a:pt x="294" y="718"/>
                      </a:lnTo>
                      <a:lnTo>
                        <a:pt x="285" y="710"/>
                      </a:lnTo>
                      <a:lnTo>
                        <a:pt x="281" y="702"/>
                      </a:lnTo>
                      <a:lnTo>
                        <a:pt x="271" y="698"/>
                      </a:lnTo>
                      <a:lnTo>
                        <a:pt x="253" y="682"/>
                      </a:lnTo>
                      <a:lnTo>
                        <a:pt x="249" y="671"/>
                      </a:lnTo>
                      <a:lnTo>
                        <a:pt x="248" y="642"/>
                      </a:lnTo>
                      <a:lnTo>
                        <a:pt x="251" y="631"/>
                      </a:lnTo>
                      <a:lnTo>
                        <a:pt x="257" y="617"/>
                      </a:lnTo>
                      <a:lnTo>
                        <a:pt x="271" y="607"/>
                      </a:lnTo>
                      <a:lnTo>
                        <a:pt x="290" y="598"/>
                      </a:lnTo>
                      <a:lnTo>
                        <a:pt x="300" y="590"/>
                      </a:lnTo>
                      <a:lnTo>
                        <a:pt x="305" y="584"/>
                      </a:lnTo>
                      <a:lnTo>
                        <a:pt x="314" y="571"/>
                      </a:lnTo>
                      <a:lnTo>
                        <a:pt x="319" y="574"/>
                      </a:lnTo>
                      <a:lnTo>
                        <a:pt x="323" y="574"/>
                      </a:lnTo>
                      <a:lnTo>
                        <a:pt x="334" y="567"/>
                      </a:lnTo>
                      <a:lnTo>
                        <a:pt x="342" y="561"/>
                      </a:lnTo>
                      <a:lnTo>
                        <a:pt x="348" y="558"/>
                      </a:lnTo>
                      <a:lnTo>
                        <a:pt x="356" y="558"/>
                      </a:lnTo>
                      <a:lnTo>
                        <a:pt x="359" y="554"/>
                      </a:lnTo>
                      <a:lnTo>
                        <a:pt x="364" y="550"/>
                      </a:lnTo>
                      <a:lnTo>
                        <a:pt x="372" y="539"/>
                      </a:lnTo>
                      <a:lnTo>
                        <a:pt x="376" y="536"/>
                      </a:lnTo>
                      <a:lnTo>
                        <a:pt x="379" y="537"/>
                      </a:lnTo>
                      <a:lnTo>
                        <a:pt x="391" y="551"/>
                      </a:lnTo>
                      <a:lnTo>
                        <a:pt x="407" y="558"/>
                      </a:lnTo>
                      <a:lnTo>
                        <a:pt x="407" y="565"/>
                      </a:lnTo>
                      <a:lnTo>
                        <a:pt x="411" y="571"/>
                      </a:lnTo>
                      <a:lnTo>
                        <a:pt x="416" y="576"/>
                      </a:lnTo>
                      <a:lnTo>
                        <a:pt x="425" y="587"/>
                      </a:lnTo>
                      <a:lnTo>
                        <a:pt x="429" y="596"/>
                      </a:lnTo>
                      <a:lnTo>
                        <a:pt x="426" y="604"/>
                      </a:lnTo>
                      <a:lnTo>
                        <a:pt x="429" y="611"/>
                      </a:lnTo>
                      <a:lnTo>
                        <a:pt x="438" y="613"/>
                      </a:lnTo>
                      <a:lnTo>
                        <a:pt x="446" y="623"/>
                      </a:lnTo>
                      <a:lnTo>
                        <a:pt x="453" y="627"/>
                      </a:lnTo>
                      <a:lnTo>
                        <a:pt x="457" y="628"/>
                      </a:lnTo>
                      <a:lnTo>
                        <a:pt x="467" y="623"/>
                      </a:lnTo>
                      <a:lnTo>
                        <a:pt x="473" y="621"/>
                      </a:lnTo>
                      <a:lnTo>
                        <a:pt x="478" y="621"/>
                      </a:lnTo>
                      <a:lnTo>
                        <a:pt x="487" y="628"/>
                      </a:lnTo>
                      <a:lnTo>
                        <a:pt x="501" y="633"/>
                      </a:lnTo>
                      <a:lnTo>
                        <a:pt x="510" y="646"/>
                      </a:lnTo>
                      <a:lnTo>
                        <a:pt x="516" y="649"/>
                      </a:lnTo>
                      <a:lnTo>
                        <a:pt x="531" y="649"/>
                      </a:lnTo>
                      <a:lnTo>
                        <a:pt x="538" y="641"/>
                      </a:lnTo>
                      <a:lnTo>
                        <a:pt x="540" y="633"/>
                      </a:lnTo>
                      <a:lnTo>
                        <a:pt x="552" y="611"/>
                      </a:lnTo>
                      <a:lnTo>
                        <a:pt x="553" y="588"/>
                      </a:lnTo>
                      <a:lnTo>
                        <a:pt x="555" y="579"/>
                      </a:lnTo>
                      <a:lnTo>
                        <a:pt x="556" y="559"/>
                      </a:lnTo>
                      <a:lnTo>
                        <a:pt x="555" y="557"/>
                      </a:lnTo>
                      <a:lnTo>
                        <a:pt x="552" y="554"/>
                      </a:lnTo>
                      <a:lnTo>
                        <a:pt x="547" y="549"/>
                      </a:lnTo>
                      <a:lnTo>
                        <a:pt x="539" y="538"/>
                      </a:lnTo>
                      <a:lnTo>
                        <a:pt x="539" y="529"/>
                      </a:lnTo>
                      <a:lnTo>
                        <a:pt x="543" y="526"/>
                      </a:lnTo>
                      <a:lnTo>
                        <a:pt x="552" y="518"/>
                      </a:lnTo>
                      <a:lnTo>
                        <a:pt x="555" y="504"/>
                      </a:lnTo>
                      <a:lnTo>
                        <a:pt x="552" y="493"/>
                      </a:lnTo>
                      <a:lnTo>
                        <a:pt x="552" y="487"/>
                      </a:lnTo>
                      <a:lnTo>
                        <a:pt x="549" y="481"/>
                      </a:lnTo>
                      <a:lnTo>
                        <a:pt x="544" y="481"/>
                      </a:lnTo>
                      <a:lnTo>
                        <a:pt x="538" y="477"/>
                      </a:lnTo>
                      <a:lnTo>
                        <a:pt x="530" y="467"/>
                      </a:lnTo>
                      <a:lnTo>
                        <a:pt x="523" y="466"/>
                      </a:lnTo>
                      <a:lnTo>
                        <a:pt x="520" y="484"/>
                      </a:lnTo>
                      <a:lnTo>
                        <a:pt x="512" y="493"/>
                      </a:lnTo>
                      <a:lnTo>
                        <a:pt x="497" y="508"/>
                      </a:lnTo>
                      <a:lnTo>
                        <a:pt x="493" y="514"/>
                      </a:lnTo>
                      <a:lnTo>
                        <a:pt x="485" y="514"/>
                      </a:lnTo>
                      <a:lnTo>
                        <a:pt x="471" y="508"/>
                      </a:lnTo>
                      <a:lnTo>
                        <a:pt x="469" y="509"/>
                      </a:lnTo>
                      <a:lnTo>
                        <a:pt x="469" y="521"/>
                      </a:lnTo>
                      <a:lnTo>
                        <a:pt x="462" y="524"/>
                      </a:lnTo>
                      <a:lnTo>
                        <a:pt x="457" y="517"/>
                      </a:lnTo>
                      <a:lnTo>
                        <a:pt x="453" y="502"/>
                      </a:lnTo>
                      <a:lnTo>
                        <a:pt x="432" y="485"/>
                      </a:lnTo>
                      <a:lnTo>
                        <a:pt x="423" y="480"/>
                      </a:lnTo>
                      <a:lnTo>
                        <a:pt x="416" y="472"/>
                      </a:lnTo>
                      <a:lnTo>
                        <a:pt x="408" y="473"/>
                      </a:lnTo>
                      <a:lnTo>
                        <a:pt x="400" y="469"/>
                      </a:lnTo>
                      <a:lnTo>
                        <a:pt x="399" y="467"/>
                      </a:lnTo>
                      <a:lnTo>
                        <a:pt x="395" y="467"/>
                      </a:lnTo>
                      <a:lnTo>
                        <a:pt x="380" y="451"/>
                      </a:lnTo>
                      <a:lnTo>
                        <a:pt x="378" y="442"/>
                      </a:lnTo>
                      <a:lnTo>
                        <a:pt x="372" y="436"/>
                      </a:lnTo>
                      <a:lnTo>
                        <a:pt x="372" y="396"/>
                      </a:lnTo>
                      <a:lnTo>
                        <a:pt x="370" y="389"/>
                      </a:lnTo>
                      <a:lnTo>
                        <a:pt x="363" y="385"/>
                      </a:lnTo>
                      <a:lnTo>
                        <a:pt x="355" y="384"/>
                      </a:lnTo>
                      <a:lnTo>
                        <a:pt x="352" y="377"/>
                      </a:lnTo>
                      <a:lnTo>
                        <a:pt x="354" y="374"/>
                      </a:lnTo>
                      <a:lnTo>
                        <a:pt x="364" y="365"/>
                      </a:lnTo>
                      <a:lnTo>
                        <a:pt x="372" y="361"/>
                      </a:lnTo>
                      <a:lnTo>
                        <a:pt x="375" y="356"/>
                      </a:lnTo>
                      <a:lnTo>
                        <a:pt x="386" y="351"/>
                      </a:lnTo>
                      <a:lnTo>
                        <a:pt x="401" y="345"/>
                      </a:lnTo>
                      <a:lnTo>
                        <a:pt x="419" y="343"/>
                      </a:lnTo>
                      <a:lnTo>
                        <a:pt x="438" y="339"/>
                      </a:lnTo>
                      <a:lnTo>
                        <a:pt x="461" y="331"/>
                      </a:lnTo>
                      <a:lnTo>
                        <a:pt x="467" y="328"/>
                      </a:lnTo>
                      <a:lnTo>
                        <a:pt x="511" y="277"/>
                      </a:lnTo>
                      <a:lnTo>
                        <a:pt x="519" y="264"/>
                      </a:lnTo>
                      <a:lnTo>
                        <a:pt x="555" y="228"/>
                      </a:lnTo>
                      <a:lnTo>
                        <a:pt x="556" y="224"/>
                      </a:lnTo>
                      <a:lnTo>
                        <a:pt x="549" y="199"/>
                      </a:lnTo>
                      <a:lnTo>
                        <a:pt x="548" y="190"/>
                      </a:lnTo>
                      <a:lnTo>
                        <a:pt x="549" y="183"/>
                      </a:lnTo>
                      <a:lnTo>
                        <a:pt x="553" y="180"/>
                      </a:lnTo>
                      <a:lnTo>
                        <a:pt x="575" y="182"/>
                      </a:lnTo>
                      <a:lnTo>
                        <a:pt x="582" y="172"/>
                      </a:lnTo>
                      <a:lnTo>
                        <a:pt x="582" y="163"/>
                      </a:lnTo>
                      <a:lnTo>
                        <a:pt x="588" y="145"/>
                      </a:lnTo>
                      <a:lnTo>
                        <a:pt x="593" y="139"/>
                      </a:lnTo>
                      <a:lnTo>
                        <a:pt x="608" y="130"/>
                      </a:lnTo>
                      <a:lnTo>
                        <a:pt x="614" y="126"/>
                      </a:lnTo>
                      <a:lnTo>
                        <a:pt x="620" y="122"/>
                      </a:lnTo>
                      <a:lnTo>
                        <a:pt x="616" y="117"/>
                      </a:lnTo>
                      <a:lnTo>
                        <a:pt x="612" y="114"/>
                      </a:lnTo>
                      <a:lnTo>
                        <a:pt x="612" y="108"/>
                      </a:lnTo>
                      <a:lnTo>
                        <a:pt x="613" y="106"/>
                      </a:lnTo>
                      <a:lnTo>
                        <a:pt x="609" y="102"/>
                      </a:lnTo>
                      <a:lnTo>
                        <a:pt x="602" y="106"/>
                      </a:lnTo>
                      <a:lnTo>
                        <a:pt x="598" y="110"/>
                      </a:lnTo>
                      <a:lnTo>
                        <a:pt x="586" y="109"/>
                      </a:lnTo>
                      <a:lnTo>
                        <a:pt x="571" y="100"/>
                      </a:lnTo>
                      <a:lnTo>
                        <a:pt x="553" y="73"/>
                      </a:lnTo>
                      <a:lnTo>
                        <a:pt x="540" y="56"/>
                      </a:lnTo>
                      <a:lnTo>
                        <a:pt x="538" y="56"/>
                      </a:lnTo>
                      <a:lnTo>
                        <a:pt x="534" y="59"/>
                      </a:lnTo>
                      <a:lnTo>
                        <a:pt x="514" y="60"/>
                      </a:lnTo>
                      <a:lnTo>
                        <a:pt x="508" y="62"/>
                      </a:lnTo>
                      <a:lnTo>
                        <a:pt x="502" y="68"/>
                      </a:lnTo>
                      <a:lnTo>
                        <a:pt x="495" y="64"/>
                      </a:lnTo>
                      <a:lnTo>
                        <a:pt x="490" y="64"/>
                      </a:lnTo>
                      <a:lnTo>
                        <a:pt x="485" y="60"/>
                      </a:lnTo>
                      <a:lnTo>
                        <a:pt x="485" y="54"/>
                      </a:lnTo>
                      <a:lnTo>
                        <a:pt x="485" y="48"/>
                      </a:lnTo>
                      <a:lnTo>
                        <a:pt x="482" y="44"/>
                      </a:lnTo>
                      <a:lnTo>
                        <a:pt x="482" y="40"/>
                      </a:lnTo>
                      <a:lnTo>
                        <a:pt x="482" y="38"/>
                      </a:lnTo>
                      <a:lnTo>
                        <a:pt x="475" y="42"/>
                      </a:lnTo>
                      <a:lnTo>
                        <a:pt x="469" y="43"/>
                      </a:lnTo>
                      <a:lnTo>
                        <a:pt x="466" y="43"/>
                      </a:lnTo>
                      <a:lnTo>
                        <a:pt x="464" y="40"/>
                      </a:lnTo>
                      <a:lnTo>
                        <a:pt x="461" y="31"/>
                      </a:lnTo>
                      <a:lnTo>
                        <a:pt x="460" y="27"/>
                      </a:lnTo>
                      <a:lnTo>
                        <a:pt x="450" y="23"/>
                      </a:lnTo>
                      <a:lnTo>
                        <a:pt x="438" y="23"/>
                      </a:lnTo>
                      <a:lnTo>
                        <a:pt x="420" y="14"/>
                      </a:lnTo>
                      <a:lnTo>
                        <a:pt x="411" y="14"/>
                      </a:lnTo>
                      <a:lnTo>
                        <a:pt x="404" y="11"/>
                      </a:lnTo>
                      <a:lnTo>
                        <a:pt x="395" y="9"/>
                      </a:lnTo>
                      <a:lnTo>
                        <a:pt x="380" y="5"/>
                      </a:lnTo>
                      <a:lnTo>
                        <a:pt x="354" y="0"/>
                      </a:lnTo>
                      <a:lnTo>
                        <a:pt x="306" y="7"/>
                      </a:lnTo>
                      <a:lnTo>
                        <a:pt x="296" y="10"/>
                      </a:lnTo>
                      <a:lnTo>
                        <a:pt x="288" y="13"/>
                      </a:lnTo>
                      <a:lnTo>
                        <a:pt x="296" y="25"/>
                      </a:lnTo>
                      <a:lnTo>
                        <a:pt x="306" y="48"/>
                      </a:lnTo>
                      <a:lnTo>
                        <a:pt x="317" y="59"/>
                      </a:lnTo>
                      <a:lnTo>
                        <a:pt x="329" y="85"/>
                      </a:lnTo>
                      <a:lnTo>
                        <a:pt x="333" y="121"/>
                      </a:lnTo>
                      <a:lnTo>
                        <a:pt x="331" y="149"/>
                      </a:lnTo>
                      <a:lnTo>
                        <a:pt x="325" y="153"/>
                      </a:lnTo>
                      <a:lnTo>
                        <a:pt x="314" y="151"/>
                      </a:lnTo>
                      <a:lnTo>
                        <a:pt x="301" y="154"/>
                      </a:lnTo>
                      <a:lnTo>
                        <a:pt x="288" y="154"/>
                      </a:lnTo>
                      <a:lnTo>
                        <a:pt x="276" y="157"/>
                      </a:lnTo>
                      <a:lnTo>
                        <a:pt x="267" y="161"/>
                      </a:lnTo>
                      <a:lnTo>
                        <a:pt x="255" y="155"/>
                      </a:lnTo>
                      <a:lnTo>
                        <a:pt x="226" y="155"/>
                      </a:lnTo>
                      <a:lnTo>
                        <a:pt x="207" y="149"/>
                      </a:lnTo>
                      <a:lnTo>
                        <a:pt x="190" y="147"/>
                      </a:lnTo>
                      <a:lnTo>
                        <a:pt x="170" y="143"/>
                      </a:lnTo>
                      <a:lnTo>
                        <a:pt x="152" y="147"/>
                      </a:lnTo>
                      <a:lnTo>
                        <a:pt x="146" y="153"/>
                      </a:lnTo>
                      <a:lnTo>
                        <a:pt x="146" y="166"/>
                      </a:lnTo>
                      <a:lnTo>
                        <a:pt x="141" y="170"/>
                      </a:lnTo>
                      <a:lnTo>
                        <a:pt x="120" y="187"/>
                      </a:lnTo>
                      <a:lnTo>
                        <a:pt x="116" y="192"/>
                      </a:lnTo>
                      <a:lnTo>
                        <a:pt x="105" y="209"/>
                      </a:lnTo>
                      <a:lnTo>
                        <a:pt x="101" y="209"/>
                      </a:lnTo>
                      <a:lnTo>
                        <a:pt x="79" y="219"/>
                      </a:lnTo>
                      <a:lnTo>
                        <a:pt x="76" y="224"/>
                      </a:lnTo>
                      <a:lnTo>
                        <a:pt x="66" y="252"/>
                      </a:lnTo>
                      <a:lnTo>
                        <a:pt x="70" y="269"/>
                      </a:lnTo>
                      <a:lnTo>
                        <a:pt x="66" y="283"/>
                      </a:lnTo>
                      <a:lnTo>
                        <a:pt x="74" y="294"/>
                      </a:lnTo>
                      <a:lnTo>
                        <a:pt x="71" y="298"/>
                      </a:lnTo>
                      <a:lnTo>
                        <a:pt x="50" y="299"/>
                      </a:lnTo>
                      <a:lnTo>
                        <a:pt x="46" y="303"/>
                      </a:lnTo>
                      <a:lnTo>
                        <a:pt x="46" y="314"/>
                      </a:lnTo>
                      <a:lnTo>
                        <a:pt x="27" y="322"/>
                      </a:lnTo>
                      <a:lnTo>
                        <a:pt x="25" y="326"/>
                      </a:lnTo>
                      <a:lnTo>
                        <a:pt x="17" y="352"/>
                      </a:lnTo>
                      <a:lnTo>
                        <a:pt x="17" y="376"/>
                      </a:lnTo>
                      <a:lnTo>
                        <a:pt x="15" y="384"/>
                      </a:lnTo>
                      <a:lnTo>
                        <a:pt x="6" y="393"/>
                      </a:lnTo>
                      <a:lnTo>
                        <a:pt x="0" y="493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1504" y="3007"/>
                <a:ext cx="1537" cy="1006"/>
                <a:chOff x="1504" y="3007"/>
                <a:chExt cx="1537" cy="1006"/>
              </a:xfrm>
            </p:grpSpPr>
            <p:sp>
              <p:nvSpPr>
                <p:cNvPr id="149" name="Freeform 32"/>
                <p:cNvSpPr>
                  <a:spLocks/>
                </p:cNvSpPr>
                <p:nvPr/>
              </p:nvSpPr>
              <p:spPr bwMode="auto">
                <a:xfrm>
                  <a:off x="1647" y="3485"/>
                  <a:ext cx="163" cy="120"/>
                </a:xfrm>
                <a:custGeom>
                  <a:avLst/>
                  <a:gdLst>
                    <a:gd name="T0" fmla="*/ 1 w 235"/>
                    <a:gd name="T1" fmla="*/ 1 h 173"/>
                    <a:gd name="T2" fmla="*/ 1 w 235"/>
                    <a:gd name="T3" fmla="*/ 1 h 173"/>
                    <a:gd name="T4" fmla="*/ 1 w 235"/>
                    <a:gd name="T5" fmla="*/ 1 h 173"/>
                    <a:gd name="T6" fmla="*/ 1 w 235"/>
                    <a:gd name="T7" fmla="*/ 1 h 173"/>
                    <a:gd name="T8" fmla="*/ 1 w 235"/>
                    <a:gd name="T9" fmla="*/ 1 h 173"/>
                    <a:gd name="T10" fmla="*/ 1 w 235"/>
                    <a:gd name="T11" fmla="*/ 1 h 173"/>
                    <a:gd name="T12" fmla="*/ 1 w 235"/>
                    <a:gd name="T13" fmla="*/ 1 h 173"/>
                    <a:gd name="T14" fmla="*/ 1 w 235"/>
                    <a:gd name="T15" fmla="*/ 1 h 173"/>
                    <a:gd name="T16" fmla="*/ 1 w 235"/>
                    <a:gd name="T17" fmla="*/ 1 h 173"/>
                    <a:gd name="T18" fmla="*/ 1 w 235"/>
                    <a:gd name="T19" fmla="*/ 1 h 173"/>
                    <a:gd name="T20" fmla="*/ 1 w 235"/>
                    <a:gd name="T21" fmla="*/ 1 h 173"/>
                    <a:gd name="T22" fmla="*/ 1 w 235"/>
                    <a:gd name="T23" fmla="*/ 1 h 173"/>
                    <a:gd name="T24" fmla="*/ 1 w 235"/>
                    <a:gd name="T25" fmla="*/ 1 h 173"/>
                    <a:gd name="T26" fmla="*/ 1 w 235"/>
                    <a:gd name="T27" fmla="*/ 1 h 173"/>
                    <a:gd name="T28" fmla="*/ 1 w 235"/>
                    <a:gd name="T29" fmla="*/ 1 h 173"/>
                    <a:gd name="T30" fmla="*/ 1 w 235"/>
                    <a:gd name="T31" fmla="*/ 1 h 173"/>
                    <a:gd name="T32" fmla="*/ 1 w 235"/>
                    <a:gd name="T33" fmla="*/ 1 h 173"/>
                    <a:gd name="T34" fmla="*/ 1 w 235"/>
                    <a:gd name="T35" fmla="*/ 1 h 173"/>
                    <a:gd name="T36" fmla="*/ 1 w 235"/>
                    <a:gd name="T37" fmla="*/ 1 h 173"/>
                    <a:gd name="T38" fmla="*/ 1 w 235"/>
                    <a:gd name="T39" fmla="*/ 1 h 173"/>
                    <a:gd name="T40" fmla="*/ 1 w 235"/>
                    <a:gd name="T41" fmla="*/ 1 h 173"/>
                    <a:gd name="T42" fmla="*/ 1 w 235"/>
                    <a:gd name="T43" fmla="*/ 1 h 173"/>
                    <a:gd name="T44" fmla="*/ 1 w 235"/>
                    <a:gd name="T45" fmla="*/ 1 h 173"/>
                    <a:gd name="T46" fmla="*/ 1 w 235"/>
                    <a:gd name="T47" fmla="*/ 1 h 173"/>
                    <a:gd name="T48" fmla="*/ 1 w 235"/>
                    <a:gd name="T49" fmla="*/ 1 h 173"/>
                    <a:gd name="T50" fmla="*/ 2 w 235"/>
                    <a:gd name="T51" fmla="*/ 1 h 173"/>
                    <a:gd name="T52" fmla="*/ 2 w 235"/>
                    <a:gd name="T53" fmla="*/ 1 h 173"/>
                    <a:gd name="T54" fmla="*/ 2 w 235"/>
                    <a:gd name="T55" fmla="*/ 1 h 173"/>
                    <a:gd name="T56" fmla="*/ 2 w 235"/>
                    <a:gd name="T57" fmla="*/ 1 h 173"/>
                    <a:gd name="T58" fmla="*/ 2 w 235"/>
                    <a:gd name="T59" fmla="*/ 1 h 173"/>
                    <a:gd name="T60" fmla="*/ 2 w 235"/>
                    <a:gd name="T61" fmla="*/ 1 h 173"/>
                    <a:gd name="T62" fmla="*/ 2 w 235"/>
                    <a:gd name="T63" fmla="*/ 1 h 173"/>
                    <a:gd name="T64" fmla="*/ 2 w 235"/>
                    <a:gd name="T65" fmla="*/ 1 h 173"/>
                    <a:gd name="T66" fmla="*/ 2 w 235"/>
                    <a:gd name="T67" fmla="*/ 1 h 173"/>
                    <a:gd name="T68" fmla="*/ 1 w 235"/>
                    <a:gd name="T69" fmla="*/ 1 h 173"/>
                    <a:gd name="T70" fmla="*/ 1 w 235"/>
                    <a:gd name="T71" fmla="*/ 1 h 173"/>
                    <a:gd name="T72" fmla="*/ 1 w 235"/>
                    <a:gd name="T73" fmla="*/ 1 h 173"/>
                    <a:gd name="T74" fmla="*/ 1 w 235"/>
                    <a:gd name="T75" fmla="*/ 1 h 173"/>
                    <a:gd name="T76" fmla="*/ 1 w 235"/>
                    <a:gd name="T77" fmla="*/ 1 h 173"/>
                    <a:gd name="T78" fmla="*/ 1 w 235"/>
                    <a:gd name="T79" fmla="*/ 1 h 173"/>
                    <a:gd name="T80" fmla="*/ 1 w 235"/>
                    <a:gd name="T81" fmla="*/ 1 h 173"/>
                    <a:gd name="T82" fmla="*/ 1 w 235"/>
                    <a:gd name="T83" fmla="*/ 1 h 173"/>
                    <a:gd name="T84" fmla="*/ 1 w 235"/>
                    <a:gd name="T85" fmla="*/ 1 h 173"/>
                    <a:gd name="T86" fmla="*/ 1 w 235"/>
                    <a:gd name="T87" fmla="*/ 1 h 173"/>
                    <a:gd name="T88" fmla="*/ 1 w 235"/>
                    <a:gd name="T89" fmla="*/ 1 h 173"/>
                    <a:gd name="T90" fmla="*/ 1 w 235"/>
                    <a:gd name="T91" fmla="*/ 1 h 173"/>
                    <a:gd name="T92" fmla="*/ 1 w 235"/>
                    <a:gd name="T93" fmla="*/ 1 h 173"/>
                    <a:gd name="T94" fmla="*/ 1 w 235"/>
                    <a:gd name="T95" fmla="*/ 1 h 173"/>
                    <a:gd name="T96" fmla="*/ 1 w 235"/>
                    <a:gd name="T97" fmla="*/ 1 h 173"/>
                    <a:gd name="T98" fmla="*/ 1 w 235"/>
                    <a:gd name="T99" fmla="*/ 1 h 173"/>
                    <a:gd name="T100" fmla="*/ 1 w 235"/>
                    <a:gd name="T101" fmla="*/ 1 h 173"/>
                    <a:gd name="T102" fmla="*/ 1 w 235"/>
                    <a:gd name="T103" fmla="*/ 1 h 173"/>
                    <a:gd name="T104" fmla="*/ 1 w 235"/>
                    <a:gd name="T105" fmla="*/ 1 h 173"/>
                    <a:gd name="T106" fmla="*/ 1 w 235"/>
                    <a:gd name="T107" fmla="*/ 1 h 173"/>
                    <a:gd name="T108" fmla="*/ 1 w 235"/>
                    <a:gd name="T109" fmla="*/ 1 h 173"/>
                    <a:gd name="T110" fmla="*/ 1 w 235"/>
                    <a:gd name="T111" fmla="*/ 1 h 173"/>
                    <a:gd name="T112" fmla="*/ 1 w 235"/>
                    <a:gd name="T113" fmla="*/ 1 h 173"/>
                    <a:gd name="T114" fmla="*/ 1 w 235"/>
                    <a:gd name="T115" fmla="*/ 1 h 173"/>
                    <a:gd name="T116" fmla="*/ 1 w 235"/>
                    <a:gd name="T117" fmla="*/ 1 h 17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35"/>
                    <a:gd name="T178" fmla="*/ 0 h 173"/>
                    <a:gd name="T179" fmla="*/ 235 w 235"/>
                    <a:gd name="T180" fmla="*/ 173 h 17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35" h="173">
                      <a:moveTo>
                        <a:pt x="0" y="70"/>
                      </a:moveTo>
                      <a:lnTo>
                        <a:pt x="13" y="75"/>
                      </a:lnTo>
                      <a:lnTo>
                        <a:pt x="15" y="76"/>
                      </a:lnTo>
                      <a:lnTo>
                        <a:pt x="17" y="76"/>
                      </a:lnTo>
                      <a:lnTo>
                        <a:pt x="19" y="78"/>
                      </a:lnTo>
                      <a:lnTo>
                        <a:pt x="19" y="80"/>
                      </a:lnTo>
                      <a:lnTo>
                        <a:pt x="21" y="80"/>
                      </a:lnTo>
                      <a:lnTo>
                        <a:pt x="21" y="79"/>
                      </a:lnTo>
                      <a:lnTo>
                        <a:pt x="22" y="80"/>
                      </a:lnTo>
                      <a:lnTo>
                        <a:pt x="25" y="79"/>
                      </a:lnTo>
                      <a:lnTo>
                        <a:pt x="26" y="79"/>
                      </a:lnTo>
                      <a:lnTo>
                        <a:pt x="27" y="80"/>
                      </a:lnTo>
                      <a:lnTo>
                        <a:pt x="29" y="80"/>
                      </a:lnTo>
                      <a:lnTo>
                        <a:pt x="27" y="79"/>
                      </a:lnTo>
                      <a:lnTo>
                        <a:pt x="31" y="76"/>
                      </a:lnTo>
                      <a:lnTo>
                        <a:pt x="34" y="76"/>
                      </a:lnTo>
                      <a:lnTo>
                        <a:pt x="37" y="78"/>
                      </a:lnTo>
                      <a:lnTo>
                        <a:pt x="37" y="80"/>
                      </a:lnTo>
                      <a:lnTo>
                        <a:pt x="37" y="82"/>
                      </a:lnTo>
                      <a:lnTo>
                        <a:pt x="39" y="80"/>
                      </a:lnTo>
                      <a:lnTo>
                        <a:pt x="40" y="80"/>
                      </a:lnTo>
                      <a:lnTo>
                        <a:pt x="43" y="82"/>
                      </a:lnTo>
                      <a:lnTo>
                        <a:pt x="46" y="87"/>
                      </a:lnTo>
                      <a:lnTo>
                        <a:pt x="44" y="87"/>
                      </a:lnTo>
                      <a:lnTo>
                        <a:pt x="42" y="91"/>
                      </a:lnTo>
                      <a:lnTo>
                        <a:pt x="40" y="93"/>
                      </a:lnTo>
                      <a:lnTo>
                        <a:pt x="42" y="95"/>
                      </a:lnTo>
                      <a:lnTo>
                        <a:pt x="46" y="96"/>
                      </a:lnTo>
                      <a:lnTo>
                        <a:pt x="60" y="105"/>
                      </a:lnTo>
                      <a:lnTo>
                        <a:pt x="81" y="111"/>
                      </a:lnTo>
                      <a:lnTo>
                        <a:pt x="88" y="116"/>
                      </a:lnTo>
                      <a:lnTo>
                        <a:pt x="99" y="121"/>
                      </a:lnTo>
                      <a:lnTo>
                        <a:pt x="109" y="128"/>
                      </a:lnTo>
                      <a:lnTo>
                        <a:pt x="112" y="132"/>
                      </a:lnTo>
                      <a:lnTo>
                        <a:pt x="140" y="153"/>
                      </a:lnTo>
                      <a:lnTo>
                        <a:pt x="146" y="162"/>
                      </a:lnTo>
                      <a:lnTo>
                        <a:pt x="150" y="164"/>
                      </a:lnTo>
                      <a:lnTo>
                        <a:pt x="149" y="165"/>
                      </a:lnTo>
                      <a:lnTo>
                        <a:pt x="153" y="166"/>
                      </a:lnTo>
                      <a:lnTo>
                        <a:pt x="157" y="172"/>
                      </a:lnTo>
                      <a:lnTo>
                        <a:pt x="174" y="160"/>
                      </a:lnTo>
                      <a:lnTo>
                        <a:pt x="189" y="144"/>
                      </a:lnTo>
                      <a:lnTo>
                        <a:pt x="193" y="138"/>
                      </a:lnTo>
                      <a:lnTo>
                        <a:pt x="196" y="132"/>
                      </a:lnTo>
                      <a:lnTo>
                        <a:pt x="208" y="124"/>
                      </a:lnTo>
                      <a:lnTo>
                        <a:pt x="211" y="120"/>
                      </a:lnTo>
                      <a:lnTo>
                        <a:pt x="212" y="119"/>
                      </a:lnTo>
                      <a:lnTo>
                        <a:pt x="211" y="115"/>
                      </a:lnTo>
                      <a:lnTo>
                        <a:pt x="210" y="111"/>
                      </a:lnTo>
                      <a:lnTo>
                        <a:pt x="212" y="108"/>
                      </a:lnTo>
                      <a:lnTo>
                        <a:pt x="215" y="109"/>
                      </a:lnTo>
                      <a:lnTo>
                        <a:pt x="216" y="109"/>
                      </a:lnTo>
                      <a:lnTo>
                        <a:pt x="219" y="112"/>
                      </a:lnTo>
                      <a:lnTo>
                        <a:pt x="222" y="112"/>
                      </a:lnTo>
                      <a:lnTo>
                        <a:pt x="223" y="111"/>
                      </a:lnTo>
                      <a:lnTo>
                        <a:pt x="227" y="105"/>
                      </a:lnTo>
                      <a:lnTo>
                        <a:pt x="227" y="103"/>
                      </a:lnTo>
                      <a:lnTo>
                        <a:pt x="232" y="101"/>
                      </a:lnTo>
                      <a:lnTo>
                        <a:pt x="234" y="100"/>
                      </a:lnTo>
                      <a:lnTo>
                        <a:pt x="234" y="93"/>
                      </a:lnTo>
                      <a:lnTo>
                        <a:pt x="227" y="86"/>
                      </a:lnTo>
                      <a:lnTo>
                        <a:pt x="227" y="79"/>
                      </a:lnTo>
                      <a:lnTo>
                        <a:pt x="228" y="74"/>
                      </a:lnTo>
                      <a:lnTo>
                        <a:pt x="230" y="68"/>
                      </a:lnTo>
                      <a:lnTo>
                        <a:pt x="230" y="63"/>
                      </a:lnTo>
                      <a:lnTo>
                        <a:pt x="228" y="59"/>
                      </a:lnTo>
                      <a:lnTo>
                        <a:pt x="230" y="50"/>
                      </a:lnTo>
                      <a:lnTo>
                        <a:pt x="231" y="42"/>
                      </a:lnTo>
                      <a:lnTo>
                        <a:pt x="234" y="37"/>
                      </a:lnTo>
                      <a:lnTo>
                        <a:pt x="212" y="14"/>
                      </a:lnTo>
                      <a:lnTo>
                        <a:pt x="211" y="13"/>
                      </a:lnTo>
                      <a:lnTo>
                        <a:pt x="207" y="6"/>
                      </a:lnTo>
                      <a:lnTo>
                        <a:pt x="207" y="3"/>
                      </a:lnTo>
                      <a:lnTo>
                        <a:pt x="206" y="1"/>
                      </a:lnTo>
                      <a:lnTo>
                        <a:pt x="204" y="0"/>
                      </a:lnTo>
                      <a:lnTo>
                        <a:pt x="202" y="1"/>
                      </a:lnTo>
                      <a:lnTo>
                        <a:pt x="200" y="3"/>
                      </a:lnTo>
                      <a:lnTo>
                        <a:pt x="190" y="9"/>
                      </a:lnTo>
                      <a:lnTo>
                        <a:pt x="187" y="14"/>
                      </a:lnTo>
                      <a:lnTo>
                        <a:pt x="185" y="15"/>
                      </a:lnTo>
                      <a:lnTo>
                        <a:pt x="182" y="15"/>
                      </a:lnTo>
                      <a:lnTo>
                        <a:pt x="179" y="18"/>
                      </a:lnTo>
                      <a:lnTo>
                        <a:pt x="171" y="21"/>
                      </a:lnTo>
                      <a:lnTo>
                        <a:pt x="170" y="22"/>
                      </a:lnTo>
                      <a:lnTo>
                        <a:pt x="166" y="19"/>
                      </a:lnTo>
                      <a:lnTo>
                        <a:pt x="145" y="18"/>
                      </a:lnTo>
                      <a:lnTo>
                        <a:pt x="130" y="13"/>
                      </a:lnTo>
                      <a:lnTo>
                        <a:pt x="128" y="13"/>
                      </a:lnTo>
                      <a:lnTo>
                        <a:pt x="122" y="14"/>
                      </a:lnTo>
                      <a:lnTo>
                        <a:pt x="120" y="17"/>
                      </a:lnTo>
                      <a:lnTo>
                        <a:pt x="116" y="25"/>
                      </a:lnTo>
                      <a:lnTo>
                        <a:pt x="104" y="35"/>
                      </a:lnTo>
                      <a:lnTo>
                        <a:pt x="96" y="41"/>
                      </a:lnTo>
                      <a:lnTo>
                        <a:pt x="95" y="42"/>
                      </a:lnTo>
                      <a:lnTo>
                        <a:pt x="91" y="43"/>
                      </a:lnTo>
                      <a:lnTo>
                        <a:pt x="88" y="43"/>
                      </a:lnTo>
                      <a:lnTo>
                        <a:pt x="85" y="44"/>
                      </a:lnTo>
                      <a:lnTo>
                        <a:pt x="83" y="47"/>
                      </a:lnTo>
                      <a:lnTo>
                        <a:pt x="78" y="47"/>
                      </a:lnTo>
                      <a:lnTo>
                        <a:pt x="75" y="48"/>
                      </a:lnTo>
                      <a:lnTo>
                        <a:pt x="71" y="47"/>
                      </a:lnTo>
                      <a:lnTo>
                        <a:pt x="70" y="48"/>
                      </a:lnTo>
                      <a:lnTo>
                        <a:pt x="67" y="47"/>
                      </a:lnTo>
                      <a:lnTo>
                        <a:pt x="67" y="46"/>
                      </a:lnTo>
                      <a:lnTo>
                        <a:pt x="62" y="41"/>
                      </a:lnTo>
                      <a:lnTo>
                        <a:pt x="60" y="48"/>
                      </a:lnTo>
                      <a:lnTo>
                        <a:pt x="58" y="51"/>
                      </a:lnTo>
                      <a:lnTo>
                        <a:pt x="58" y="54"/>
                      </a:lnTo>
                      <a:lnTo>
                        <a:pt x="56" y="55"/>
                      </a:lnTo>
                      <a:lnTo>
                        <a:pt x="52" y="55"/>
                      </a:lnTo>
                      <a:lnTo>
                        <a:pt x="50" y="52"/>
                      </a:lnTo>
                      <a:lnTo>
                        <a:pt x="42" y="51"/>
                      </a:lnTo>
                      <a:lnTo>
                        <a:pt x="39" y="51"/>
                      </a:lnTo>
                      <a:lnTo>
                        <a:pt x="33" y="48"/>
                      </a:lnTo>
                      <a:lnTo>
                        <a:pt x="29" y="47"/>
                      </a:lnTo>
                      <a:lnTo>
                        <a:pt x="26" y="47"/>
                      </a:lnTo>
                      <a:lnTo>
                        <a:pt x="23" y="48"/>
                      </a:lnTo>
                      <a:lnTo>
                        <a:pt x="18" y="58"/>
                      </a:lnTo>
                      <a:lnTo>
                        <a:pt x="0" y="7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0" name="Freeform 22"/>
                <p:cNvSpPr>
                  <a:spLocks/>
                </p:cNvSpPr>
                <p:nvPr/>
              </p:nvSpPr>
              <p:spPr bwMode="ltGray">
                <a:xfrm>
                  <a:off x="2419" y="3605"/>
                  <a:ext cx="622" cy="408"/>
                </a:xfrm>
                <a:custGeom>
                  <a:avLst/>
                  <a:gdLst>
                    <a:gd name="T0" fmla="*/ 1 w 890"/>
                    <a:gd name="T1" fmla="*/ 3 h 588"/>
                    <a:gd name="T2" fmla="*/ 1 w 890"/>
                    <a:gd name="T3" fmla="*/ 3 h 588"/>
                    <a:gd name="T4" fmla="*/ 1 w 890"/>
                    <a:gd name="T5" fmla="*/ 2 h 588"/>
                    <a:gd name="T6" fmla="*/ 1 w 890"/>
                    <a:gd name="T7" fmla="*/ 2 h 588"/>
                    <a:gd name="T8" fmla="*/ 1 w 890"/>
                    <a:gd name="T9" fmla="*/ 1 h 588"/>
                    <a:gd name="T10" fmla="*/ 1 w 890"/>
                    <a:gd name="T11" fmla="*/ 1 h 588"/>
                    <a:gd name="T12" fmla="*/ 1 w 890"/>
                    <a:gd name="T13" fmla="*/ 1 h 588"/>
                    <a:gd name="T14" fmla="*/ 1 w 890"/>
                    <a:gd name="T15" fmla="*/ 1 h 588"/>
                    <a:gd name="T16" fmla="*/ 1 w 890"/>
                    <a:gd name="T17" fmla="*/ 1 h 588"/>
                    <a:gd name="T18" fmla="*/ 1 w 890"/>
                    <a:gd name="T19" fmla="*/ 1 h 588"/>
                    <a:gd name="T20" fmla="*/ 1 w 890"/>
                    <a:gd name="T21" fmla="*/ 1 h 588"/>
                    <a:gd name="T22" fmla="*/ 1 w 890"/>
                    <a:gd name="T23" fmla="*/ 1 h 588"/>
                    <a:gd name="T24" fmla="*/ 1 w 890"/>
                    <a:gd name="T25" fmla="*/ 1 h 588"/>
                    <a:gd name="T26" fmla="*/ 2 w 890"/>
                    <a:gd name="T27" fmla="*/ 1 h 588"/>
                    <a:gd name="T28" fmla="*/ 2 w 890"/>
                    <a:gd name="T29" fmla="*/ 1 h 588"/>
                    <a:gd name="T30" fmla="*/ 3 w 890"/>
                    <a:gd name="T31" fmla="*/ 1 h 588"/>
                    <a:gd name="T32" fmla="*/ 3 w 890"/>
                    <a:gd name="T33" fmla="*/ 1 h 588"/>
                    <a:gd name="T34" fmla="*/ 3 w 890"/>
                    <a:gd name="T35" fmla="*/ 1 h 588"/>
                    <a:gd name="T36" fmla="*/ 3 w 890"/>
                    <a:gd name="T37" fmla="*/ 1 h 588"/>
                    <a:gd name="T38" fmla="*/ 4 w 890"/>
                    <a:gd name="T39" fmla="*/ 1 h 588"/>
                    <a:gd name="T40" fmla="*/ 4 w 890"/>
                    <a:gd name="T41" fmla="*/ 1 h 588"/>
                    <a:gd name="T42" fmla="*/ 5 w 890"/>
                    <a:gd name="T43" fmla="*/ 1 h 588"/>
                    <a:gd name="T44" fmla="*/ 5 w 890"/>
                    <a:gd name="T45" fmla="*/ 1 h 588"/>
                    <a:gd name="T46" fmla="*/ 5 w 890"/>
                    <a:gd name="T47" fmla="*/ 1 h 588"/>
                    <a:gd name="T48" fmla="*/ 6 w 890"/>
                    <a:gd name="T49" fmla="*/ 1 h 588"/>
                    <a:gd name="T50" fmla="*/ 6 w 890"/>
                    <a:gd name="T51" fmla="*/ 1 h 588"/>
                    <a:gd name="T52" fmla="*/ 6 w 890"/>
                    <a:gd name="T53" fmla="*/ 2 h 588"/>
                    <a:gd name="T54" fmla="*/ 7 w 890"/>
                    <a:gd name="T55" fmla="*/ 2 h 588"/>
                    <a:gd name="T56" fmla="*/ 7 w 890"/>
                    <a:gd name="T57" fmla="*/ 3 h 588"/>
                    <a:gd name="T58" fmla="*/ 7 w 890"/>
                    <a:gd name="T59" fmla="*/ 3 h 588"/>
                    <a:gd name="T60" fmla="*/ 7 w 890"/>
                    <a:gd name="T61" fmla="*/ 3 h 588"/>
                    <a:gd name="T62" fmla="*/ 7 w 890"/>
                    <a:gd name="T63" fmla="*/ 3 h 588"/>
                    <a:gd name="T64" fmla="*/ 7 w 890"/>
                    <a:gd name="T65" fmla="*/ 3 h 588"/>
                    <a:gd name="T66" fmla="*/ 6 w 890"/>
                    <a:gd name="T67" fmla="*/ 3 h 588"/>
                    <a:gd name="T68" fmla="*/ 6 w 890"/>
                    <a:gd name="T69" fmla="*/ 3 h 588"/>
                    <a:gd name="T70" fmla="*/ 6 w 890"/>
                    <a:gd name="T71" fmla="*/ 3 h 588"/>
                    <a:gd name="T72" fmla="*/ 6 w 890"/>
                    <a:gd name="T73" fmla="*/ 3 h 588"/>
                    <a:gd name="T74" fmla="*/ 6 w 890"/>
                    <a:gd name="T75" fmla="*/ 3 h 588"/>
                    <a:gd name="T76" fmla="*/ 6 w 890"/>
                    <a:gd name="T77" fmla="*/ 3 h 588"/>
                    <a:gd name="T78" fmla="*/ 6 w 890"/>
                    <a:gd name="T79" fmla="*/ 3 h 588"/>
                    <a:gd name="T80" fmla="*/ 6 w 890"/>
                    <a:gd name="T81" fmla="*/ 3 h 588"/>
                    <a:gd name="T82" fmla="*/ 5 w 890"/>
                    <a:gd name="T83" fmla="*/ 3 h 588"/>
                    <a:gd name="T84" fmla="*/ 5 w 890"/>
                    <a:gd name="T85" fmla="*/ 4 h 588"/>
                    <a:gd name="T86" fmla="*/ 5 w 890"/>
                    <a:gd name="T87" fmla="*/ 4 h 588"/>
                    <a:gd name="T88" fmla="*/ 4 w 890"/>
                    <a:gd name="T89" fmla="*/ 4 h 588"/>
                    <a:gd name="T90" fmla="*/ 4 w 890"/>
                    <a:gd name="T91" fmla="*/ 4 h 588"/>
                    <a:gd name="T92" fmla="*/ 4 w 890"/>
                    <a:gd name="T93" fmla="*/ 4 h 588"/>
                    <a:gd name="T94" fmla="*/ 4 w 890"/>
                    <a:gd name="T95" fmla="*/ 4 h 588"/>
                    <a:gd name="T96" fmla="*/ 3 w 890"/>
                    <a:gd name="T97" fmla="*/ 4 h 588"/>
                    <a:gd name="T98" fmla="*/ 3 w 890"/>
                    <a:gd name="T99" fmla="*/ 4 h 588"/>
                    <a:gd name="T100" fmla="*/ 3 w 890"/>
                    <a:gd name="T101" fmla="*/ 4 h 588"/>
                    <a:gd name="T102" fmla="*/ 3 w 890"/>
                    <a:gd name="T103" fmla="*/ 4 h 588"/>
                    <a:gd name="T104" fmla="*/ 2 w 890"/>
                    <a:gd name="T105" fmla="*/ 4 h 588"/>
                    <a:gd name="T106" fmla="*/ 1 w 890"/>
                    <a:gd name="T107" fmla="*/ 4 h 588"/>
                    <a:gd name="T108" fmla="*/ 1 w 890"/>
                    <a:gd name="T109" fmla="*/ 4 h 588"/>
                    <a:gd name="T110" fmla="*/ 1 w 890"/>
                    <a:gd name="T111" fmla="*/ 3 h 588"/>
                    <a:gd name="T112" fmla="*/ 1 w 890"/>
                    <a:gd name="T113" fmla="*/ 3 h 588"/>
                    <a:gd name="T114" fmla="*/ 1 w 890"/>
                    <a:gd name="T115" fmla="*/ 3 h 58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0"/>
                    <a:gd name="T175" fmla="*/ 0 h 588"/>
                    <a:gd name="T176" fmla="*/ 890 w 890"/>
                    <a:gd name="T177" fmla="*/ 588 h 58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0" h="588">
                      <a:moveTo>
                        <a:pt x="0" y="448"/>
                      </a:moveTo>
                      <a:lnTo>
                        <a:pt x="3" y="444"/>
                      </a:lnTo>
                      <a:lnTo>
                        <a:pt x="6" y="441"/>
                      </a:lnTo>
                      <a:lnTo>
                        <a:pt x="3" y="436"/>
                      </a:lnTo>
                      <a:lnTo>
                        <a:pt x="3" y="427"/>
                      </a:lnTo>
                      <a:lnTo>
                        <a:pt x="9" y="420"/>
                      </a:lnTo>
                      <a:lnTo>
                        <a:pt x="18" y="415"/>
                      </a:lnTo>
                      <a:lnTo>
                        <a:pt x="22" y="416"/>
                      </a:lnTo>
                      <a:lnTo>
                        <a:pt x="25" y="415"/>
                      </a:lnTo>
                      <a:lnTo>
                        <a:pt x="31" y="408"/>
                      </a:lnTo>
                      <a:lnTo>
                        <a:pt x="36" y="404"/>
                      </a:lnTo>
                      <a:lnTo>
                        <a:pt x="38" y="401"/>
                      </a:lnTo>
                      <a:lnTo>
                        <a:pt x="31" y="387"/>
                      </a:lnTo>
                      <a:lnTo>
                        <a:pt x="38" y="385"/>
                      </a:lnTo>
                      <a:lnTo>
                        <a:pt x="40" y="387"/>
                      </a:lnTo>
                      <a:lnTo>
                        <a:pt x="44" y="383"/>
                      </a:lnTo>
                      <a:lnTo>
                        <a:pt x="51" y="382"/>
                      </a:lnTo>
                      <a:lnTo>
                        <a:pt x="54" y="377"/>
                      </a:lnTo>
                      <a:lnTo>
                        <a:pt x="56" y="374"/>
                      </a:lnTo>
                      <a:lnTo>
                        <a:pt x="61" y="370"/>
                      </a:lnTo>
                      <a:lnTo>
                        <a:pt x="65" y="353"/>
                      </a:lnTo>
                      <a:lnTo>
                        <a:pt x="67" y="344"/>
                      </a:lnTo>
                      <a:lnTo>
                        <a:pt x="71" y="340"/>
                      </a:lnTo>
                      <a:lnTo>
                        <a:pt x="75" y="333"/>
                      </a:lnTo>
                      <a:lnTo>
                        <a:pt x="73" y="321"/>
                      </a:lnTo>
                      <a:lnTo>
                        <a:pt x="60" y="317"/>
                      </a:lnTo>
                      <a:lnTo>
                        <a:pt x="59" y="315"/>
                      </a:lnTo>
                      <a:lnTo>
                        <a:pt x="56" y="316"/>
                      </a:lnTo>
                      <a:lnTo>
                        <a:pt x="50" y="311"/>
                      </a:lnTo>
                      <a:lnTo>
                        <a:pt x="47" y="304"/>
                      </a:lnTo>
                      <a:lnTo>
                        <a:pt x="43" y="286"/>
                      </a:lnTo>
                      <a:lnTo>
                        <a:pt x="38" y="282"/>
                      </a:lnTo>
                      <a:lnTo>
                        <a:pt x="29" y="279"/>
                      </a:lnTo>
                      <a:lnTo>
                        <a:pt x="22" y="226"/>
                      </a:lnTo>
                      <a:lnTo>
                        <a:pt x="18" y="217"/>
                      </a:lnTo>
                      <a:lnTo>
                        <a:pt x="13" y="213"/>
                      </a:lnTo>
                      <a:lnTo>
                        <a:pt x="10" y="208"/>
                      </a:lnTo>
                      <a:lnTo>
                        <a:pt x="19" y="170"/>
                      </a:lnTo>
                      <a:lnTo>
                        <a:pt x="18" y="156"/>
                      </a:lnTo>
                      <a:lnTo>
                        <a:pt x="19" y="147"/>
                      </a:lnTo>
                      <a:lnTo>
                        <a:pt x="23" y="147"/>
                      </a:lnTo>
                      <a:lnTo>
                        <a:pt x="26" y="143"/>
                      </a:lnTo>
                      <a:lnTo>
                        <a:pt x="31" y="149"/>
                      </a:lnTo>
                      <a:lnTo>
                        <a:pt x="32" y="146"/>
                      </a:lnTo>
                      <a:lnTo>
                        <a:pt x="36" y="139"/>
                      </a:lnTo>
                      <a:lnTo>
                        <a:pt x="40" y="141"/>
                      </a:lnTo>
                      <a:lnTo>
                        <a:pt x="39" y="146"/>
                      </a:lnTo>
                      <a:lnTo>
                        <a:pt x="42" y="147"/>
                      </a:lnTo>
                      <a:lnTo>
                        <a:pt x="46" y="154"/>
                      </a:lnTo>
                      <a:lnTo>
                        <a:pt x="48" y="153"/>
                      </a:lnTo>
                      <a:lnTo>
                        <a:pt x="50" y="134"/>
                      </a:lnTo>
                      <a:lnTo>
                        <a:pt x="56" y="127"/>
                      </a:lnTo>
                      <a:lnTo>
                        <a:pt x="60" y="129"/>
                      </a:lnTo>
                      <a:lnTo>
                        <a:pt x="64" y="130"/>
                      </a:lnTo>
                      <a:lnTo>
                        <a:pt x="72" y="130"/>
                      </a:lnTo>
                      <a:lnTo>
                        <a:pt x="77" y="127"/>
                      </a:lnTo>
                      <a:lnTo>
                        <a:pt x="85" y="134"/>
                      </a:lnTo>
                      <a:lnTo>
                        <a:pt x="91" y="135"/>
                      </a:lnTo>
                      <a:lnTo>
                        <a:pt x="104" y="135"/>
                      </a:lnTo>
                      <a:lnTo>
                        <a:pt x="108" y="137"/>
                      </a:lnTo>
                      <a:lnTo>
                        <a:pt x="112" y="145"/>
                      </a:lnTo>
                      <a:lnTo>
                        <a:pt x="116" y="143"/>
                      </a:lnTo>
                      <a:lnTo>
                        <a:pt x="121" y="142"/>
                      </a:lnTo>
                      <a:lnTo>
                        <a:pt x="131" y="134"/>
                      </a:lnTo>
                      <a:lnTo>
                        <a:pt x="133" y="130"/>
                      </a:lnTo>
                      <a:lnTo>
                        <a:pt x="131" y="127"/>
                      </a:lnTo>
                      <a:lnTo>
                        <a:pt x="127" y="125"/>
                      </a:lnTo>
                      <a:lnTo>
                        <a:pt x="122" y="122"/>
                      </a:lnTo>
                      <a:lnTo>
                        <a:pt x="121" y="112"/>
                      </a:lnTo>
                      <a:lnTo>
                        <a:pt x="118" y="109"/>
                      </a:lnTo>
                      <a:lnTo>
                        <a:pt x="129" y="84"/>
                      </a:lnTo>
                      <a:lnTo>
                        <a:pt x="137" y="81"/>
                      </a:lnTo>
                      <a:lnTo>
                        <a:pt x="141" y="73"/>
                      </a:lnTo>
                      <a:lnTo>
                        <a:pt x="146" y="72"/>
                      </a:lnTo>
                      <a:lnTo>
                        <a:pt x="159" y="71"/>
                      </a:lnTo>
                      <a:lnTo>
                        <a:pt x="163" y="72"/>
                      </a:lnTo>
                      <a:lnTo>
                        <a:pt x="164" y="75"/>
                      </a:lnTo>
                      <a:lnTo>
                        <a:pt x="160" y="96"/>
                      </a:lnTo>
                      <a:lnTo>
                        <a:pt x="175" y="108"/>
                      </a:lnTo>
                      <a:lnTo>
                        <a:pt x="179" y="125"/>
                      </a:lnTo>
                      <a:lnTo>
                        <a:pt x="184" y="127"/>
                      </a:lnTo>
                      <a:lnTo>
                        <a:pt x="188" y="126"/>
                      </a:lnTo>
                      <a:lnTo>
                        <a:pt x="187" y="123"/>
                      </a:lnTo>
                      <a:lnTo>
                        <a:pt x="188" y="120"/>
                      </a:lnTo>
                      <a:lnTo>
                        <a:pt x="195" y="126"/>
                      </a:lnTo>
                      <a:lnTo>
                        <a:pt x="192" y="129"/>
                      </a:lnTo>
                      <a:lnTo>
                        <a:pt x="193" y="135"/>
                      </a:lnTo>
                      <a:lnTo>
                        <a:pt x="197" y="134"/>
                      </a:lnTo>
                      <a:lnTo>
                        <a:pt x="197" y="125"/>
                      </a:lnTo>
                      <a:lnTo>
                        <a:pt x="199" y="122"/>
                      </a:lnTo>
                      <a:lnTo>
                        <a:pt x="204" y="116"/>
                      </a:lnTo>
                      <a:lnTo>
                        <a:pt x="209" y="110"/>
                      </a:lnTo>
                      <a:lnTo>
                        <a:pt x="212" y="110"/>
                      </a:lnTo>
                      <a:lnTo>
                        <a:pt x="220" y="104"/>
                      </a:lnTo>
                      <a:lnTo>
                        <a:pt x="226" y="101"/>
                      </a:lnTo>
                      <a:lnTo>
                        <a:pt x="233" y="98"/>
                      </a:lnTo>
                      <a:lnTo>
                        <a:pt x="241" y="97"/>
                      </a:lnTo>
                      <a:lnTo>
                        <a:pt x="244" y="96"/>
                      </a:lnTo>
                      <a:lnTo>
                        <a:pt x="250" y="94"/>
                      </a:lnTo>
                      <a:lnTo>
                        <a:pt x="254" y="96"/>
                      </a:lnTo>
                      <a:lnTo>
                        <a:pt x="263" y="100"/>
                      </a:lnTo>
                      <a:lnTo>
                        <a:pt x="267" y="101"/>
                      </a:lnTo>
                      <a:lnTo>
                        <a:pt x="273" y="101"/>
                      </a:lnTo>
                      <a:lnTo>
                        <a:pt x="278" y="97"/>
                      </a:lnTo>
                      <a:lnTo>
                        <a:pt x="286" y="91"/>
                      </a:lnTo>
                      <a:lnTo>
                        <a:pt x="294" y="85"/>
                      </a:lnTo>
                      <a:lnTo>
                        <a:pt x="304" y="84"/>
                      </a:lnTo>
                      <a:lnTo>
                        <a:pt x="307" y="84"/>
                      </a:lnTo>
                      <a:lnTo>
                        <a:pt x="312" y="81"/>
                      </a:lnTo>
                      <a:lnTo>
                        <a:pt x="315" y="79"/>
                      </a:lnTo>
                      <a:lnTo>
                        <a:pt x="317" y="77"/>
                      </a:lnTo>
                      <a:lnTo>
                        <a:pt x="324" y="63"/>
                      </a:lnTo>
                      <a:lnTo>
                        <a:pt x="328" y="61"/>
                      </a:lnTo>
                      <a:lnTo>
                        <a:pt x="329" y="56"/>
                      </a:lnTo>
                      <a:lnTo>
                        <a:pt x="333" y="52"/>
                      </a:lnTo>
                      <a:lnTo>
                        <a:pt x="338" y="48"/>
                      </a:lnTo>
                      <a:lnTo>
                        <a:pt x="342" y="48"/>
                      </a:lnTo>
                      <a:lnTo>
                        <a:pt x="345" y="46"/>
                      </a:lnTo>
                      <a:lnTo>
                        <a:pt x="346" y="39"/>
                      </a:lnTo>
                      <a:lnTo>
                        <a:pt x="356" y="22"/>
                      </a:lnTo>
                      <a:lnTo>
                        <a:pt x="357" y="17"/>
                      </a:lnTo>
                      <a:lnTo>
                        <a:pt x="353" y="10"/>
                      </a:lnTo>
                      <a:lnTo>
                        <a:pt x="353" y="0"/>
                      </a:lnTo>
                      <a:lnTo>
                        <a:pt x="361" y="0"/>
                      </a:lnTo>
                      <a:lnTo>
                        <a:pt x="365" y="1"/>
                      </a:lnTo>
                      <a:lnTo>
                        <a:pt x="373" y="7"/>
                      </a:lnTo>
                      <a:lnTo>
                        <a:pt x="377" y="7"/>
                      </a:lnTo>
                      <a:lnTo>
                        <a:pt x="387" y="13"/>
                      </a:lnTo>
                      <a:lnTo>
                        <a:pt x="394" y="15"/>
                      </a:lnTo>
                      <a:lnTo>
                        <a:pt x="402" y="21"/>
                      </a:lnTo>
                      <a:lnTo>
                        <a:pt x="406" y="21"/>
                      </a:lnTo>
                      <a:lnTo>
                        <a:pt x="416" y="26"/>
                      </a:lnTo>
                      <a:lnTo>
                        <a:pt x="419" y="30"/>
                      </a:lnTo>
                      <a:lnTo>
                        <a:pt x="426" y="42"/>
                      </a:lnTo>
                      <a:lnTo>
                        <a:pt x="426" y="43"/>
                      </a:lnTo>
                      <a:lnTo>
                        <a:pt x="427" y="44"/>
                      </a:lnTo>
                      <a:lnTo>
                        <a:pt x="428" y="51"/>
                      </a:lnTo>
                      <a:lnTo>
                        <a:pt x="428" y="61"/>
                      </a:lnTo>
                      <a:lnTo>
                        <a:pt x="429" y="65"/>
                      </a:lnTo>
                      <a:lnTo>
                        <a:pt x="435" y="69"/>
                      </a:lnTo>
                      <a:lnTo>
                        <a:pt x="445" y="73"/>
                      </a:lnTo>
                      <a:lnTo>
                        <a:pt x="447" y="76"/>
                      </a:lnTo>
                      <a:lnTo>
                        <a:pt x="447" y="83"/>
                      </a:lnTo>
                      <a:lnTo>
                        <a:pt x="445" y="84"/>
                      </a:lnTo>
                      <a:lnTo>
                        <a:pt x="445" y="87"/>
                      </a:lnTo>
                      <a:lnTo>
                        <a:pt x="448" y="88"/>
                      </a:lnTo>
                      <a:lnTo>
                        <a:pt x="452" y="96"/>
                      </a:lnTo>
                      <a:lnTo>
                        <a:pt x="459" y="97"/>
                      </a:lnTo>
                      <a:lnTo>
                        <a:pt x="466" y="94"/>
                      </a:lnTo>
                      <a:lnTo>
                        <a:pt x="478" y="97"/>
                      </a:lnTo>
                      <a:lnTo>
                        <a:pt x="494" y="94"/>
                      </a:lnTo>
                      <a:lnTo>
                        <a:pt x="499" y="96"/>
                      </a:lnTo>
                      <a:lnTo>
                        <a:pt x="510" y="105"/>
                      </a:lnTo>
                      <a:lnTo>
                        <a:pt x="517" y="118"/>
                      </a:lnTo>
                      <a:lnTo>
                        <a:pt x="519" y="130"/>
                      </a:lnTo>
                      <a:lnTo>
                        <a:pt x="519" y="146"/>
                      </a:lnTo>
                      <a:lnTo>
                        <a:pt x="513" y="155"/>
                      </a:lnTo>
                      <a:lnTo>
                        <a:pt x="501" y="168"/>
                      </a:lnTo>
                      <a:lnTo>
                        <a:pt x="501" y="172"/>
                      </a:lnTo>
                      <a:lnTo>
                        <a:pt x="510" y="204"/>
                      </a:lnTo>
                      <a:lnTo>
                        <a:pt x="517" y="216"/>
                      </a:lnTo>
                      <a:lnTo>
                        <a:pt x="524" y="220"/>
                      </a:lnTo>
                      <a:lnTo>
                        <a:pt x="535" y="220"/>
                      </a:lnTo>
                      <a:lnTo>
                        <a:pt x="546" y="224"/>
                      </a:lnTo>
                      <a:lnTo>
                        <a:pt x="559" y="221"/>
                      </a:lnTo>
                      <a:lnTo>
                        <a:pt x="576" y="208"/>
                      </a:lnTo>
                      <a:lnTo>
                        <a:pt x="581" y="200"/>
                      </a:lnTo>
                      <a:lnTo>
                        <a:pt x="597" y="199"/>
                      </a:lnTo>
                      <a:lnTo>
                        <a:pt x="621" y="184"/>
                      </a:lnTo>
                      <a:lnTo>
                        <a:pt x="622" y="179"/>
                      </a:lnTo>
                      <a:lnTo>
                        <a:pt x="623" y="182"/>
                      </a:lnTo>
                      <a:lnTo>
                        <a:pt x="631" y="180"/>
                      </a:lnTo>
                      <a:lnTo>
                        <a:pt x="639" y="188"/>
                      </a:lnTo>
                      <a:lnTo>
                        <a:pt x="647" y="191"/>
                      </a:lnTo>
                      <a:lnTo>
                        <a:pt x="644" y="200"/>
                      </a:lnTo>
                      <a:lnTo>
                        <a:pt x="641" y="201"/>
                      </a:lnTo>
                      <a:lnTo>
                        <a:pt x="637" y="204"/>
                      </a:lnTo>
                      <a:lnTo>
                        <a:pt x="634" y="204"/>
                      </a:lnTo>
                      <a:lnTo>
                        <a:pt x="633" y="207"/>
                      </a:lnTo>
                      <a:lnTo>
                        <a:pt x="630" y="207"/>
                      </a:lnTo>
                      <a:lnTo>
                        <a:pt x="629" y="208"/>
                      </a:lnTo>
                      <a:lnTo>
                        <a:pt x="631" y="211"/>
                      </a:lnTo>
                      <a:lnTo>
                        <a:pt x="633" y="215"/>
                      </a:lnTo>
                      <a:lnTo>
                        <a:pt x="638" y="220"/>
                      </a:lnTo>
                      <a:lnTo>
                        <a:pt x="646" y="236"/>
                      </a:lnTo>
                      <a:lnTo>
                        <a:pt x="659" y="249"/>
                      </a:lnTo>
                      <a:lnTo>
                        <a:pt x="684" y="262"/>
                      </a:lnTo>
                      <a:lnTo>
                        <a:pt x="685" y="263"/>
                      </a:lnTo>
                      <a:lnTo>
                        <a:pt x="688" y="263"/>
                      </a:lnTo>
                      <a:lnTo>
                        <a:pt x="693" y="262"/>
                      </a:lnTo>
                      <a:lnTo>
                        <a:pt x="695" y="284"/>
                      </a:lnTo>
                      <a:lnTo>
                        <a:pt x="710" y="287"/>
                      </a:lnTo>
                      <a:lnTo>
                        <a:pt x="725" y="286"/>
                      </a:lnTo>
                      <a:lnTo>
                        <a:pt x="737" y="283"/>
                      </a:lnTo>
                      <a:lnTo>
                        <a:pt x="754" y="286"/>
                      </a:lnTo>
                      <a:lnTo>
                        <a:pt x="763" y="284"/>
                      </a:lnTo>
                      <a:lnTo>
                        <a:pt x="795" y="287"/>
                      </a:lnTo>
                      <a:lnTo>
                        <a:pt x="846" y="288"/>
                      </a:lnTo>
                      <a:lnTo>
                        <a:pt x="877" y="287"/>
                      </a:lnTo>
                      <a:lnTo>
                        <a:pt x="889" y="290"/>
                      </a:lnTo>
                      <a:lnTo>
                        <a:pt x="856" y="378"/>
                      </a:lnTo>
                      <a:lnTo>
                        <a:pt x="838" y="428"/>
                      </a:lnTo>
                      <a:lnTo>
                        <a:pt x="849" y="459"/>
                      </a:lnTo>
                      <a:lnTo>
                        <a:pt x="849" y="492"/>
                      </a:lnTo>
                      <a:lnTo>
                        <a:pt x="848" y="493"/>
                      </a:lnTo>
                      <a:lnTo>
                        <a:pt x="841" y="490"/>
                      </a:lnTo>
                      <a:lnTo>
                        <a:pt x="838" y="490"/>
                      </a:lnTo>
                      <a:lnTo>
                        <a:pt x="821" y="484"/>
                      </a:lnTo>
                      <a:lnTo>
                        <a:pt x="819" y="484"/>
                      </a:lnTo>
                      <a:lnTo>
                        <a:pt x="800" y="477"/>
                      </a:lnTo>
                      <a:lnTo>
                        <a:pt x="787" y="473"/>
                      </a:lnTo>
                      <a:lnTo>
                        <a:pt x="771" y="472"/>
                      </a:lnTo>
                      <a:lnTo>
                        <a:pt x="754" y="470"/>
                      </a:lnTo>
                      <a:lnTo>
                        <a:pt x="735" y="469"/>
                      </a:lnTo>
                      <a:lnTo>
                        <a:pt x="734" y="469"/>
                      </a:lnTo>
                      <a:lnTo>
                        <a:pt x="732" y="466"/>
                      </a:lnTo>
                      <a:lnTo>
                        <a:pt x="739" y="461"/>
                      </a:lnTo>
                      <a:lnTo>
                        <a:pt x="745" y="461"/>
                      </a:lnTo>
                      <a:lnTo>
                        <a:pt x="754" y="457"/>
                      </a:lnTo>
                      <a:lnTo>
                        <a:pt x="754" y="456"/>
                      </a:lnTo>
                      <a:lnTo>
                        <a:pt x="757" y="455"/>
                      </a:lnTo>
                      <a:lnTo>
                        <a:pt x="761" y="447"/>
                      </a:lnTo>
                      <a:lnTo>
                        <a:pt x="759" y="444"/>
                      </a:lnTo>
                      <a:lnTo>
                        <a:pt x="755" y="440"/>
                      </a:lnTo>
                      <a:lnTo>
                        <a:pt x="750" y="437"/>
                      </a:lnTo>
                      <a:lnTo>
                        <a:pt x="742" y="437"/>
                      </a:lnTo>
                      <a:lnTo>
                        <a:pt x="738" y="441"/>
                      </a:lnTo>
                      <a:lnTo>
                        <a:pt x="735" y="443"/>
                      </a:lnTo>
                      <a:lnTo>
                        <a:pt x="733" y="447"/>
                      </a:lnTo>
                      <a:lnTo>
                        <a:pt x="733" y="449"/>
                      </a:lnTo>
                      <a:lnTo>
                        <a:pt x="732" y="451"/>
                      </a:lnTo>
                      <a:lnTo>
                        <a:pt x="725" y="451"/>
                      </a:lnTo>
                      <a:lnTo>
                        <a:pt x="721" y="456"/>
                      </a:lnTo>
                      <a:lnTo>
                        <a:pt x="718" y="455"/>
                      </a:lnTo>
                      <a:lnTo>
                        <a:pt x="717" y="452"/>
                      </a:lnTo>
                      <a:lnTo>
                        <a:pt x="725" y="448"/>
                      </a:lnTo>
                      <a:lnTo>
                        <a:pt x="725" y="444"/>
                      </a:lnTo>
                      <a:lnTo>
                        <a:pt x="724" y="443"/>
                      </a:lnTo>
                      <a:lnTo>
                        <a:pt x="721" y="441"/>
                      </a:lnTo>
                      <a:lnTo>
                        <a:pt x="718" y="437"/>
                      </a:lnTo>
                      <a:lnTo>
                        <a:pt x="717" y="437"/>
                      </a:lnTo>
                      <a:lnTo>
                        <a:pt x="716" y="435"/>
                      </a:lnTo>
                      <a:lnTo>
                        <a:pt x="718" y="433"/>
                      </a:lnTo>
                      <a:lnTo>
                        <a:pt x="717" y="431"/>
                      </a:lnTo>
                      <a:lnTo>
                        <a:pt x="712" y="428"/>
                      </a:lnTo>
                      <a:lnTo>
                        <a:pt x="712" y="426"/>
                      </a:lnTo>
                      <a:lnTo>
                        <a:pt x="708" y="424"/>
                      </a:lnTo>
                      <a:lnTo>
                        <a:pt x="706" y="424"/>
                      </a:lnTo>
                      <a:lnTo>
                        <a:pt x="704" y="427"/>
                      </a:lnTo>
                      <a:lnTo>
                        <a:pt x="697" y="427"/>
                      </a:lnTo>
                      <a:lnTo>
                        <a:pt x="692" y="433"/>
                      </a:lnTo>
                      <a:lnTo>
                        <a:pt x="688" y="444"/>
                      </a:lnTo>
                      <a:lnTo>
                        <a:pt x="685" y="447"/>
                      </a:lnTo>
                      <a:lnTo>
                        <a:pt x="677" y="447"/>
                      </a:lnTo>
                      <a:lnTo>
                        <a:pt x="675" y="449"/>
                      </a:lnTo>
                      <a:lnTo>
                        <a:pt x="671" y="452"/>
                      </a:lnTo>
                      <a:lnTo>
                        <a:pt x="670" y="453"/>
                      </a:lnTo>
                      <a:lnTo>
                        <a:pt x="668" y="455"/>
                      </a:lnTo>
                      <a:lnTo>
                        <a:pt x="670" y="459"/>
                      </a:lnTo>
                      <a:lnTo>
                        <a:pt x="671" y="459"/>
                      </a:lnTo>
                      <a:lnTo>
                        <a:pt x="675" y="460"/>
                      </a:lnTo>
                      <a:lnTo>
                        <a:pt x="681" y="461"/>
                      </a:lnTo>
                      <a:lnTo>
                        <a:pt x="681" y="464"/>
                      </a:lnTo>
                      <a:lnTo>
                        <a:pt x="681" y="472"/>
                      </a:lnTo>
                      <a:lnTo>
                        <a:pt x="674" y="473"/>
                      </a:lnTo>
                      <a:lnTo>
                        <a:pt x="663" y="474"/>
                      </a:lnTo>
                      <a:lnTo>
                        <a:pt x="659" y="473"/>
                      </a:lnTo>
                      <a:lnTo>
                        <a:pt x="658" y="472"/>
                      </a:lnTo>
                      <a:lnTo>
                        <a:pt x="656" y="472"/>
                      </a:lnTo>
                      <a:lnTo>
                        <a:pt x="655" y="474"/>
                      </a:lnTo>
                      <a:lnTo>
                        <a:pt x="655" y="477"/>
                      </a:lnTo>
                      <a:lnTo>
                        <a:pt x="654" y="480"/>
                      </a:lnTo>
                      <a:lnTo>
                        <a:pt x="650" y="480"/>
                      </a:lnTo>
                      <a:lnTo>
                        <a:pt x="647" y="478"/>
                      </a:lnTo>
                      <a:lnTo>
                        <a:pt x="646" y="478"/>
                      </a:lnTo>
                      <a:lnTo>
                        <a:pt x="644" y="480"/>
                      </a:lnTo>
                      <a:lnTo>
                        <a:pt x="642" y="481"/>
                      </a:lnTo>
                      <a:lnTo>
                        <a:pt x="638" y="482"/>
                      </a:lnTo>
                      <a:lnTo>
                        <a:pt x="638" y="486"/>
                      </a:lnTo>
                      <a:lnTo>
                        <a:pt x="635" y="486"/>
                      </a:lnTo>
                      <a:lnTo>
                        <a:pt x="633" y="488"/>
                      </a:lnTo>
                      <a:lnTo>
                        <a:pt x="631" y="492"/>
                      </a:lnTo>
                      <a:lnTo>
                        <a:pt x="627" y="494"/>
                      </a:lnTo>
                      <a:lnTo>
                        <a:pt x="618" y="497"/>
                      </a:lnTo>
                      <a:lnTo>
                        <a:pt x="615" y="499"/>
                      </a:lnTo>
                      <a:lnTo>
                        <a:pt x="612" y="505"/>
                      </a:lnTo>
                      <a:lnTo>
                        <a:pt x="612" y="509"/>
                      </a:lnTo>
                      <a:lnTo>
                        <a:pt x="613" y="510"/>
                      </a:lnTo>
                      <a:lnTo>
                        <a:pt x="612" y="511"/>
                      </a:lnTo>
                      <a:lnTo>
                        <a:pt x="608" y="511"/>
                      </a:lnTo>
                      <a:lnTo>
                        <a:pt x="602" y="514"/>
                      </a:lnTo>
                      <a:lnTo>
                        <a:pt x="600" y="519"/>
                      </a:lnTo>
                      <a:lnTo>
                        <a:pt x="596" y="519"/>
                      </a:lnTo>
                      <a:lnTo>
                        <a:pt x="590" y="519"/>
                      </a:lnTo>
                      <a:lnTo>
                        <a:pt x="588" y="522"/>
                      </a:lnTo>
                      <a:lnTo>
                        <a:pt x="576" y="522"/>
                      </a:lnTo>
                      <a:lnTo>
                        <a:pt x="575" y="525"/>
                      </a:lnTo>
                      <a:lnTo>
                        <a:pt x="568" y="526"/>
                      </a:lnTo>
                      <a:lnTo>
                        <a:pt x="568" y="527"/>
                      </a:lnTo>
                      <a:lnTo>
                        <a:pt x="567" y="528"/>
                      </a:lnTo>
                      <a:lnTo>
                        <a:pt x="563" y="528"/>
                      </a:lnTo>
                      <a:lnTo>
                        <a:pt x="559" y="531"/>
                      </a:lnTo>
                      <a:lnTo>
                        <a:pt x="550" y="532"/>
                      </a:lnTo>
                      <a:lnTo>
                        <a:pt x="542" y="535"/>
                      </a:lnTo>
                      <a:lnTo>
                        <a:pt x="539" y="536"/>
                      </a:lnTo>
                      <a:lnTo>
                        <a:pt x="539" y="538"/>
                      </a:lnTo>
                      <a:lnTo>
                        <a:pt x="522" y="544"/>
                      </a:lnTo>
                      <a:lnTo>
                        <a:pt x="519" y="547"/>
                      </a:lnTo>
                      <a:lnTo>
                        <a:pt x="506" y="551"/>
                      </a:lnTo>
                      <a:lnTo>
                        <a:pt x="503" y="554"/>
                      </a:lnTo>
                      <a:lnTo>
                        <a:pt x="497" y="556"/>
                      </a:lnTo>
                      <a:lnTo>
                        <a:pt x="489" y="561"/>
                      </a:lnTo>
                      <a:lnTo>
                        <a:pt x="488" y="561"/>
                      </a:lnTo>
                      <a:lnTo>
                        <a:pt x="486" y="563"/>
                      </a:lnTo>
                      <a:lnTo>
                        <a:pt x="484" y="564"/>
                      </a:lnTo>
                      <a:lnTo>
                        <a:pt x="480" y="564"/>
                      </a:lnTo>
                      <a:lnTo>
                        <a:pt x="478" y="564"/>
                      </a:lnTo>
                      <a:lnTo>
                        <a:pt x="480" y="565"/>
                      </a:lnTo>
                      <a:lnTo>
                        <a:pt x="478" y="567"/>
                      </a:lnTo>
                      <a:lnTo>
                        <a:pt x="474" y="565"/>
                      </a:lnTo>
                      <a:lnTo>
                        <a:pt x="473" y="568"/>
                      </a:lnTo>
                      <a:lnTo>
                        <a:pt x="472" y="567"/>
                      </a:lnTo>
                      <a:lnTo>
                        <a:pt x="472" y="569"/>
                      </a:lnTo>
                      <a:lnTo>
                        <a:pt x="470" y="571"/>
                      </a:lnTo>
                      <a:lnTo>
                        <a:pt x="468" y="571"/>
                      </a:lnTo>
                      <a:lnTo>
                        <a:pt x="468" y="573"/>
                      </a:lnTo>
                      <a:lnTo>
                        <a:pt x="465" y="573"/>
                      </a:lnTo>
                      <a:lnTo>
                        <a:pt x="460" y="576"/>
                      </a:lnTo>
                      <a:lnTo>
                        <a:pt x="459" y="575"/>
                      </a:lnTo>
                      <a:lnTo>
                        <a:pt x="459" y="577"/>
                      </a:lnTo>
                      <a:lnTo>
                        <a:pt x="455" y="579"/>
                      </a:lnTo>
                      <a:lnTo>
                        <a:pt x="452" y="581"/>
                      </a:lnTo>
                      <a:lnTo>
                        <a:pt x="449" y="581"/>
                      </a:lnTo>
                      <a:lnTo>
                        <a:pt x="445" y="580"/>
                      </a:lnTo>
                      <a:lnTo>
                        <a:pt x="441" y="581"/>
                      </a:lnTo>
                      <a:lnTo>
                        <a:pt x="435" y="580"/>
                      </a:lnTo>
                      <a:lnTo>
                        <a:pt x="432" y="581"/>
                      </a:lnTo>
                      <a:lnTo>
                        <a:pt x="431" y="580"/>
                      </a:lnTo>
                      <a:lnTo>
                        <a:pt x="427" y="581"/>
                      </a:lnTo>
                      <a:lnTo>
                        <a:pt x="415" y="580"/>
                      </a:lnTo>
                      <a:lnTo>
                        <a:pt x="411" y="583"/>
                      </a:lnTo>
                      <a:lnTo>
                        <a:pt x="408" y="583"/>
                      </a:lnTo>
                      <a:lnTo>
                        <a:pt x="408" y="584"/>
                      </a:lnTo>
                      <a:lnTo>
                        <a:pt x="407" y="585"/>
                      </a:lnTo>
                      <a:lnTo>
                        <a:pt x="407" y="587"/>
                      </a:lnTo>
                      <a:lnTo>
                        <a:pt x="404" y="587"/>
                      </a:lnTo>
                      <a:lnTo>
                        <a:pt x="391" y="587"/>
                      </a:lnTo>
                      <a:lnTo>
                        <a:pt x="389" y="587"/>
                      </a:lnTo>
                      <a:lnTo>
                        <a:pt x="385" y="584"/>
                      </a:lnTo>
                      <a:lnTo>
                        <a:pt x="378" y="581"/>
                      </a:lnTo>
                      <a:lnTo>
                        <a:pt x="371" y="577"/>
                      </a:lnTo>
                      <a:lnTo>
                        <a:pt x="365" y="576"/>
                      </a:lnTo>
                      <a:lnTo>
                        <a:pt x="361" y="575"/>
                      </a:lnTo>
                      <a:lnTo>
                        <a:pt x="342" y="572"/>
                      </a:lnTo>
                      <a:lnTo>
                        <a:pt x="335" y="572"/>
                      </a:lnTo>
                      <a:lnTo>
                        <a:pt x="319" y="564"/>
                      </a:lnTo>
                      <a:lnTo>
                        <a:pt x="311" y="561"/>
                      </a:lnTo>
                      <a:lnTo>
                        <a:pt x="306" y="561"/>
                      </a:lnTo>
                      <a:lnTo>
                        <a:pt x="298" y="557"/>
                      </a:lnTo>
                      <a:lnTo>
                        <a:pt x="298" y="556"/>
                      </a:lnTo>
                      <a:lnTo>
                        <a:pt x="298" y="555"/>
                      </a:lnTo>
                      <a:lnTo>
                        <a:pt x="296" y="552"/>
                      </a:lnTo>
                      <a:lnTo>
                        <a:pt x="295" y="551"/>
                      </a:lnTo>
                      <a:lnTo>
                        <a:pt x="294" y="548"/>
                      </a:lnTo>
                      <a:lnTo>
                        <a:pt x="292" y="548"/>
                      </a:lnTo>
                      <a:lnTo>
                        <a:pt x="283" y="543"/>
                      </a:lnTo>
                      <a:lnTo>
                        <a:pt x="273" y="538"/>
                      </a:lnTo>
                      <a:lnTo>
                        <a:pt x="255" y="536"/>
                      </a:lnTo>
                      <a:lnTo>
                        <a:pt x="250" y="536"/>
                      </a:lnTo>
                      <a:lnTo>
                        <a:pt x="246" y="535"/>
                      </a:lnTo>
                      <a:lnTo>
                        <a:pt x="241" y="536"/>
                      </a:lnTo>
                      <a:lnTo>
                        <a:pt x="237" y="536"/>
                      </a:lnTo>
                      <a:lnTo>
                        <a:pt x="228" y="536"/>
                      </a:lnTo>
                      <a:lnTo>
                        <a:pt x="214" y="535"/>
                      </a:lnTo>
                      <a:lnTo>
                        <a:pt x="212" y="534"/>
                      </a:lnTo>
                      <a:lnTo>
                        <a:pt x="205" y="531"/>
                      </a:lnTo>
                      <a:lnTo>
                        <a:pt x="201" y="532"/>
                      </a:lnTo>
                      <a:lnTo>
                        <a:pt x="196" y="532"/>
                      </a:lnTo>
                      <a:lnTo>
                        <a:pt x="184" y="530"/>
                      </a:lnTo>
                      <a:lnTo>
                        <a:pt x="180" y="530"/>
                      </a:lnTo>
                      <a:lnTo>
                        <a:pt x="175" y="532"/>
                      </a:lnTo>
                      <a:lnTo>
                        <a:pt x="160" y="530"/>
                      </a:lnTo>
                      <a:lnTo>
                        <a:pt x="155" y="528"/>
                      </a:lnTo>
                      <a:lnTo>
                        <a:pt x="150" y="525"/>
                      </a:lnTo>
                      <a:lnTo>
                        <a:pt x="138" y="514"/>
                      </a:lnTo>
                      <a:lnTo>
                        <a:pt x="134" y="511"/>
                      </a:lnTo>
                      <a:lnTo>
                        <a:pt x="127" y="507"/>
                      </a:lnTo>
                      <a:lnTo>
                        <a:pt x="122" y="505"/>
                      </a:lnTo>
                      <a:lnTo>
                        <a:pt x="120" y="502"/>
                      </a:lnTo>
                      <a:lnTo>
                        <a:pt x="118" y="501"/>
                      </a:lnTo>
                      <a:lnTo>
                        <a:pt x="116" y="499"/>
                      </a:lnTo>
                      <a:lnTo>
                        <a:pt x="114" y="499"/>
                      </a:lnTo>
                      <a:lnTo>
                        <a:pt x="110" y="497"/>
                      </a:lnTo>
                      <a:lnTo>
                        <a:pt x="100" y="492"/>
                      </a:lnTo>
                      <a:lnTo>
                        <a:pt x="98" y="489"/>
                      </a:lnTo>
                      <a:lnTo>
                        <a:pt x="81" y="482"/>
                      </a:lnTo>
                      <a:lnTo>
                        <a:pt x="75" y="478"/>
                      </a:lnTo>
                      <a:lnTo>
                        <a:pt x="69" y="478"/>
                      </a:lnTo>
                      <a:lnTo>
                        <a:pt x="61" y="474"/>
                      </a:lnTo>
                      <a:lnTo>
                        <a:pt x="51" y="473"/>
                      </a:lnTo>
                      <a:lnTo>
                        <a:pt x="43" y="472"/>
                      </a:lnTo>
                      <a:lnTo>
                        <a:pt x="35" y="470"/>
                      </a:lnTo>
                      <a:lnTo>
                        <a:pt x="27" y="466"/>
                      </a:lnTo>
                      <a:lnTo>
                        <a:pt x="11" y="461"/>
                      </a:lnTo>
                      <a:lnTo>
                        <a:pt x="7" y="459"/>
                      </a:lnTo>
                      <a:lnTo>
                        <a:pt x="9" y="457"/>
                      </a:lnTo>
                      <a:lnTo>
                        <a:pt x="0" y="448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1" name="Freeform 34"/>
                <p:cNvSpPr>
                  <a:spLocks/>
                </p:cNvSpPr>
                <p:nvPr/>
              </p:nvSpPr>
              <p:spPr bwMode="auto">
                <a:xfrm>
                  <a:off x="1504" y="3048"/>
                  <a:ext cx="571" cy="513"/>
                </a:xfrm>
                <a:custGeom>
                  <a:avLst/>
                  <a:gdLst>
                    <a:gd name="T0" fmla="*/ 1 w 813"/>
                    <a:gd name="T1" fmla="*/ 3 h 738"/>
                    <a:gd name="T2" fmla="*/ 1 w 813"/>
                    <a:gd name="T3" fmla="*/ 4 h 738"/>
                    <a:gd name="T4" fmla="*/ 1 w 813"/>
                    <a:gd name="T5" fmla="*/ 4 h 738"/>
                    <a:gd name="T6" fmla="*/ 1 w 813"/>
                    <a:gd name="T7" fmla="*/ 4 h 738"/>
                    <a:gd name="T8" fmla="*/ 1 w 813"/>
                    <a:gd name="T9" fmla="*/ 4 h 738"/>
                    <a:gd name="T10" fmla="*/ 1 w 813"/>
                    <a:gd name="T11" fmla="*/ 5 h 738"/>
                    <a:gd name="T12" fmla="*/ 1 w 813"/>
                    <a:gd name="T13" fmla="*/ 5 h 738"/>
                    <a:gd name="T14" fmla="*/ 1 w 813"/>
                    <a:gd name="T15" fmla="*/ 5 h 738"/>
                    <a:gd name="T16" fmla="*/ 1 w 813"/>
                    <a:gd name="T17" fmla="*/ 5 h 738"/>
                    <a:gd name="T18" fmla="*/ 2 w 813"/>
                    <a:gd name="T19" fmla="*/ 5 h 738"/>
                    <a:gd name="T20" fmla="*/ 2 w 813"/>
                    <a:gd name="T21" fmla="*/ 5 h 738"/>
                    <a:gd name="T22" fmla="*/ 2 w 813"/>
                    <a:gd name="T23" fmla="*/ 5 h 738"/>
                    <a:gd name="T24" fmla="*/ 3 w 813"/>
                    <a:gd name="T25" fmla="*/ 5 h 738"/>
                    <a:gd name="T26" fmla="*/ 3 w 813"/>
                    <a:gd name="T27" fmla="*/ 5 h 738"/>
                    <a:gd name="T28" fmla="*/ 3 w 813"/>
                    <a:gd name="T29" fmla="*/ 4 h 738"/>
                    <a:gd name="T30" fmla="*/ 4 w 813"/>
                    <a:gd name="T31" fmla="*/ 4 h 738"/>
                    <a:gd name="T32" fmla="*/ 4 w 813"/>
                    <a:gd name="T33" fmla="*/ 4 h 738"/>
                    <a:gd name="T34" fmla="*/ 4 w 813"/>
                    <a:gd name="T35" fmla="*/ 5 h 738"/>
                    <a:gd name="T36" fmla="*/ 4 w 813"/>
                    <a:gd name="T37" fmla="*/ 6 h 738"/>
                    <a:gd name="T38" fmla="*/ 5 w 813"/>
                    <a:gd name="T39" fmla="*/ 5 h 738"/>
                    <a:gd name="T40" fmla="*/ 6 w 813"/>
                    <a:gd name="T41" fmla="*/ 5 h 738"/>
                    <a:gd name="T42" fmla="*/ 6 w 813"/>
                    <a:gd name="T43" fmla="*/ 5 h 738"/>
                    <a:gd name="T44" fmla="*/ 6 w 813"/>
                    <a:gd name="T45" fmla="*/ 4 h 738"/>
                    <a:gd name="T46" fmla="*/ 6 w 813"/>
                    <a:gd name="T47" fmla="*/ 4 h 738"/>
                    <a:gd name="T48" fmla="*/ 6 w 813"/>
                    <a:gd name="T49" fmla="*/ 4 h 738"/>
                    <a:gd name="T50" fmla="*/ 6 w 813"/>
                    <a:gd name="T51" fmla="*/ 4 h 738"/>
                    <a:gd name="T52" fmla="*/ 5 w 813"/>
                    <a:gd name="T53" fmla="*/ 4 h 738"/>
                    <a:gd name="T54" fmla="*/ 6 w 813"/>
                    <a:gd name="T55" fmla="*/ 3 h 738"/>
                    <a:gd name="T56" fmla="*/ 6 w 813"/>
                    <a:gd name="T57" fmla="*/ 3 h 738"/>
                    <a:gd name="T58" fmla="*/ 6 w 813"/>
                    <a:gd name="T59" fmla="*/ 3 h 738"/>
                    <a:gd name="T60" fmla="*/ 6 w 813"/>
                    <a:gd name="T61" fmla="*/ 3 h 738"/>
                    <a:gd name="T62" fmla="*/ 7 w 813"/>
                    <a:gd name="T63" fmla="*/ 3 h 738"/>
                    <a:gd name="T64" fmla="*/ 7 w 813"/>
                    <a:gd name="T65" fmla="*/ 2 h 738"/>
                    <a:gd name="T66" fmla="*/ 8 w 813"/>
                    <a:gd name="T67" fmla="*/ 2 h 738"/>
                    <a:gd name="T68" fmla="*/ 8 w 813"/>
                    <a:gd name="T69" fmla="*/ 1 h 738"/>
                    <a:gd name="T70" fmla="*/ 8 w 813"/>
                    <a:gd name="T71" fmla="*/ 1 h 738"/>
                    <a:gd name="T72" fmla="*/ 7 w 813"/>
                    <a:gd name="T73" fmla="*/ 1 h 738"/>
                    <a:gd name="T74" fmla="*/ 6 w 813"/>
                    <a:gd name="T75" fmla="*/ 1 h 738"/>
                    <a:gd name="T76" fmla="*/ 6 w 813"/>
                    <a:gd name="T77" fmla="*/ 1 h 738"/>
                    <a:gd name="T78" fmla="*/ 6 w 813"/>
                    <a:gd name="T79" fmla="*/ 2 h 738"/>
                    <a:gd name="T80" fmla="*/ 5 w 813"/>
                    <a:gd name="T81" fmla="*/ 2 h 738"/>
                    <a:gd name="T82" fmla="*/ 4 w 813"/>
                    <a:gd name="T83" fmla="*/ 2 h 738"/>
                    <a:gd name="T84" fmla="*/ 4 w 813"/>
                    <a:gd name="T85" fmla="*/ 2 h 738"/>
                    <a:gd name="T86" fmla="*/ 4 w 813"/>
                    <a:gd name="T87" fmla="*/ 1 h 738"/>
                    <a:gd name="T88" fmla="*/ 4 w 813"/>
                    <a:gd name="T89" fmla="*/ 1 h 738"/>
                    <a:gd name="T90" fmla="*/ 4 w 813"/>
                    <a:gd name="T91" fmla="*/ 1 h 738"/>
                    <a:gd name="T92" fmla="*/ 4 w 813"/>
                    <a:gd name="T93" fmla="*/ 1 h 738"/>
                    <a:gd name="T94" fmla="*/ 4 w 813"/>
                    <a:gd name="T95" fmla="*/ 1 h 738"/>
                    <a:gd name="T96" fmla="*/ 4 w 813"/>
                    <a:gd name="T97" fmla="*/ 1 h 738"/>
                    <a:gd name="T98" fmla="*/ 4 w 813"/>
                    <a:gd name="T99" fmla="*/ 1 h 738"/>
                    <a:gd name="T100" fmla="*/ 4 w 813"/>
                    <a:gd name="T101" fmla="*/ 1 h 738"/>
                    <a:gd name="T102" fmla="*/ 3 w 813"/>
                    <a:gd name="T103" fmla="*/ 1 h 738"/>
                    <a:gd name="T104" fmla="*/ 3 w 813"/>
                    <a:gd name="T105" fmla="*/ 2 h 738"/>
                    <a:gd name="T106" fmla="*/ 3 w 813"/>
                    <a:gd name="T107" fmla="*/ 3 h 738"/>
                    <a:gd name="T108" fmla="*/ 2 w 813"/>
                    <a:gd name="T109" fmla="*/ 2 h 738"/>
                    <a:gd name="T110" fmla="*/ 1 w 813"/>
                    <a:gd name="T111" fmla="*/ 2 h 738"/>
                    <a:gd name="T112" fmla="*/ 1 w 813"/>
                    <a:gd name="T113" fmla="*/ 3 h 738"/>
                    <a:gd name="T114" fmla="*/ 1 w 813"/>
                    <a:gd name="T115" fmla="*/ 3 h 738"/>
                    <a:gd name="T116" fmla="*/ 1 w 813"/>
                    <a:gd name="T117" fmla="*/ 3 h 738"/>
                    <a:gd name="T118" fmla="*/ 1 w 813"/>
                    <a:gd name="T119" fmla="*/ 3 h 73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13"/>
                    <a:gd name="T181" fmla="*/ 0 h 738"/>
                    <a:gd name="T182" fmla="*/ 813 w 813"/>
                    <a:gd name="T183" fmla="*/ 738 h 73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13" h="738">
                      <a:moveTo>
                        <a:pt x="0" y="442"/>
                      </a:moveTo>
                      <a:lnTo>
                        <a:pt x="3" y="455"/>
                      </a:lnTo>
                      <a:lnTo>
                        <a:pt x="9" y="462"/>
                      </a:lnTo>
                      <a:lnTo>
                        <a:pt x="17" y="471"/>
                      </a:lnTo>
                      <a:lnTo>
                        <a:pt x="18" y="476"/>
                      </a:lnTo>
                      <a:lnTo>
                        <a:pt x="19" y="475"/>
                      </a:lnTo>
                      <a:lnTo>
                        <a:pt x="21" y="478"/>
                      </a:lnTo>
                      <a:lnTo>
                        <a:pt x="22" y="505"/>
                      </a:lnTo>
                      <a:lnTo>
                        <a:pt x="30" y="523"/>
                      </a:lnTo>
                      <a:lnTo>
                        <a:pt x="40" y="542"/>
                      </a:lnTo>
                      <a:lnTo>
                        <a:pt x="54" y="558"/>
                      </a:lnTo>
                      <a:lnTo>
                        <a:pt x="59" y="566"/>
                      </a:lnTo>
                      <a:lnTo>
                        <a:pt x="62" y="571"/>
                      </a:lnTo>
                      <a:lnTo>
                        <a:pt x="64" y="573"/>
                      </a:lnTo>
                      <a:lnTo>
                        <a:pt x="71" y="585"/>
                      </a:lnTo>
                      <a:lnTo>
                        <a:pt x="72" y="589"/>
                      </a:lnTo>
                      <a:lnTo>
                        <a:pt x="74" y="589"/>
                      </a:lnTo>
                      <a:lnTo>
                        <a:pt x="83" y="599"/>
                      </a:lnTo>
                      <a:lnTo>
                        <a:pt x="83" y="602"/>
                      </a:lnTo>
                      <a:lnTo>
                        <a:pt x="85" y="600"/>
                      </a:lnTo>
                      <a:lnTo>
                        <a:pt x="89" y="602"/>
                      </a:lnTo>
                      <a:lnTo>
                        <a:pt x="92" y="604"/>
                      </a:lnTo>
                      <a:lnTo>
                        <a:pt x="93" y="606"/>
                      </a:lnTo>
                      <a:lnTo>
                        <a:pt x="95" y="607"/>
                      </a:lnTo>
                      <a:lnTo>
                        <a:pt x="93" y="608"/>
                      </a:lnTo>
                      <a:lnTo>
                        <a:pt x="96" y="611"/>
                      </a:lnTo>
                      <a:lnTo>
                        <a:pt x="96" y="608"/>
                      </a:lnTo>
                      <a:lnTo>
                        <a:pt x="99" y="608"/>
                      </a:lnTo>
                      <a:lnTo>
                        <a:pt x="100" y="610"/>
                      </a:lnTo>
                      <a:lnTo>
                        <a:pt x="104" y="615"/>
                      </a:lnTo>
                      <a:lnTo>
                        <a:pt x="105" y="620"/>
                      </a:lnTo>
                      <a:lnTo>
                        <a:pt x="104" y="624"/>
                      </a:lnTo>
                      <a:lnTo>
                        <a:pt x="105" y="627"/>
                      </a:lnTo>
                      <a:lnTo>
                        <a:pt x="107" y="627"/>
                      </a:lnTo>
                      <a:lnTo>
                        <a:pt x="108" y="627"/>
                      </a:lnTo>
                      <a:lnTo>
                        <a:pt x="108" y="628"/>
                      </a:lnTo>
                      <a:lnTo>
                        <a:pt x="108" y="631"/>
                      </a:lnTo>
                      <a:lnTo>
                        <a:pt x="105" y="633"/>
                      </a:lnTo>
                      <a:lnTo>
                        <a:pt x="108" y="635"/>
                      </a:lnTo>
                      <a:lnTo>
                        <a:pt x="109" y="636"/>
                      </a:lnTo>
                      <a:lnTo>
                        <a:pt x="111" y="636"/>
                      </a:lnTo>
                      <a:lnTo>
                        <a:pt x="113" y="639"/>
                      </a:lnTo>
                      <a:lnTo>
                        <a:pt x="116" y="641"/>
                      </a:lnTo>
                      <a:lnTo>
                        <a:pt x="115" y="643"/>
                      </a:lnTo>
                      <a:lnTo>
                        <a:pt x="117" y="644"/>
                      </a:lnTo>
                      <a:lnTo>
                        <a:pt x="117" y="647"/>
                      </a:lnTo>
                      <a:lnTo>
                        <a:pt x="115" y="649"/>
                      </a:lnTo>
                      <a:lnTo>
                        <a:pt x="126" y="660"/>
                      </a:lnTo>
                      <a:lnTo>
                        <a:pt x="126" y="661"/>
                      </a:lnTo>
                      <a:lnTo>
                        <a:pt x="132" y="665"/>
                      </a:lnTo>
                      <a:lnTo>
                        <a:pt x="133" y="665"/>
                      </a:lnTo>
                      <a:lnTo>
                        <a:pt x="136" y="668"/>
                      </a:lnTo>
                      <a:lnTo>
                        <a:pt x="137" y="668"/>
                      </a:lnTo>
                      <a:lnTo>
                        <a:pt x="140" y="669"/>
                      </a:lnTo>
                      <a:lnTo>
                        <a:pt x="142" y="672"/>
                      </a:lnTo>
                      <a:lnTo>
                        <a:pt x="142" y="670"/>
                      </a:lnTo>
                      <a:lnTo>
                        <a:pt x="144" y="669"/>
                      </a:lnTo>
                      <a:lnTo>
                        <a:pt x="149" y="670"/>
                      </a:lnTo>
                      <a:lnTo>
                        <a:pt x="150" y="669"/>
                      </a:lnTo>
                      <a:lnTo>
                        <a:pt x="149" y="668"/>
                      </a:lnTo>
                      <a:lnTo>
                        <a:pt x="152" y="666"/>
                      </a:lnTo>
                      <a:lnTo>
                        <a:pt x="156" y="668"/>
                      </a:lnTo>
                      <a:lnTo>
                        <a:pt x="157" y="669"/>
                      </a:lnTo>
                      <a:lnTo>
                        <a:pt x="157" y="670"/>
                      </a:lnTo>
                      <a:lnTo>
                        <a:pt x="154" y="676"/>
                      </a:lnTo>
                      <a:lnTo>
                        <a:pt x="154" y="677"/>
                      </a:lnTo>
                      <a:lnTo>
                        <a:pt x="154" y="681"/>
                      </a:lnTo>
                      <a:lnTo>
                        <a:pt x="157" y="682"/>
                      </a:lnTo>
                      <a:lnTo>
                        <a:pt x="158" y="681"/>
                      </a:lnTo>
                      <a:lnTo>
                        <a:pt x="161" y="681"/>
                      </a:lnTo>
                      <a:lnTo>
                        <a:pt x="162" y="681"/>
                      </a:lnTo>
                      <a:lnTo>
                        <a:pt x="163" y="682"/>
                      </a:lnTo>
                      <a:lnTo>
                        <a:pt x="165" y="681"/>
                      </a:lnTo>
                      <a:lnTo>
                        <a:pt x="166" y="681"/>
                      </a:lnTo>
                      <a:lnTo>
                        <a:pt x="169" y="680"/>
                      </a:lnTo>
                      <a:lnTo>
                        <a:pt x="170" y="681"/>
                      </a:lnTo>
                      <a:lnTo>
                        <a:pt x="169" y="682"/>
                      </a:lnTo>
                      <a:lnTo>
                        <a:pt x="169" y="684"/>
                      </a:lnTo>
                      <a:lnTo>
                        <a:pt x="171" y="684"/>
                      </a:lnTo>
                      <a:lnTo>
                        <a:pt x="174" y="684"/>
                      </a:lnTo>
                      <a:lnTo>
                        <a:pt x="175" y="682"/>
                      </a:lnTo>
                      <a:lnTo>
                        <a:pt x="179" y="686"/>
                      </a:lnTo>
                      <a:lnTo>
                        <a:pt x="175" y="690"/>
                      </a:lnTo>
                      <a:lnTo>
                        <a:pt x="177" y="692"/>
                      </a:lnTo>
                      <a:lnTo>
                        <a:pt x="178" y="690"/>
                      </a:lnTo>
                      <a:lnTo>
                        <a:pt x="179" y="690"/>
                      </a:lnTo>
                      <a:lnTo>
                        <a:pt x="183" y="694"/>
                      </a:lnTo>
                      <a:lnTo>
                        <a:pt x="191" y="697"/>
                      </a:lnTo>
                      <a:lnTo>
                        <a:pt x="194" y="697"/>
                      </a:lnTo>
                      <a:lnTo>
                        <a:pt x="199" y="698"/>
                      </a:lnTo>
                      <a:lnTo>
                        <a:pt x="218" y="686"/>
                      </a:lnTo>
                      <a:lnTo>
                        <a:pt x="223" y="677"/>
                      </a:lnTo>
                      <a:lnTo>
                        <a:pt x="226" y="676"/>
                      </a:lnTo>
                      <a:lnTo>
                        <a:pt x="228" y="676"/>
                      </a:lnTo>
                      <a:lnTo>
                        <a:pt x="232" y="677"/>
                      </a:lnTo>
                      <a:lnTo>
                        <a:pt x="239" y="680"/>
                      </a:lnTo>
                      <a:lnTo>
                        <a:pt x="242" y="680"/>
                      </a:lnTo>
                      <a:lnTo>
                        <a:pt x="249" y="681"/>
                      </a:lnTo>
                      <a:lnTo>
                        <a:pt x="252" y="684"/>
                      </a:lnTo>
                      <a:lnTo>
                        <a:pt x="256" y="684"/>
                      </a:lnTo>
                      <a:lnTo>
                        <a:pt x="257" y="682"/>
                      </a:lnTo>
                      <a:lnTo>
                        <a:pt x="257" y="680"/>
                      </a:lnTo>
                      <a:lnTo>
                        <a:pt x="260" y="677"/>
                      </a:lnTo>
                      <a:lnTo>
                        <a:pt x="261" y="669"/>
                      </a:lnTo>
                      <a:lnTo>
                        <a:pt x="267" y="674"/>
                      </a:lnTo>
                      <a:lnTo>
                        <a:pt x="267" y="676"/>
                      </a:lnTo>
                      <a:lnTo>
                        <a:pt x="269" y="677"/>
                      </a:lnTo>
                      <a:lnTo>
                        <a:pt x="271" y="676"/>
                      </a:lnTo>
                      <a:lnTo>
                        <a:pt x="275" y="677"/>
                      </a:lnTo>
                      <a:lnTo>
                        <a:pt x="277" y="676"/>
                      </a:lnTo>
                      <a:lnTo>
                        <a:pt x="283" y="676"/>
                      </a:lnTo>
                      <a:lnTo>
                        <a:pt x="285" y="673"/>
                      </a:lnTo>
                      <a:lnTo>
                        <a:pt x="288" y="672"/>
                      </a:lnTo>
                      <a:lnTo>
                        <a:pt x="290" y="672"/>
                      </a:lnTo>
                      <a:lnTo>
                        <a:pt x="294" y="670"/>
                      </a:lnTo>
                      <a:lnTo>
                        <a:pt x="296" y="669"/>
                      </a:lnTo>
                      <a:lnTo>
                        <a:pt x="304" y="664"/>
                      </a:lnTo>
                      <a:lnTo>
                        <a:pt x="316" y="653"/>
                      </a:lnTo>
                      <a:lnTo>
                        <a:pt x="320" y="645"/>
                      </a:lnTo>
                      <a:lnTo>
                        <a:pt x="322" y="643"/>
                      </a:lnTo>
                      <a:lnTo>
                        <a:pt x="327" y="641"/>
                      </a:lnTo>
                      <a:lnTo>
                        <a:pt x="330" y="641"/>
                      </a:lnTo>
                      <a:lnTo>
                        <a:pt x="345" y="647"/>
                      </a:lnTo>
                      <a:lnTo>
                        <a:pt x="366" y="648"/>
                      </a:lnTo>
                      <a:lnTo>
                        <a:pt x="370" y="651"/>
                      </a:lnTo>
                      <a:lnTo>
                        <a:pt x="371" y="649"/>
                      </a:lnTo>
                      <a:lnTo>
                        <a:pt x="379" y="647"/>
                      </a:lnTo>
                      <a:lnTo>
                        <a:pt x="382" y="644"/>
                      </a:lnTo>
                      <a:lnTo>
                        <a:pt x="384" y="644"/>
                      </a:lnTo>
                      <a:lnTo>
                        <a:pt x="387" y="643"/>
                      </a:lnTo>
                      <a:lnTo>
                        <a:pt x="390" y="637"/>
                      </a:lnTo>
                      <a:lnTo>
                        <a:pt x="400" y="632"/>
                      </a:lnTo>
                      <a:lnTo>
                        <a:pt x="402" y="630"/>
                      </a:lnTo>
                      <a:lnTo>
                        <a:pt x="404" y="628"/>
                      </a:lnTo>
                      <a:lnTo>
                        <a:pt x="406" y="630"/>
                      </a:lnTo>
                      <a:lnTo>
                        <a:pt x="407" y="632"/>
                      </a:lnTo>
                      <a:lnTo>
                        <a:pt x="407" y="635"/>
                      </a:lnTo>
                      <a:lnTo>
                        <a:pt x="411" y="641"/>
                      </a:lnTo>
                      <a:lnTo>
                        <a:pt x="412" y="643"/>
                      </a:lnTo>
                      <a:lnTo>
                        <a:pt x="433" y="665"/>
                      </a:lnTo>
                      <a:lnTo>
                        <a:pt x="431" y="670"/>
                      </a:lnTo>
                      <a:lnTo>
                        <a:pt x="429" y="678"/>
                      </a:lnTo>
                      <a:lnTo>
                        <a:pt x="428" y="688"/>
                      </a:lnTo>
                      <a:lnTo>
                        <a:pt x="429" y="692"/>
                      </a:lnTo>
                      <a:lnTo>
                        <a:pt x="429" y="697"/>
                      </a:lnTo>
                      <a:lnTo>
                        <a:pt x="428" y="702"/>
                      </a:lnTo>
                      <a:lnTo>
                        <a:pt x="427" y="707"/>
                      </a:lnTo>
                      <a:lnTo>
                        <a:pt x="427" y="714"/>
                      </a:lnTo>
                      <a:lnTo>
                        <a:pt x="433" y="722"/>
                      </a:lnTo>
                      <a:lnTo>
                        <a:pt x="433" y="729"/>
                      </a:lnTo>
                      <a:lnTo>
                        <a:pt x="448" y="733"/>
                      </a:lnTo>
                      <a:lnTo>
                        <a:pt x="454" y="733"/>
                      </a:lnTo>
                      <a:lnTo>
                        <a:pt x="464" y="726"/>
                      </a:lnTo>
                      <a:lnTo>
                        <a:pt x="470" y="718"/>
                      </a:lnTo>
                      <a:lnTo>
                        <a:pt x="472" y="721"/>
                      </a:lnTo>
                      <a:lnTo>
                        <a:pt x="480" y="735"/>
                      </a:lnTo>
                      <a:lnTo>
                        <a:pt x="489" y="737"/>
                      </a:lnTo>
                      <a:lnTo>
                        <a:pt x="495" y="730"/>
                      </a:lnTo>
                      <a:lnTo>
                        <a:pt x="498" y="729"/>
                      </a:lnTo>
                      <a:lnTo>
                        <a:pt x="499" y="725"/>
                      </a:lnTo>
                      <a:lnTo>
                        <a:pt x="502" y="726"/>
                      </a:lnTo>
                      <a:lnTo>
                        <a:pt x="521" y="718"/>
                      </a:lnTo>
                      <a:lnTo>
                        <a:pt x="525" y="714"/>
                      </a:lnTo>
                      <a:lnTo>
                        <a:pt x="534" y="709"/>
                      </a:lnTo>
                      <a:lnTo>
                        <a:pt x="538" y="702"/>
                      </a:lnTo>
                      <a:lnTo>
                        <a:pt x="544" y="697"/>
                      </a:lnTo>
                      <a:lnTo>
                        <a:pt x="556" y="686"/>
                      </a:lnTo>
                      <a:lnTo>
                        <a:pt x="567" y="681"/>
                      </a:lnTo>
                      <a:lnTo>
                        <a:pt x="568" y="680"/>
                      </a:lnTo>
                      <a:lnTo>
                        <a:pt x="577" y="678"/>
                      </a:lnTo>
                      <a:lnTo>
                        <a:pt x="583" y="681"/>
                      </a:lnTo>
                      <a:lnTo>
                        <a:pt x="587" y="681"/>
                      </a:lnTo>
                      <a:lnTo>
                        <a:pt x="589" y="684"/>
                      </a:lnTo>
                      <a:lnTo>
                        <a:pt x="595" y="680"/>
                      </a:lnTo>
                      <a:lnTo>
                        <a:pt x="593" y="674"/>
                      </a:lnTo>
                      <a:lnTo>
                        <a:pt x="595" y="670"/>
                      </a:lnTo>
                      <a:lnTo>
                        <a:pt x="600" y="665"/>
                      </a:lnTo>
                      <a:lnTo>
                        <a:pt x="603" y="664"/>
                      </a:lnTo>
                      <a:lnTo>
                        <a:pt x="604" y="659"/>
                      </a:lnTo>
                      <a:lnTo>
                        <a:pt x="607" y="656"/>
                      </a:lnTo>
                      <a:lnTo>
                        <a:pt x="608" y="653"/>
                      </a:lnTo>
                      <a:lnTo>
                        <a:pt x="610" y="653"/>
                      </a:lnTo>
                      <a:lnTo>
                        <a:pt x="612" y="647"/>
                      </a:lnTo>
                      <a:lnTo>
                        <a:pt x="612" y="640"/>
                      </a:lnTo>
                      <a:lnTo>
                        <a:pt x="614" y="637"/>
                      </a:lnTo>
                      <a:lnTo>
                        <a:pt x="616" y="635"/>
                      </a:lnTo>
                      <a:lnTo>
                        <a:pt x="610" y="628"/>
                      </a:lnTo>
                      <a:lnTo>
                        <a:pt x="605" y="628"/>
                      </a:lnTo>
                      <a:lnTo>
                        <a:pt x="600" y="631"/>
                      </a:lnTo>
                      <a:lnTo>
                        <a:pt x="592" y="635"/>
                      </a:lnTo>
                      <a:lnTo>
                        <a:pt x="592" y="632"/>
                      </a:lnTo>
                      <a:lnTo>
                        <a:pt x="581" y="636"/>
                      </a:lnTo>
                      <a:lnTo>
                        <a:pt x="581" y="633"/>
                      </a:lnTo>
                      <a:lnTo>
                        <a:pt x="584" y="630"/>
                      </a:lnTo>
                      <a:lnTo>
                        <a:pt x="585" y="627"/>
                      </a:lnTo>
                      <a:lnTo>
                        <a:pt x="583" y="618"/>
                      </a:lnTo>
                      <a:lnTo>
                        <a:pt x="585" y="610"/>
                      </a:lnTo>
                      <a:lnTo>
                        <a:pt x="576" y="603"/>
                      </a:lnTo>
                      <a:lnTo>
                        <a:pt x="573" y="602"/>
                      </a:lnTo>
                      <a:lnTo>
                        <a:pt x="571" y="594"/>
                      </a:lnTo>
                      <a:lnTo>
                        <a:pt x="560" y="590"/>
                      </a:lnTo>
                      <a:lnTo>
                        <a:pt x="560" y="582"/>
                      </a:lnTo>
                      <a:lnTo>
                        <a:pt x="566" y="574"/>
                      </a:lnTo>
                      <a:lnTo>
                        <a:pt x="573" y="574"/>
                      </a:lnTo>
                      <a:lnTo>
                        <a:pt x="577" y="566"/>
                      </a:lnTo>
                      <a:lnTo>
                        <a:pt x="576" y="557"/>
                      </a:lnTo>
                      <a:lnTo>
                        <a:pt x="571" y="552"/>
                      </a:lnTo>
                      <a:lnTo>
                        <a:pt x="562" y="545"/>
                      </a:lnTo>
                      <a:lnTo>
                        <a:pt x="555" y="544"/>
                      </a:lnTo>
                      <a:lnTo>
                        <a:pt x="547" y="534"/>
                      </a:lnTo>
                      <a:lnTo>
                        <a:pt x="540" y="544"/>
                      </a:lnTo>
                      <a:lnTo>
                        <a:pt x="532" y="538"/>
                      </a:lnTo>
                      <a:lnTo>
                        <a:pt x="528" y="540"/>
                      </a:lnTo>
                      <a:lnTo>
                        <a:pt x="525" y="544"/>
                      </a:lnTo>
                      <a:lnTo>
                        <a:pt x="517" y="540"/>
                      </a:lnTo>
                      <a:lnTo>
                        <a:pt x="522" y="529"/>
                      </a:lnTo>
                      <a:lnTo>
                        <a:pt x="519" y="520"/>
                      </a:lnTo>
                      <a:lnTo>
                        <a:pt x="523" y="511"/>
                      </a:lnTo>
                      <a:lnTo>
                        <a:pt x="526" y="497"/>
                      </a:lnTo>
                      <a:lnTo>
                        <a:pt x="530" y="496"/>
                      </a:lnTo>
                      <a:lnTo>
                        <a:pt x="531" y="499"/>
                      </a:lnTo>
                      <a:lnTo>
                        <a:pt x="539" y="499"/>
                      </a:lnTo>
                      <a:lnTo>
                        <a:pt x="543" y="503"/>
                      </a:lnTo>
                      <a:lnTo>
                        <a:pt x="546" y="503"/>
                      </a:lnTo>
                      <a:lnTo>
                        <a:pt x="546" y="497"/>
                      </a:lnTo>
                      <a:lnTo>
                        <a:pt x="543" y="497"/>
                      </a:lnTo>
                      <a:lnTo>
                        <a:pt x="540" y="495"/>
                      </a:lnTo>
                      <a:lnTo>
                        <a:pt x="540" y="492"/>
                      </a:lnTo>
                      <a:lnTo>
                        <a:pt x="548" y="495"/>
                      </a:lnTo>
                      <a:lnTo>
                        <a:pt x="555" y="496"/>
                      </a:lnTo>
                      <a:lnTo>
                        <a:pt x="559" y="501"/>
                      </a:lnTo>
                      <a:lnTo>
                        <a:pt x="560" y="507"/>
                      </a:lnTo>
                      <a:lnTo>
                        <a:pt x="560" y="508"/>
                      </a:lnTo>
                      <a:lnTo>
                        <a:pt x="563" y="508"/>
                      </a:lnTo>
                      <a:lnTo>
                        <a:pt x="564" y="503"/>
                      </a:lnTo>
                      <a:lnTo>
                        <a:pt x="567" y="504"/>
                      </a:lnTo>
                      <a:lnTo>
                        <a:pt x="573" y="503"/>
                      </a:lnTo>
                      <a:lnTo>
                        <a:pt x="584" y="495"/>
                      </a:lnTo>
                      <a:lnTo>
                        <a:pt x="587" y="491"/>
                      </a:lnTo>
                      <a:lnTo>
                        <a:pt x="592" y="490"/>
                      </a:lnTo>
                      <a:lnTo>
                        <a:pt x="593" y="487"/>
                      </a:lnTo>
                      <a:lnTo>
                        <a:pt x="596" y="488"/>
                      </a:lnTo>
                      <a:lnTo>
                        <a:pt x="599" y="486"/>
                      </a:lnTo>
                      <a:lnTo>
                        <a:pt x="600" y="480"/>
                      </a:lnTo>
                      <a:lnTo>
                        <a:pt x="613" y="480"/>
                      </a:lnTo>
                      <a:lnTo>
                        <a:pt x="616" y="479"/>
                      </a:lnTo>
                      <a:lnTo>
                        <a:pt x="618" y="479"/>
                      </a:lnTo>
                      <a:lnTo>
                        <a:pt x="634" y="475"/>
                      </a:lnTo>
                      <a:lnTo>
                        <a:pt x="644" y="478"/>
                      </a:lnTo>
                      <a:lnTo>
                        <a:pt x="649" y="472"/>
                      </a:lnTo>
                      <a:lnTo>
                        <a:pt x="655" y="474"/>
                      </a:lnTo>
                      <a:lnTo>
                        <a:pt x="666" y="476"/>
                      </a:lnTo>
                      <a:lnTo>
                        <a:pt x="674" y="472"/>
                      </a:lnTo>
                      <a:lnTo>
                        <a:pt x="699" y="462"/>
                      </a:lnTo>
                      <a:lnTo>
                        <a:pt x="704" y="462"/>
                      </a:lnTo>
                      <a:lnTo>
                        <a:pt x="720" y="435"/>
                      </a:lnTo>
                      <a:lnTo>
                        <a:pt x="727" y="429"/>
                      </a:lnTo>
                      <a:lnTo>
                        <a:pt x="726" y="412"/>
                      </a:lnTo>
                      <a:lnTo>
                        <a:pt x="719" y="410"/>
                      </a:lnTo>
                      <a:lnTo>
                        <a:pt x="711" y="404"/>
                      </a:lnTo>
                      <a:lnTo>
                        <a:pt x="702" y="386"/>
                      </a:lnTo>
                      <a:lnTo>
                        <a:pt x="704" y="380"/>
                      </a:lnTo>
                      <a:lnTo>
                        <a:pt x="711" y="373"/>
                      </a:lnTo>
                      <a:lnTo>
                        <a:pt x="730" y="350"/>
                      </a:lnTo>
                      <a:lnTo>
                        <a:pt x="730" y="343"/>
                      </a:lnTo>
                      <a:lnTo>
                        <a:pt x="733" y="339"/>
                      </a:lnTo>
                      <a:lnTo>
                        <a:pt x="744" y="328"/>
                      </a:lnTo>
                      <a:lnTo>
                        <a:pt x="751" y="318"/>
                      </a:lnTo>
                      <a:lnTo>
                        <a:pt x="753" y="311"/>
                      </a:lnTo>
                      <a:lnTo>
                        <a:pt x="759" y="307"/>
                      </a:lnTo>
                      <a:lnTo>
                        <a:pt x="759" y="297"/>
                      </a:lnTo>
                      <a:lnTo>
                        <a:pt x="764" y="291"/>
                      </a:lnTo>
                      <a:lnTo>
                        <a:pt x="772" y="295"/>
                      </a:lnTo>
                      <a:lnTo>
                        <a:pt x="773" y="290"/>
                      </a:lnTo>
                      <a:lnTo>
                        <a:pt x="781" y="290"/>
                      </a:lnTo>
                      <a:lnTo>
                        <a:pt x="797" y="268"/>
                      </a:lnTo>
                      <a:lnTo>
                        <a:pt x="786" y="253"/>
                      </a:lnTo>
                      <a:lnTo>
                        <a:pt x="778" y="241"/>
                      </a:lnTo>
                      <a:lnTo>
                        <a:pt x="782" y="233"/>
                      </a:lnTo>
                      <a:lnTo>
                        <a:pt x="785" y="225"/>
                      </a:lnTo>
                      <a:lnTo>
                        <a:pt x="792" y="219"/>
                      </a:lnTo>
                      <a:lnTo>
                        <a:pt x="797" y="213"/>
                      </a:lnTo>
                      <a:lnTo>
                        <a:pt x="798" y="211"/>
                      </a:lnTo>
                      <a:lnTo>
                        <a:pt x="790" y="203"/>
                      </a:lnTo>
                      <a:lnTo>
                        <a:pt x="790" y="200"/>
                      </a:lnTo>
                      <a:lnTo>
                        <a:pt x="810" y="187"/>
                      </a:lnTo>
                      <a:lnTo>
                        <a:pt x="812" y="178"/>
                      </a:lnTo>
                      <a:lnTo>
                        <a:pt x="797" y="178"/>
                      </a:lnTo>
                      <a:lnTo>
                        <a:pt x="790" y="175"/>
                      </a:lnTo>
                      <a:lnTo>
                        <a:pt x="781" y="162"/>
                      </a:lnTo>
                      <a:lnTo>
                        <a:pt x="768" y="157"/>
                      </a:lnTo>
                      <a:lnTo>
                        <a:pt x="759" y="150"/>
                      </a:lnTo>
                      <a:lnTo>
                        <a:pt x="753" y="150"/>
                      </a:lnTo>
                      <a:lnTo>
                        <a:pt x="748" y="151"/>
                      </a:lnTo>
                      <a:lnTo>
                        <a:pt x="737" y="157"/>
                      </a:lnTo>
                      <a:lnTo>
                        <a:pt x="733" y="155"/>
                      </a:lnTo>
                      <a:lnTo>
                        <a:pt x="731" y="159"/>
                      </a:lnTo>
                      <a:lnTo>
                        <a:pt x="731" y="169"/>
                      </a:lnTo>
                      <a:lnTo>
                        <a:pt x="718" y="178"/>
                      </a:lnTo>
                      <a:lnTo>
                        <a:pt x="698" y="186"/>
                      </a:lnTo>
                      <a:lnTo>
                        <a:pt x="698" y="191"/>
                      </a:lnTo>
                      <a:lnTo>
                        <a:pt x="694" y="195"/>
                      </a:lnTo>
                      <a:lnTo>
                        <a:pt x="663" y="223"/>
                      </a:lnTo>
                      <a:lnTo>
                        <a:pt x="637" y="220"/>
                      </a:lnTo>
                      <a:lnTo>
                        <a:pt x="626" y="216"/>
                      </a:lnTo>
                      <a:lnTo>
                        <a:pt x="600" y="206"/>
                      </a:lnTo>
                      <a:lnTo>
                        <a:pt x="589" y="202"/>
                      </a:lnTo>
                      <a:lnTo>
                        <a:pt x="575" y="202"/>
                      </a:lnTo>
                      <a:lnTo>
                        <a:pt x="566" y="206"/>
                      </a:lnTo>
                      <a:lnTo>
                        <a:pt x="560" y="221"/>
                      </a:lnTo>
                      <a:lnTo>
                        <a:pt x="562" y="231"/>
                      </a:lnTo>
                      <a:lnTo>
                        <a:pt x="566" y="239"/>
                      </a:lnTo>
                      <a:lnTo>
                        <a:pt x="575" y="246"/>
                      </a:lnTo>
                      <a:lnTo>
                        <a:pt x="581" y="249"/>
                      </a:lnTo>
                      <a:lnTo>
                        <a:pt x="585" y="254"/>
                      </a:lnTo>
                      <a:lnTo>
                        <a:pt x="585" y="270"/>
                      </a:lnTo>
                      <a:lnTo>
                        <a:pt x="583" y="283"/>
                      </a:lnTo>
                      <a:lnTo>
                        <a:pt x="580" y="285"/>
                      </a:lnTo>
                      <a:lnTo>
                        <a:pt x="579" y="274"/>
                      </a:lnTo>
                      <a:lnTo>
                        <a:pt x="575" y="270"/>
                      </a:lnTo>
                      <a:lnTo>
                        <a:pt x="569" y="273"/>
                      </a:lnTo>
                      <a:lnTo>
                        <a:pt x="567" y="285"/>
                      </a:lnTo>
                      <a:lnTo>
                        <a:pt x="550" y="289"/>
                      </a:lnTo>
                      <a:lnTo>
                        <a:pt x="546" y="297"/>
                      </a:lnTo>
                      <a:lnTo>
                        <a:pt x="536" y="298"/>
                      </a:lnTo>
                      <a:lnTo>
                        <a:pt x="521" y="297"/>
                      </a:lnTo>
                      <a:lnTo>
                        <a:pt x="509" y="294"/>
                      </a:lnTo>
                      <a:lnTo>
                        <a:pt x="502" y="302"/>
                      </a:lnTo>
                      <a:lnTo>
                        <a:pt x="506" y="323"/>
                      </a:lnTo>
                      <a:lnTo>
                        <a:pt x="506" y="332"/>
                      </a:lnTo>
                      <a:lnTo>
                        <a:pt x="495" y="332"/>
                      </a:lnTo>
                      <a:lnTo>
                        <a:pt x="477" y="326"/>
                      </a:lnTo>
                      <a:lnTo>
                        <a:pt x="468" y="330"/>
                      </a:lnTo>
                      <a:lnTo>
                        <a:pt x="446" y="331"/>
                      </a:lnTo>
                      <a:lnTo>
                        <a:pt x="441" y="320"/>
                      </a:lnTo>
                      <a:lnTo>
                        <a:pt x="398" y="314"/>
                      </a:lnTo>
                      <a:lnTo>
                        <a:pt x="395" y="310"/>
                      </a:lnTo>
                      <a:lnTo>
                        <a:pt x="394" y="301"/>
                      </a:lnTo>
                      <a:lnTo>
                        <a:pt x="368" y="303"/>
                      </a:lnTo>
                      <a:lnTo>
                        <a:pt x="355" y="299"/>
                      </a:lnTo>
                      <a:lnTo>
                        <a:pt x="358" y="295"/>
                      </a:lnTo>
                      <a:lnTo>
                        <a:pt x="362" y="273"/>
                      </a:lnTo>
                      <a:lnTo>
                        <a:pt x="368" y="262"/>
                      </a:lnTo>
                      <a:lnTo>
                        <a:pt x="368" y="256"/>
                      </a:lnTo>
                      <a:lnTo>
                        <a:pt x="376" y="249"/>
                      </a:lnTo>
                      <a:lnTo>
                        <a:pt x="380" y="250"/>
                      </a:lnTo>
                      <a:lnTo>
                        <a:pt x="383" y="241"/>
                      </a:lnTo>
                      <a:lnTo>
                        <a:pt x="387" y="248"/>
                      </a:lnTo>
                      <a:lnTo>
                        <a:pt x="398" y="237"/>
                      </a:lnTo>
                      <a:lnTo>
                        <a:pt x="392" y="233"/>
                      </a:lnTo>
                      <a:lnTo>
                        <a:pt x="390" y="231"/>
                      </a:lnTo>
                      <a:lnTo>
                        <a:pt x="391" y="228"/>
                      </a:lnTo>
                      <a:lnTo>
                        <a:pt x="392" y="219"/>
                      </a:lnTo>
                      <a:lnTo>
                        <a:pt x="390" y="211"/>
                      </a:lnTo>
                      <a:lnTo>
                        <a:pt x="391" y="208"/>
                      </a:lnTo>
                      <a:lnTo>
                        <a:pt x="394" y="212"/>
                      </a:lnTo>
                      <a:lnTo>
                        <a:pt x="399" y="213"/>
                      </a:lnTo>
                      <a:lnTo>
                        <a:pt x="400" y="206"/>
                      </a:lnTo>
                      <a:lnTo>
                        <a:pt x="396" y="192"/>
                      </a:lnTo>
                      <a:lnTo>
                        <a:pt x="400" y="187"/>
                      </a:lnTo>
                      <a:lnTo>
                        <a:pt x="407" y="191"/>
                      </a:lnTo>
                      <a:lnTo>
                        <a:pt x="413" y="190"/>
                      </a:lnTo>
                      <a:lnTo>
                        <a:pt x="421" y="191"/>
                      </a:lnTo>
                      <a:lnTo>
                        <a:pt x="439" y="171"/>
                      </a:lnTo>
                      <a:lnTo>
                        <a:pt x="453" y="163"/>
                      </a:lnTo>
                      <a:lnTo>
                        <a:pt x="454" y="165"/>
                      </a:lnTo>
                      <a:lnTo>
                        <a:pt x="460" y="165"/>
                      </a:lnTo>
                      <a:lnTo>
                        <a:pt x="464" y="163"/>
                      </a:lnTo>
                      <a:lnTo>
                        <a:pt x="469" y="154"/>
                      </a:lnTo>
                      <a:lnTo>
                        <a:pt x="468" y="145"/>
                      </a:lnTo>
                      <a:lnTo>
                        <a:pt x="470" y="140"/>
                      </a:lnTo>
                      <a:lnTo>
                        <a:pt x="474" y="120"/>
                      </a:lnTo>
                      <a:lnTo>
                        <a:pt x="486" y="101"/>
                      </a:lnTo>
                      <a:lnTo>
                        <a:pt x="489" y="92"/>
                      </a:lnTo>
                      <a:lnTo>
                        <a:pt x="487" y="80"/>
                      </a:lnTo>
                      <a:lnTo>
                        <a:pt x="478" y="75"/>
                      </a:lnTo>
                      <a:lnTo>
                        <a:pt x="473" y="73"/>
                      </a:lnTo>
                      <a:lnTo>
                        <a:pt x="465" y="70"/>
                      </a:lnTo>
                      <a:lnTo>
                        <a:pt x="444" y="70"/>
                      </a:lnTo>
                      <a:lnTo>
                        <a:pt x="439" y="71"/>
                      </a:lnTo>
                      <a:lnTo>
                        <a:pt x="424" y="84"/>
                      </a:lnTo>
                      <a:lnTo>
                        <a:pt x="424" y="96"/>
                      </a:lnTo>
                      <a:lnTo>
                        <a:pt x="427" y="104"/>
                      </a:lnTo>
                      <a:lnTo>
                        <a:pt x="427" y="110"/>
                      </a:lnTo>
                      <a:lnTo>
                        <a:pt x="421" y="122"/>
                      </a:lnTo>
                      <a:lnTo>
                        <a:pt x="416" y="126"/>
                      </a:lnTo>
                      <a:lnTo>
                        <a:pt x="415" y="130"/>
                      </a:lnTo>
                      <a:lnTo>
                        <a:pt x="408" y="132"/>
                      </a:lnTo>
                      <a:lnTo>
                        <a:pt x="387" y="129"/>
                      </a:lnTo>
                      <a:lnTo>
                        <a:pt x="387" y="103"/>
                      </a:lnTo>
                      <a:lnTo>
                        <a:pt x="398" y="72"/>
                      </a:lnTo>
                      <a:lnTo>
                        <a:pt x="403" y="50"/>
                      </a:lnTo>
                      <a:lnTo>
                        <a:pt x="398" y="47"/>
                      </a:lnTo>
                      <a:lnTo>
                        <a:pt x="398" y="44"/>
                      </a:lnTo>
                      <a:lnTo>
                        <a:pt x="383" y="42"/>
                      </a:lnTo>
                      <a:lnTo>
                        <a:pt x="376" y="38"/>
                      </a:lnTo>
                      <a:lnTo>
                        <a:pt x="372" y="39"/>
                      </a:lnTo>
                      <a:lnTo>
                        <a:pt x="368" y="67"/>
                      </a:lnTo>
                      <a:lnTo>
                        <a:pt x="365" y="80"/>
                      </a:lnTo>
                      <a:lnTo>
                        <a:pt x="365" y="85"/>
                      </a:lnTo>
                      <a:lnTo>
                        <a:pt x="361" y="104"/>
                      </a:lnTo>
                      <a:lnTo>
                        <a:pt x="353" y="109"/>
                      </a:lnTo>
                      <a:lnTo>
                        <a:pt x="355" y="70"/>
                      </a:lnTo>
                      <a:lnTo>
                        <a:pt x="353" y="60"/>
                      </a:lnTo>
                      <a:lnTo>
                        <a:pt x="353" y="59"/>
                      </a:lnTo>
                      <a:lnTo>
                        <a:pt x="357" y="58"/>
                      </a:lnTo>
                      <a:lnTo>
                        <a:pt x="354" y="42"/>
                      </a:lnTo>
                      <a:lnTo>
                        <a:pt x="370" y="34"/>
                      </a:lnTo>
                      <a:lnTo>
                        <a:pt x="371" y="11"/>
                      </a:lnTo>
                      <a:lnTo>
                        <a:pt x="327" y="0"/>
                      </a:lnTo>
                      <a:lnTo>
                        <a:pt x="325" y="2"/>
                      </a:lnTo>
                      <a:lnTo>
                        <a:pt x="326" y="44"/>
                      </a:lnTo>
                      <a:lnTo>
                        <a:pt x="342" y="52"/>
                      </a:lnTo>
                      <a:lnTo>
                        <a:pt x="342" y="66"/>
                      </a:lnTo>
                      <a:lnTo>
                        <a:pt x="333" y="64"/>
                      </a:lnTo>
                      <a:lnTo>
                        <a:pt x="284" y="64"/>
                      </a:lnTo>
                      <a:lnTo>
                        <a:pt x="265" y="101"/>
                      </a:lnTo>
                      <a:lnTo>
                        <a:pt x="256" y="132"/>
                      </a:lnTo>
                      <a:lnTo>
                        <a:pt x="272" y="165"/>
                      </a:lnTo>
                      <a:lnTo>
                        <a:pt x="289" y="178"/>
                      </a:lnTo>
                      <a:lnTo>
                        <a:pt x="297" y="220"/>
                      </a:lnTo>
                      <a:lnTo>
                        <a:pt x="288" y="233"/>
                      </a:lnTo>
                      <a:lnTo>
                        <a:pt x="333" y="268"/>
                      </a:lnTo>
                      <a:lnTo>
                        <a:pt x="327" y="289"/>
                      </a:lnTo>
                      <a:lnTo>
                        <a:pt x="313" y="299"/>
                      </a:lnTo>
                      <a:lnTo>
                        <a:pt x="288" y="301"/>
                      </a:lnTo>
                      <a:lnTo>
                        <a:pt x="281" y="306"/>
                      </a:lnTo>
                      <a:lnTo>
                        <a:pt x="281" y="314"/>
                      </a:lnTo>
                      <a:lnTo>
                        <a:pt x="288" y="320"/>
                      </a:lnTo>
                      <a:lnTo>
                        <a:pt x="283" y="331"/>
                      </a:lnTo>
                      <a:lnTo>
                        <a:pt x="285" y="343"/>
                      </a:lnTo>
                      <a:lnTo>
                        <a:pt x="279" y="367"/>
                      </a:lnTo>
                      <a:lnTo>
                        <a:pt x="273" y="380"/>
                      </a:lnTo>
                      <a:lnTo>
                        <a:pt x="275" y="398"/>
                      </a:lnTo>
                      <a:lnTo>
                        <a:pt x="271" y="398"/>
                      </a:lnTo>
                      <a:lnTo>
                        <a:pt x="256" y="385"/>
                      </a:lnTo>
                      <a:lnTo>
                        <a:pt x="251" y="376"/>
                      </a:lnTo>
                      <a:lnTo>
                        <a:pt x="242" y="373"/>
                      </a:lnTo>
                      <a:lnTo>
                        <a:pt x="219" y="350"/>
                      </a:lnTo>
                      <a:lnTo>
                        <a:pt x="210" y="351"/>
                      </a:lnTo>
                      <a:lnTo>
                        <a:pt x="194" y="340"/>
                      </a:lnTo>
                      <a:lnTo>
                        <a:pt x="185" y="332"/>
                      </a:lnTo>
                      <a:lnTo>
                        <a:pt x="175" y="330"/>
                      </a:lnTo>
                      <a:lnTo>
                        <a:pt x="165" y="330"/>
                      </a:lnTo>
                      <a:lnTo>
                        <a:pt x="154" y="342"/>
                      </a:lnTo>
                      <a:lnTo>
                        <a:pt x="140" y="348"/>
                      </a:lnTo>
                      <a:lnTo>
                        <a:pt x="129" y="348"/>
                      </a:lnTo>
                      <a:lnTo>
                        <a:pt x="122" y="346"/>
                      </a:lnTo>
                      <a:lnTo>
                        <a:pt x="119" y="347"/>
                      </a:lnTo>
                      <a:lnTo>
                        <a:pt x="113" y="348"/>
                      </a:lnTo>
                      <a:lnTo>
                        <a:pt x="108" y="353"/>
                      </a:lnTo>
                      <a:lnTo>
                        <a:pt x="97" y="369"/>
                      </a:lnTo>
                      <a:lnTo>
                        <a:pt x="91" y="379"/>
                      </a:lnTo>
                      <a:lnTo>
                        <a:pt x="85" y="389"/>
                      </a:lnTo>
                      <a:lnTo>
                        <a:pt x="83" y="392"/>
                      </a:lnTo>
                      <a:lnTo>
                        <a:pt x="80" y="393"/>
                      </a:lnTo>
                      <a:lnTo>
                        <a:pt x="84" y="397"/>
                      </a:lnTo>
                      <a:lnTo>
                        <a:pt x="84" y="400"/>
                      </a:lnTo>
                      <a:lnTo>
                        <a:pt x="80" y="413"/>
                      </a:lnTo>
                      <a:lnTo>
                        <a:pt x="72" y="414"/>
                      </a:lnTo>
                      <a:lnTo>
                        <a:pt x="71" y="417"/>
                      </a:lnTo>
                      <a:lnTo>
                        <a:pt x="66" y="422"/>
                      </a:lnTo>
                      <a:lnTo>
                        <a:pt x="56" y="423"/>
                      </a:lnTo>
                      <a:lnTo>
                        <a:pt x="54" y="422"/>
                      </a:lnTo>
                      <a:lnTo>
                        <a:pt x="51" y="425"/>
                      </a:lnTo>
                      <a:lnTo>
                        <a:pt x="48" y="423"/>
                      </a:lnTo>
                      <a:lnTo>
                        <a:pt x="47" y="425"/>
                      </a:lnTo>
                      <a:lnTo>
                        <a:pt x="44" y="425"/>
                      </a:lnTo>
                      <a:lnTo>
                        <a:pt x="44" y="427"/>
                      </a:lnTo>
                      <a:lnTo>
                        <a:pt x="39" y="425"/>
                      </a:lnTo>
                      <a:lnTo>
                        <a:pt x="37" y="427"/>
                      </a:lnTo>
                      <a:lnTo>
                        <a:pt x="31" y="426"/>
                      </a:lnTo>
                      <a:lnTo>
                        <a:pt x="27" y="427"/>
                      </a:lnTo>
                      <a:lnTo>
                        <a:pt x="25" y="426"/>
                      </a:lnTo>
                      <a:lnTo>
                        <a:pt x="22" y="427"/>
                      </a:lnTo>
                      <a:lnTo>
                        <a:pt x="19" y="427"/>
                      </a:lnTo>
                      <a:lnTo>
                        <a:pt x="18" y="429"/>
                      </a:lnTo>
                      <a:lnTo>
                        <a:pt x="13" y="431"/>
                      </a:lnTo>
                      <a:lnTo>
                        <a:pt x="11" y="430"/>
                      </a:lnTo>
                      <a:lnTo>
                        <a:pt x="10" y="434"/>
                      </a:lnTo>
                      <a:lnTo>
                        <a:pt x="7" y="434"/>
                      </a:lnTo>
                      <a:lnTo>
                        <a:pt x="6" y="437"/>
                      </a:lnTo>
                      <a:lnTo>
                        <a:pt x="3" y="437"/>
                      </a:lnTo>
                      <a:lnTo>
                        <a:pt x="2" y="442"/>
                      </a:lnTo>
                      <a:lnTo>
                        <a:pt x="0" y="441"/>
                      </a:lnTo>
                      <a:lnTo>
                        <a:pt x="0" y="442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2" name="Freeform 11"/>
                <p:cNvSpPr>
                  <a:spLocks/>
                </p:cNvSpPr>
                <p:nvPr/>
              </p:nvSpPr>
              <p:spPr bwMode="ltGray">
                <a:xfrm>
                  <a:off x="1990" y="3590"/>
                  <a:ext cx="483" cy="329"/>
                </a:xfrm>
                <a:custGeom>
                  <a:avLst/>
                  <a:gdLst>
                    <a:gd name="T0" fmla="*/ 1 w 690"/>
                    <a:gd name="T1" fmla="*/ 1 h 475"/>
                    <a:gd name="T2" fmla="*/ 1 w 690"/>
                    <a:gd name="T3" fmla="*/ 1 h 475"/>
                    <a:gd name="T4" fmla="*/ 1 w 690"/>
                    <a:gd name="T5" fmla="*/ 1 h 475"/>
                    <a:gd name="T6" fmla="*/ 1 w 690"/>
                    <a:gd name="T7" fmla="*/ 1 h 475"/>
                    <a:gd name="T8" fmla="*/ 1 w 690"/>
                    <a:gd name="T9" fmla="*/ 1 h 475"/>
                    <a:gd name="T10" fmla="*/ 1 w 690"/>
                    <a:gd name="T11" fmla="*/ 1 h 475"/>
                    <a:gd name="T12" fmla="*/ 1 w 690"/>
                    <a:gd name="T13" fmla="*/ 1 h 475"/>
                    <a:gd name="T14" fmla="*/ 2 w 690"/>
                    <a:gd name="T15" fmla="*/ 1 h 475"/>
                    <a:gd name="T16" fmla="*/ 2 w 690"/>
                    <a:gd name="T17" fmla="*/ 1 h 475"/>
                    <a:gd name="T18" fmla="*/ 2 w 690"/>
                    <a:gd name="T19" fmla="*/ 1 h 475"/>
                    <a:gd name="T20" fmla="*/ 3 w 690"/>
                    <a:gd name="T21" fmla="*/ 1 h 475"/>
                    <a:gd name="T22" fmla="*/ 3 w 690"/>
                    <a:gd name="T23" fmla="*/ 1 h 475"/>
                    <a:gd name="T24" fmla="*/ 3 w 690"/>
                    <a:gd name="T25" fmla="*/ 1 h 475"/>
                    <a:gd name="T26" fmla="*/ 3 w 690"/>
                    <a:gd name="T27" fmla="*/ 1 h 475"/>
                    <a:gd name="T28" fmla="*/ 3 w 690"/>
                    <a:gd name="T29" fmla="*/ 1 h 475"/>
                    <a:gd name="T30" fmla="*/ 3 w 690"/>
                    <a:gd name="T31" fmla="*/ 1 h 475"/>
                    <a:gd name="T32" fmla="*/ 3 w 690"/>
                    <a:gd name="T33" fmla="*/ 1 h 475"/>
                    <a:gd name="T34" fmla="*/ 3 w 690"/>
                    <a:gd name="T35" fmla="*/ 1 h 475"/>
                    <a:gd name="T36" fmla="*/ 3 w 690"/>
                    <a:gd name="T37" fmla="*/ 1 h 475"/>
                    <a:gd name="T38" fmla="*/ 3 w 690"/>
                    <a:gd name="T39" fmla="*/ 1 h 475"/>
                    <a:gd name="T40" fmla="*/ 3 w 690"/>
                    <a:gd name="T41" fmla="*/ 1 h 475"/>
                    <a:gd name="T42" fmla="*/ 3 w 690"/>
                    <a:gd name="T43" fmla="*/ 1 h 475"/>
                    <a:gd name="T44" fmla="*/ 4 w 690"/>
                    <a:gd name="T45" fmla="*/ 1 h 475"/>
                    <a:gd name="T46" fmla="*/ 4 w 690"/>
                    <a:gd name="T47" fmla="*/ 1 h 475"/>
                    <a:gd name="T48" fmla="*/ 4 w 690"/>
                    <a:gd name="T49" fmla="*/ 1 h 475"/>
                    <a:gd name="T50" fmla="*/ 4 w 690"/>
                    <a:gd name="T51" fmla="*/ 1 h 475"/>
                    <a:gd name="T52" fmla="*/ 4 w 690"/>
                    <a:gd name="T53" fmla="*/ 1 h 475"/>
                    <a:gd name="T54" fmla="*/ 4 w 690"/>
                    <a:gd name="T55" fmla="*/ 1 h 475"/>
                    <a:gd name="T56" fmla="*/ 4 w 690"/>
                    <a:gd name="T57" fmla="*/ 1 h 475"/>
                    <a:gd name="T58" fmla="*/ 4 w 690"/>
                    <a:gd name="T59" fmla="*/ 1 h 475"/>
                    <a:gd name="T60" fmla="*/ 5 w 690"/>
                    <a:gd name="T61" fmla="*/ 1 h 475"/>
                    <a:gd name="T62" fmla="*/ 5 w 690"/>
                    <a:gd name="T63" fmla="*/ 1 h 475"/>
                    <a:gd name="T64" fmla="*/ 5 w 690"/>
                    <a:gd name="T65" fmla="*/ 1 h 475"/>
                    <a:gd name="T66" fmla="*/ 5 w 690"/>
                    <a:gd name="T67" fmla="*/ 1 h 475"/>
                    <a:gd name="T68" fmla="*/ 6 w 690"/>
                    <a:gd name="T69" fmla="*/ 1 h 475"/>
                    <a:gd name="T70" fmla="*/ 6 w 690"/>
                    <a:gd name="T71" fmla="*/ 1 h 475"/>
                    <a:gd name="T72" fmla="*/ 6 w 690"/>
                    <a:gd name="T73" fmla="*/ 2 h 475"/>
                    <a:gd name="T74" fmla="*/ 6 w 690"/>
                    <a:gd name="T75" fmla="*/ 2 h 475"/>
                    <a:gd name="T76" fmla="*/ 6 w 690"/>
                    <a:gd name="T77" fmla="*/ 3 h 475"/>
                    <a:gd name="T78" fmla="*/ 6 w 690"/>
                    <a:gd name="T79" fmla="*/ 3 h 475"/>
                    <a:gd name="T80" fmla="*/ 6 w 690"/>
                    <a:gd name="T81" fmla="*/ 3 h 475"/>
                    <a:gd name="T82" fmla="*/ 6 w 690"/>
                    <a:gd name="T83" fmla="*/ 3 h 475"/>
                    <a:gd name="T84" fmla="*/ 6 w 690"/>
                    <a:gd name="T85" fmla="*/ 3 h 475"/>
                    <a:gd name="T86" fmla="*/ 5 w 690"/>
                    <a:gd name="T87" fmla="*/ 3 h 475"/>
                    <a:gd name="T88" fmla="*/ 5 w 690"/>
                    <a:gd name="T89" fmla="*/ 3 h 475"/>
                    <a:gd name="T90" fmla="*/ 5 w 690"/>
                    <a:gd name="T91" fmla="*/ 3 h 475"/>
                    <a:gd name="T92" fmla="*/ 4 w 690"/>
                    <a:gd name="T93" fmla="*/ 3 h 475"/>
                    <a:gd name="T94" fmla="*/ 4 w 690"/>
                    <a:gd name="T95" fmla="*/ 3 h 475"/>
                    <a:gd name="T96" fmla="*/ 4 w 690"/>
                    <a:gd name="T97" fmla="*/ 3 h 475"/>
                    <a:gd name="T98" fmla="*/ 4 w 690"/>
                    <a:gd name="T99" fmla="*/ 3 h 475"/>
                    <a:gd name="T100" fmla="*/ 3 w 690"/>
                    <a:gd name="T101" fmla="*/ 3 h 475"/>
                    <a:gd name="T102" fmla="*/ 3 w 690"/>
                    <a:gd name="T103" fmla="*/ 2 h 475"/>
                    <a:gd name="T104" fmla="*/ 2 w 690"/>
                    <a:gd name="T105" fmla="*/ 2 h 475"/>
                    <a:gd name="T106" fmla="*/ 1 w 690"/>
                    <a:gd name="T107" fmla="*/ 2 h 475"/>
                    <a:gd name="T108" fmla="*/ 1 w 690"/>
                    <a:gd name="T109" fmla="*/ 2 h 475"/>
                    <a:gd name="T110" fmla="*/ 1 w 690"/>
                    <a:gd name="T111" fmla="*/ 2 h 475"/>
                    <a:gd name="T112" fmla="*/ 1 w 690"/>
                    <a:gd name="T113" fmla="*/ 1 h 475"/>
                    <a:gd name="T114" fmla="*/ 1 w 690"/>
                    <a:gd name="T115" fmla="*/ 1 h 475"/>
                    <a:gd name="T116" fmla="*/ 1 w 690"/>
                    <a:gd name="T117" fmla="*/ 1 h 475"/>
                    <a:gd name="T118" fmla="*/ 1 w 690"/>
                    <a:gd name="T119" fmla="*/ 1 h 475"/>
                    <a:gd name="T120" fmla="*/ 1 w 690"/>
                    <a:gd name="T121" fmla="*/ 1 h 475"/>
                    <a:gd name="T122" fmla="*/ 1 w 690"/>
                    <a:gd name="T123" fmla="*/ 1 h 475"/>
                    <a:gd name="T124" fmla="*/ 1 w 690"/>
                    <a:gd name="T125" fmla="*/ 1 h 47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90"/>
                    <a:gd name="T190" fmla="*/ 0 h 475"/>
                    <a:gd name="T191" fmla="*/ 690 w 690"/>
                    <a:gd name="T192" fmla="*/ 475 h 47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90" h="475">
                      <a:moveTo>
                        <a:pt x="0" y="163"/>
                      </a:moveTo>
                      <a:lnTo>
                        <a:pt x="3" y="150"/>
                      </a:lnTo>
                      <a:lnTo>
                        <a:pt x="5" y="124"/>
                      </a:lnTo>
                      <a:lnTo>
                        <a:pt x="15" y="120"/>
                      </a:lnTo>
                      <a:lnTo>
                        <a:pt x="22" y="124"/>
                      </a:lnTo>
                      <a:lnTo>
                        <a:pt x="27" y="122"/>
                      </a:lnTo>
                      <a:lnTo>
                        <a:pt x="25" y="120"/>
                      </a:lnTo>
                      <a:lnTo>
                        <a:pt x="27" y="118"/>
                      </a:lnTo>
                      <a:lnTo>
                        <a:pt x="34" y="124"/>
                      </a:lnTo>
                      <a:lnTo>
                        <a:pt x="39" y="118"/>
                      </a:lnTo>
                      <a:lnTo>
                        <a:pt x="39" y="116"/>
                      </a:lnTo>
                      <a:lnTo>
                        <a:pt x="47" y="113"/>
                      </a:lnTo>
                      <a:lnTo>
                        <a:pt x="48" y="110"/>
                      </a:lnTo>
                      <a:lnTo>
                        <a:pt x="50" y="102"/>
                      </a:lnTo>
                      <a:lnTo>
                        <a:pt x="47" y="89"/>
                      </a:lnTo>
                      <a:lnTo>
                        <a:pt x="46" y="84"/>
                      </a:lnTo>
                      <a:lnTo>
                        <a:pt x="46" y="63"/>
                      </a:lnTo>
                      <a:lnTo>
                        <a:pt x="50" y="52"/>
                      </a:lnTo>
                      <a:lnTo>
                        <a:pt x="67" y="46"/>
                      </a:lnTo>
                      <a:lnTo>
                        <a:pt x="72" y="46"/>
                      </a:lnTo>
                      <a:lnTo>
                        <a:pt x="77" y="47"/>
                      </a:lnTo>
                      <a:lnTo>
                        <a:pt x="81" y="50"/>
                      </a:lnTo>
                      <a:lnTo>
                        <a:pt x="93" y="48"/>
                      </a:lnTo>
                      <a:lnTo>
                        <a:pt x="97" y="52"/>
                      </a:lnTo>
                      <a:lnTo>
                        <a:pt x="100" y="56"/>
                      </a:lnTo>
                      <a:lnTo>
                        <a:pt x="101" y="62"/>
                      </a:lnTo>
                      <a:lnTo>
                        <a:pt x="110" y="68"/>
                      </a:lnTo>
                      <a:lnTo>
                        <a:pt x="113" y="72"/>
                      </a:lnTo>
                      <a:lnTo>
                        <a:pt x="116" y="72"/>
                      </a:lnTo>
                      <a:lnTo>
                        <a:pt x="118" y="73"/>
                      </a:lnTo>
                      <a:lnTo>
                        <a:pt x="126" y="75"/>
                      </a:lnTo>
                      <a:lnTo>
                        <a:pt x="128" y="73"/>
                      </a:lnTo>
                      <a:lnTo>
                        <a:pt x="130" y="73"/>
                      </a:lnTo>
                      <a:lnTo>
                        <a:pt x="143" y="73"/>
                      </a:lnTo>
                      <a:lnTo>
                        <a:pt x="150" y="69"/>
                      </a:lnTo>
                      <a:lnTo>
                        <a:pt x="172" y="71"/>
                      </a:lnTo>
                      <a:lnTo>
                        <a:pt x="184" y="73"/>
                      </a:lnTo>
                      <a:lnTo>
                        <a:pt x="199" y="79"/>
                      </a:lnTo>
                      <a:lnTo>
                        <a:pt x="209" y="80"/>
                      </a:lnTo>
                      <a:lnTo>
                        <a:pt x="213" y="81"/>
                      </a:lnTo>
                      <a:lnTo>
                        <a:pt x="216" y="80"/>
                      </a:lnTo>
                      <a:lnTo>
                        <a:pt x="221" y="80"/>
                      </a:lnTo>
                      <a:lnTo>
                        <a:pt x="220" y="88"/>
                      </a:lnTo>
                      <a:lnTo>
                        <a:pt x="230" y="93"/>
                      </a:lnTo>
                      <a:lnTo>
                        <a:pt x="230" y="91"/>
                      </a:lnTo>
                      <a:lnTo>
                        <a:pt x="233" y="89"/>
                      </a:lnTo>
                      <a:lnTo>
                        <a:pt x="237" y="91"/>
                      </a:lnTo>
                      <a:lnTo>
                        <a:pt x="240" y="89"/>
                      </a:lnTo>
                      <a:lnTo>
                        <a:pt x="246" y="91"/>
                      </a:lnTo>
                      <a:lnTo>
                        <a:pt x="248" y="95"/>
                      </a:lnTo>
                      <a:lnTo>
                        <a:pt x="258" y="96"/>
                      </a:lnTo>
                      <a:lnTo>
                        <a:pt x="257" y="102"/>
                      </a:lnTo>
                      <a:lnTo>
                        <a:pt x="258" y="105"/>
                      </a:lnTo>
                      <a:lnTo>
                        <a:pt x="266" y="105"/>
                      </a:lnTo>
                      <a:lnTo>
                        <a:pt x="275" y="100"/>
                      </a:lnTo>
                      <a:lnTo>
                        <a:pt x="277" y="97"/>
                      </a:lnTo>
                      <a:lnTo>
                        <a:pt x="277" y="96"/>
                      </a:lnTo>
                      <a:lnTo>
                        <a:pt x="271" y="93"/>
                      </a:lnTo>
                      <a:lnTo>
                        <a:pt x="266" y="87"/>
                      </a:lnTo>
                      <a:lnTo>
                        <a:pt x="262" y="66"/>
                      </a:lnTo>
                      <a:lnTo>
                        <a:pt x="262" y="60"/>
                      </a:lnTo>
                      <a:lnTo>
                        <a:pt x="260" y="56"/>
                      </a:lnTo>
                      <a:lnTo>
                        <a:pt x="260" y="48"/>
                      </a:lnTo>
                      <a:lnTo>
                        <a:pt x="257" y="46"/>
                      </a:lnTo>
                      <a:lnTo>
                        <a:pt x="257" y="43"/>
                      </a:lnTo>
                      <a:lnTo>
                        <a:pt x="260" y="40"/>
                      </a:lnTo>
                      <a:lnTo>
                        <a:pt x="258" y="38"/>
                      </a:lnTo>
                      <a:lnTo>
                        <a:pt x="254" y="36"/>
                      </a:lnTo>
                      <a:lnTo>
                        <a:pt x="253" y="33"/>
                      </a:lnTo>
                      <a:lnTo>
                        <a:pt x="253" y="30"/>
                      </a:lnTo>
                      <a:lnTo>
                        <a:pt x="256" y="27"/>
                      </a:lnTo>
                      <a:lnTo>
                        <a:pt x="254" y="18"/>
                      </a:lnTo>
                      <a:lnTo>
                        <a:pt x="253" y="15"/>
                      </a:lnTo>
                      <a:lnTo>
                        <a:pt x="252" y="10"/>
                      </a:lnTo>
                      <a:lnTo>
                        <a:pt x="257" y="6"/>
                      </a:lnTo>
                      <a:lnTo>
                        <a:pt x="262" y="7"/>
                      </a:lnTo>
                      <a:lnTo>
                        <a:pt x="265" y="11"/>
                      </a:lnTo>
                      <a:lnTo>
                        <a:pt x="266" y="14"/>
                      </a:lnTo>
                      <a:lnTo>
                        <a:pt x="267" y="15"/>
                      </a:lnTo>
                      <a:lnTo>
                        <a:pt x="270" y="15"/>
                      </a:lnTo>
                      <a:lnTo>
                        <a:pt x="273" y="11"/>
                      </a:lnTo>
                      <a:lnTo>
                        <a:pt x="277" y="6"/>
                      </a:lnTo>
                      <a:lnTo>
                        <a:pt x="279" y="3"/>
                      </a:lnTo>
                      <a:lnTo>
                        <a:pt x="278" y="9"/>
                      </a:lnTo>
                      <a:lnTo>
                        <a:pt x="290" y="9"/>
                      </a:lnTo>
                      <a:lnTo>
                        <a:pt x="293" y="10"/>
                      </a:lnTo>
                      <a:lnTo>
                        <a:pt x="295" y="6"/>
                      </a:lnTo>
                      <a:lnTo>
                        <a:pt x="296" y="3"/>
                      </a:lnTo>
                      <a:lnTo>
                        <a:pt x="300" y="0"/>
                      </a:lnTo>
                      <a:lnTo>
                        <a:pt x="299" y="7"/>
                      </a:lnTo>
                      <a:lnTo>
                        <a:pt x="304" y="17"/>
                      </a:lnTo>
                      <a:lnTo>
                        <a:pt x="306" y="19"/>
                      </a:lnTo>
                      <a:lnTo>
                        <a:pt x="322" y="25"/>
                      </a:lnTo>
                      <a:lnTo>
                        <a:pt x="326" y="27"/>
                      </a:lnTo>
                      <a:lnTo>
                        <a:pt x="324" y="30"/>
                      </a:lnTo>
                      <a:lnTo>
                        <a:pt x="323" y="31"/>
                      </a:lnTo>
                      <a:lnTo>
                        <a:pt x="323" y="34"/>
                      </a:lnTo>
                      <a:lnTo>
                        <a:pt x="319" y="38"/>
                      </a:lnTo>
                      <a:lnTo>
                        <a:pt x="318" y="40"/>
                      </a:lnTo>
                      <a:lnTo>
                        <a:pt x="318" y="51"/>
                      </a:lnTo>
                      <a:lnTo>
                        <a:pt x="316" y="59"/>
                      </a:lnTo>
                      <a:lnTo>
                        <a:pt x="314" y="62"/>
                      </a:lnTo>
                      <a:lnTo>
                        <a:pt x="311" y="67"/>
                      </a:lnTo>
                      <a:lnTo>
                        <a:pt x="306" y="68"/>
                      </a:lnTo>
                      <a:lnTo>
                        <a:pt x="307" y="69"/>
                      </a:lnTo>
                      <a:lnTo>
                        <a:pt x="308" y="72"/>
                      </a:lnTo>
                      <a:lnTo>
                        <a:pt x="312" y="72"/>
                      </a:lnTo>
                      <a:lnTo>
                        <a:pt x="316" y="68"/>
                      </a:lnTo>
                      <a:lnTo>
                        <a:pt x="326" y="69"/>
                      </a:lnTo>
                      <a:lnTo>
                        <a:pt x="328" y="72"/>
                      </a:lnTo>
                      <a:lnTo>
                        <a:pt x="327" y="76"/>
                      </a:lnTo>
                      <a:lnTo>
                        <a:pt x="327" y="87"/>
                      </a:lnTo>
                      <a:lnTo>
                        <a:pt x="337" y="87"/>
                      </a:lnTo>
                      <a:lnTo>
                        <a:pt x="340" y="81"/>
                      </a:lnTo>
                      <a:lnTo>
                        <a:pt x="355" y="68"/>
                      </a:lnTo>
                      <a:lnTo>
                        <a:pt x="361" y="54"/>
                      </a:lnTo>
                      <a:lnTo>
                        <a:pt x="376" y="51"/>
                      </a:lnTo>
                      <a:lnTo>
                        <a:pt x="380" y="46"/>
                      </a:lnTo>
                      <a:lnTo>
                        <a:pt x="382" y="44"/>
                      </a:lnTo>
                      <a:lnTo>
                        <a:pt x="388" y="48"/>
                      </a:lnTo>
                      <a:lnTo>
                        <a:pt x="390" y="46"/>
                      </a:lnTo>
                      <a:lnTo>
                        <a:pt x="395" y="42"/>
                      </a:lnTo>
                      <a:lnTo>
                        <a:pt x="401" y="44"/>
                      </a:lnTo>
                      <a:lnTo>
                        <a:pt x="402" y="42"/>
                      </a:lnTo>
                      <a:lnTo>
                        <a:pt x="406" y="40"/>
                      </a:lnTo>
                      <a:lnTo>
                        <a:pt x="410" y="42"/>
                      </a:lnTo>
                      <a:lnTo>
                        <a:pt x="411" y="40"/>
                      </a:lnTo>
                      <a:lnTo>
                        <a:pt x="410" y="38"/>
                      </a:lnTo>
                      <a:lnTo>
                        <a:pt x="415" y="36"/>
                      </a:lnTo>
                      <a:lnTo>
                        <a:pt x="418" y="38"/>
                      </a:lnTo>
                      <a:lnTo>
                        <a:pt x="426" y="25"/>
                      </a:lnTo>
                      <a:lnTo>
                        <a:pt x="428" y="21"/>
                      </a:lnTo>
                      <a:lnTo>
                        <a:pt x="432" y="17"/>
                      </a:lnTo>
                      <a:lnTo>
                        <a:pt x="436" y="17"/>
                      </a:lnTo>
                      <a:lnTo>
                        <a:pt x="432" y="11"/>
                      </a:lnTo>
                      <a:lnTo>
                        <a:pt x="436" y="9"/>
                      </a:lnTo>
                      <a:lnTo>
                        <a:pt x="442" y="13"/>
                      </a:lnTo>
                      <a:lnTo>
                        <a:pt x="444" y="14"/>
                      </a:lnTo>
                      <a:lnTo>
                        <a:pt x="444" y="17"/>
                      </a:lnTo>
                      <a:lnTo>
                        <a:pt x="446" y="19"/>
                      </a:lnTo>
                      <a:lnTo>
                        <a:pt x="448" y="33"/>
                      </a:lnTo>
                      <a:lnTo>
                        <a:pt x="459" y="33"/>
                      </a:lnTo>
                      <a:lnTo>
                        <a:pt x="463" y="47"/>
                      </a:lnTo>
                      <a:lnTo>
                        <a:pt x="467" y="62"/>
                      </a:lnTo>
                      <a:lnTo>
                        <a:pt x="471" y="67"/>
                      </a:lnTo>
                      <a:lnTo>
                        <a:pt x="473" y="67"/>
                      </a:lnTo>
                      <a:lnTo>
                        <a:pt x="488" y="64"/>
                      </a:lnTo>
                      <a:lnTo>
                        <a:pt x="492" y="58"/>
                      </a:lnTo>
                      <a:lnTo>
                        <a:pt x="496" y="52"/>
                      </a:lnTo>
                      <a:lnTo>
                        <a:pt x="498" y="54"/>
                      </a:lnTo>
                      <a:lnTo>
                        <a:pt x="501" y="58"/>
                      </a:lnTo>
                      <a:lnTo>
                        <a:pt x="505" y="67"/>
                      </a:lnTo>
                      <a:lnTo>
                        <a:pt x="508" y="68"/>
                      </a:lnTo>
                      <a:lnTo>
                        <a:pt x="513" y="76"/>
                      </a:lnTo>
                      <a:lnTo>
                        <a:pt x="516" y="77"/>
                      </a:lnTo>
                      <a:lnTo>
                        <a:pt x="520" y="84"/>
                      </a:lnTo>
                      <a:lnTo>
                        <a:pt x="520" y="87"/>
                      </a:lnTo>
                      <a:lnTo>
                        <a:pt x="522" y="92"/>
                      </a:lnTo>
                      <a:lnTo>
                        <a:pt x="537" y="108"/>
                      </a:lnTo>
                      <a:lnTo>
                        <a:pt x="542" y="108"/>
                      </a:lnTo>
                      <a:lnTo>
                        <a:pt x="546" y="110"/>
                      </a:lnTo>
                      <a:lnTo>
                        <a:pt x="547" y="113"/>
                      </a:lnTo>
                      <a:lnTo>
                        <a:pt x="550" y="121"/>
                      </a:lnTo>
                      <a:lnTo>
                        <a:pt x="555" y="125"/>
                      </a:lnTo>
                      <a:lnTo>
                        <a:pt x="566" y="128"/>
                      </a:lnTo>
                      <a:lnTo>
                        <a:pt x="571" y="132"/>
                      </a:lnTo>
                      <a:lnTo>
                        <a:pt x="574" y="135"/>
                      </a:lnTo>
                      <a:lnTo>
                        <a:pt x="575" y="142"/>
                      </a:lnTo>
                      <a:lnTo>
                        <a:pt x="590" y="150"/>
                      </a:lnTo>
                      <a:lnTo>
                        <a:pt x="593" y="155"/>
                      </a:lnTo>
                      <a:lnTo>
                        <a:pt x="601" y="155"/>
                      </a:lnTo>
                      <a:lnTo>
                        <a:pt x="613" y="157"/>
                      </a:lnTo>
                      <a:lnTo>
                        <a:pt x="617" y="159"/>
                      </a:lnTo>
                      <a:lnTo>
                        <a:pt x="628" y="170"/>
                      </a:lnTo>
                      <a:lnTo>
                        <a:pt x="633" y="172"/>
                      </a:lnTo>
                      <a:lnTo>
                        <a:pt x="632" y="182"/>
                      </a:lnTo>
                      <a:lnTo>
                        <a:pt x="633" y="195"/>
                      </a:lnTo>
                      <a:lnTo>
                        <a:pt x="624" y="233"/>
                      </a:lnTo>
                      <a:lnTo>
                        <a:pt x="626" y="238"/>
                      </a:lnTo>
                      <a:lnTo>
                        <a:pt x="632" y="242"/>
                      </a:lnTo>
                      <a:lnTo>
                        <a:pt x="636" y="252"/>
                      </a:lnTo>
                      <a:lnTo>
                        <a:pt x="642" y="304"/>
                      </a:lnTo>
                      <a:lnTo>
                        <a:pt x="652" y="307"/>
                      </a:lnTo>
                      <a:lnTo>
                        <a:pt x="657" y="311"/>
                      </a:lnTo>
                      <a:lnTo>
                        <a:pt x="661" y="330"/>
                      </a:lnTo>
                      <a:lnTo>
                        <a:pt x="663" y="336"/>
                      </a:lnTo>
                      <a:lnTo>
                        <a:pt x="670" y="341"/>
                      </a:lnTo>
                      <a:lnTo>
                        <a:pt x="673" y="340"/>
                      </a:lnTo>
                      <a:lnTo>
                        <a:pt x="674" y="343"/>
                      </a:lnTo>
                      <a:lnTo>
                        <a:pt x="687" y="347"/>
                      </a:lnTo>
                      <a:lnTo>
                        <a:pt x="689" y="359"/>
                      </a:lnTo>
                      <a:lnTo>
                        <a:pt x="685" y="365"/>
                      </a:lnTo>
                      <a:lnTo>
                        <a:pt x="681" y="369"/>
                      </a:lnTo>
                      <a:lnTo>
                        <a:pt x="679" y="378"/>
                      </a:lnTo>
                      <a:lnTo>
                        <a:pt x="675" y="396"/>
                      </a:lnTo>
                      <a:lnTo>
                        <a:pt x="670" y="400"/>
                      </a:lnTo>
                      <a:lnTo>
                        <a:pt x="667" y="402"/>
                      </a:lnTo>
                      <a:lnTo>
                        <a:pt x="665" y="407"/>
                      </a:lnTo>
                      <a:lnTo>
                        <a:pt x="658" y="409"/>
                      </a:lnTo>
                      <a:lnTo>
                        <a:pt x="654" y="413"/>
                      </a:lnTo>
                      <a:lnTo>
                        <a:pt x="652" y="410"/>
                      </a:lnTo>
                      <a:lnTo>
                        <a:pt x="645" y="413"/>
                      </a:lnTo>
                      <a:lnTo>
                        <a:pt x="652" y="426"/>
                      </a:lnTo>
                      <a:lnTo>
                        <a:pt x="650" y="430"/>
                      </a:lnTo>
                      <a:lnTo>
                        <a:pt x="645" y="434"/>
                      </a:lnTo>
                      <a:lnTo>
                        <a:pt x="638" y="440"/>
                      </a:lnTo>
                      <a:lnTo>
                        <a:pt x="636" y="442"/>
                      </a:lnTo>
                      <a:lnTo>
                        <a:pt x="632" y="440"/>
                      </a:lnTo>
                      <a:lnTo>
                        <a:pt x="623" y="446"/>
                      </a:lnTo>
                      <a:lnTo>
                        <a:pt x="617" y="452"/>
                      </a:lnTo>
                      <a:lnTo>
                        <a:pt x="617" y="462"/>
                      </a:lnTo>
                      <a:lnTo>
                        <a:pt x="620" y="467"/>
                      </a:lnTo>
                      <a:lnTo>
                        <a:pt x="617" y="470"/>
                      </a:lnTo>
                      <a:lnTo>
                        <a:pt x="613" y="474"/>
                      </a:lnTo>
                      <a:lnTo>
                        <a:pt x="603" y="463"/>
                      </a:lnTo>
                      <a:lnTo>
                        <a:pt x="597" y="460"/>
                      </a:lnTo>
                      <a:lnTo>
                        <a:pt x="593" y="454"/>
                      </a:lnTo>
                      <a:lnTo>
                        <a:pt x="591" y="452"/>
                      </a:lnTo>
                      <a:lnTo>
                        <a:pt x="592" y="450"/>
                      </a:lnTo>
                      <a:lnTo>
                        <a:pt x="590" y="450"/>
                      </a:lnTo>
                      <a:lnTo>
                        <a:pt x="584" y="443"/>
                      </a:lnTo>
                      <a:lnTo>
                        <a:pt x="576" y="440"/>
                      </a:lnTo>
                      <a:lnTo>
                        <a:pt x="570" y="442"/>
                      </a:lnTo>
                      <a:lnTo>
                        <a:pt x="570" y="440"/>
                      </a:lnTo>
                      <a:lnTo>
                        <a:pt x="567" y="440"/>
                      </a:lnTo>
                      <a:lnTo>
                        <a:pt x="567" y="443"/>
                      </a:lnTo>
                      <a:lnTo>
                        <a:pt x="564" y="446"/>
                      </a:lnTo>
                      <a:lnTo>
                        <a:pt x="547" y="438"/>
                      </a:lnTo>
                      <a:lnTo>
                        <a:pt x="545" y="437"/>
                      </a:lnTo>
                      <a:lnTo>
                        <a:pt x="543" y="434"/>
                      </a:lnTo>
                      <a:lnTo>
                        <a:pt x="539" y="435"/>
                      </a:lnTo>
                      <a:lnTo>
                        <a:pt x="518" y="431"/>
                      </a:lnTo>
                      <a:lnTo>
                        <a:pt x="508" y="429"/>
                      </a:lnTo>
                      <a:lnTo>
                        <a:pt x="500" y="427"/>
                      </a:lnTo>
                      <a:lnTo>
                        <a:pt x="489" y="427"/>
                      </a:lnTo>
                      <a:lnTo>
                        <a:pt x="480" y="425"/>
                      </a:lnTo>
                      <a:lnTo>
                        <a:pt x="469" y="421"/>
                      </a:lnTo>
                      <a:lnTo>
                        <a:pt x="451" y="417"/>
                      </a:lnTo>
                      <a:lnTo>
                        <a:pt x="444" y="415"/>
                      </a:lnTo>
                      <a:lnTo>
                        <a:pt x="435" y="415"/>
                      </a:lnTo>
                      <a:lnTo>
                        <a:pt x="430" y="415"/>
                      </a:lnTo>
                      <a:lnTo>
                        <a:pt x="410" y="413"/>
                      </a:lnTo>
                      <a:lnTo>
                        <a:pt x="399" y="409"/>
                      </a:lnTo>
                      <a:lnTo>
                        <a:pt x="395" y="406"/>
                      </a:lnTo>
                      <a:lnTo>
                        <a:pt x="386" y="398"/>
                      </a:lnTo>
                      <a:lnTo>
                        <a:pt x="382" y="398"/>
                      </a:lnTo>
                      <a:lnTo>
                        <a:pt x="380" y="396"/>
                      </a:lnTo>
                      <a:lnTo>
                        <a:pt x="377" y="392"/>
                      </a:lnTo>
                      <a:lnTo>
                        <a:pt x="372" y="389"/>
                      </a:lnTo>
                      <a:lnTo>
                        <a:pt x="369" y="389"/>
                      </a:lnTo>
                      <a:lnTo>
                        <a:pt x="368" y="388"/>
                      </a:lnTo>
                      <a:lnTo>
                        <a:pt x="365" y="382"/>
                      </a:lnTo>
                      <a:lnTo>
                        <a:pt x="362" y="378"/>
                      </a:lnTo>
                      <a:lnTo>
                        <a:pt x="357" y="374"/>
                      </a:lnTo>
                      <a:lnTo>
                        <a:pt x="344" y="371"/>
                      </a:lnTo>
                      <a:lnTo>
                        <a:pt x="333" y="368"/>
                      </a:lnTo>
                      <a:lnTo>
                        <a:pt x="331" y="367"/>
                      </a:lnTo>
                      <a:lnTo>
                        <a:pt x="328" y="367"/>
                      </a:lnTo>
                      <a:lnTo>
                        <a:pt x="327" y="367"/>
                      </a:lnTo>
                      <a:lnTo>
                        <a:pt x="296" y="353"/>
                      </a:lnTo>
                      <a:lnTo>
                        <a:pt x="273" y="343"/>
                      </a:lnTo>
                      <a:lnTo>
                        <a:pt x="253" y="339"/>
                      </a:lnTo>
                      <a:lnTo>
                        <a:pt x="242" y="334"/>
                      </a:lnTo>
                      <a:lnTo>
                        <a:pt x="227" y="328"/>
                      </a:lnTo>
                      <a:lnTo>
                        <a:pt x="207" y="320"/>
                      </a:lnTo>
                      <a:lnTo>
                        <a:pt x="196" y="315"/>
                      </a:lnTo>
                      <a:lnTo>
                        <a:pt x="180" y="311"/>
                      </a:lnTo>
                      <a:lnTo>
                        <a:pt x="164" y="304"/>
                      </a:lnTo>
                      <a:lnTo>
                        <a:pt x="163" y="306"/>
                      </a:lnTo>
                      <a:lnTo>
                        <a:pt x="161" y="304"/>
                      </a:lnTo>
                      <a:lnTo>
                        <a:pt x="157" y="301"/>
                      </a:lnTo>
                      <a:lnTo>
                        <a:pt x="155" y="301"/>
                      </a:lnTo>
                      <a:lnTo>
                        <a:pt x="154" y="301"/>
                      </a:lnTo>
                      <a:lnTo>
                        <a:pt x="153" y="291"/>
                      </a:lnTo>
                      <a:lnTo>
                        <a:pt x="149" y="287"/>
                      </a:lnTo>
                      <a:lnTo>
                        <a:pt x="131" y="278"/>
                      </a:lnTo>
                      <a:lnTo>
                        <a:pt x="128" y="271"/>
                      </a:lnTo>
                      <a:lnTo>
                        <a:pt x="113" y="264"/>
                      </a:lnTo>
                      <a:lnTo>
                        <a:pt x="108" y="262"/>
                      </a:lnTo>
                      <a:lnTo>
                        <a:pt x="92" y="254"/>
                      </a:lnTo>
                      <a:lnTo>
                        <a:pt x="77" y="249"/>
                      </a:lnTo>
                      <a:lnTo>
                        <a:pt x="80" y="248"/>
                      </a:lnTo>
                      <a:lnTo>
                        <a:pt x="83" y="249"/>
                      </a:lnTo>
                      <a:lnTo>
                        <a:pt x="81" y="248"/>
                      </a:lnTo>
                      <a:lnTo>
                        <a:pt x="77" y="248"/>
                      </a:lnTo>
                      <a:lnTo>
                        <a:pt x="77" y="246"/>
                      </a:lnTo>
                      <a:lnTo>
                        <a:pt x="80" y="246"/>
                      </a:lnTo>
                      <a:lnTo>
                        <a:pt x="81" y="244"/>
                      </a:lnTo>
                      <a:lnTo>
                        <a:pt x="69" y="232"/>
                      </a:lnTo>
                      <a:lnTo>
                        <a:pt x="67" y="231"/>
                      </a:lnTo>
                      <a:lnTo>
                        <a:pt x="65" y="232"/>
                      </a:lnTo>
                      <a:lnTo>
                        <a:pt x="64" y="232"/>
                      </a:lnTo>
                      <a:lnTo>
                        <a:pt x="62" y="233"/>
                      </a:lnTo>
                      <a:lnTo>
                        <a:pt x="60" y="233"/>
                      </a:lnTo>
                      <a:lnTo>
                        <a:pt x="60" y="232"/>
                      </a:lnTo>
                      <a:lnTo>
                        <a:pt x="62" y="231"/>
                      </a:lnTo>
                      <a:lnTo>
                        <a:pt x="60" y="229"/>
                      </a:lnTo>
                      <a:lnTo>
                        <a:pt x="59" y="229"/>
                      </a:lnTo>
                      <a:lnTo>
                        <a:pt x="59" y="231"/>
                      </a:lnTo>
                      <a:lnTo>
                        <a:pt x="56" y="232"/>
                      </a:lnTo>
                      <a:lnTo>
                        <a:pt x="55" y="229"/>
                      </a:lnTo>
                      <a:lnTo>
                        <a:pt x="51" y="228"/>
                      </a:lnTo>
                      <a:lnTo>
                        <a:pt x="50" y="224"/>
                      </a:lnTo>
                      <a:lnTo>
                        <a:pt x="48" y="223"/>
                      </a:lnTo>
                      <a:lnTo>
                        <a:pt x="40" y="223"/>
                      </a:lnTo>
                      <a:lnTo>
                        <a:pt x="40" y="213"/>
                      </a:lnTo>
                      <a:lnTo>
                        <a:pt x="32" y="203"/>
                      </a:lnTo>
                      <a:lnTo>
                        <a:pt x="30" y="202"/>
                      </a:lnTo>
                      <a:lnTo>
                        <a:pt x="23" y="195"/>
                      </a:lnTo>
                      <a:lnTo>
                        <a:pt x="21" y="190"/>
                      </a:lnTo>
                      <a:lnTo>
                        <a:pt x="18" y="184"/>
                      </a:lnTo>
                      <a:lnTo>
                        <a:pt x="15" y="180"/>
                      </a:lnTo>
                      <a:lnTo>
                        <a:pt x="9" y="175"/>
                      </a:lnTo>
                      <a:lnTo>
                        <a:pt x="2" y="171"/>
                      </a:lnTo>
                      <a:lnTo>
                        <a:pt x="0" y="163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3" name="Freeform 13"/>
                <p:cNvSpPr>
                  <a:spLocks/>
                </p:cNvSpPr>
                <p:nvPr/>
              </p:nvSpPr>
              <p:spPr bwMode="ltGray">
                <a:xfrm>
                  <a:off x="1754" y="3368"/>
                  <a:ext cx="519" cy="340"/>
                </a:xfrm>
                <a:custGeom>
                  <a:avLst/>
                  <a:gdLst>
                    <a:gd name="T0" fmla="*/ 1 w 742"/>
                    <a:gd name="T1" fmla="*/ 3 h 491"/>
                    <a:gd name="T2" fmla="*/ 1 w 742"/>
                    <a:gd name="T3" fmla="*/ 3 h 491"/>
                    <a:gd name="T4" fmla="*/ 1 w 742"/>
                    <a:gd name="T5" fmla="*/ 3 h 491"/>
                    <a:gd name="T6" fmla="*/ 1 w 742"/>
                    <a:gd name="T7" fmla="*/ 3 h 491"/>
                    <a:gd name="T8" fmla="*/ 1 w 742"/>
                    <a:gd name="T9" fmla="*/ 3 h 491"/>
                    <a:gd name="T10" fmla="*/ 2 w 742"/>
                    <a:gd name="T11" fmla="*/ 3 h 491"/>
                    <a:gd name="T12" fmla="*/ 3 w 742"/>
                    <a:gd name="T13" fmla="*/ 3 h 491"/>
                    <a:gd name="T14" fmla="*/ 3 w 742"/>
                    <a:gd name="T15" fmla="*/ 3 h 491"/>
                    <a:gd name="T16" fmla="*/ 3 w 742"/>
                    <a:gd name="T17" fmla="*/ 3 h 491"/>
                    <a:gd name="T18" fmla="*/ 3 w 742"/>
                    <a:gd name="T19" fmla="*/ 3 h 491"/>
                    <a:gd name="T20" fmla="*/ 3 w 742"/>
                    <a:gd name="T21" fmla="*/ 2 h 491"/>
                    <a:gd name="T22" fmla="*/ 4 w 742"/>
                    <a:gd name="T23" fmla="*/ 3 h 491"/>
                    <a:gd name="T24" fmla="*/ 4 w 742"/>
                    <a:gd name="T25" fmla="*/ 3 h 491"/>
                    <a:gd name="T26" fmla="*/ 5 w 742"/>
                    <a:gd name="T27" fmla="*/ 3 h 491"/>
                    <a:gd name="T28" fmla="*/ 5 w 742"/>
                    <a:gd name="T29" fmla="*/ 3 h 491"/>
                    <a:gd name="T30" fmla="*/ 6 w 742"/>
                    <a:gd name="T31" fmla="*/ 3 h 491"/>
                    <a:gd name="T32" fmla="*/ 5 w 742"/>
                    <a:gd name="T33" fmla="*/ 3 h 491"/>
                    <a:gd name="T34" fmla="*/ 5 w 742"/>
                    <a:gd name="T35" fmla="*/ 2 h 491"/>
                    <a:gd name="T36" fmla="*/ 5 w 742"/>
                    <a:gd name="T37" fmla="*/ 2 h 491"/>
                    <a:gd name="T38" fmla="*/ 6 w 742"/>
                    <a:gd name="T39" fmla="*/ 2 h 491"/>
                    <a:gd name="T40" fmla="*/ 6 w 742"/>
                    <a:gd name="T41" fmla="*/ 2 h 491"/>
                    <a:gd name="T42" fmla="*/ 6 w 742"/>
                    <a:gd name="T43" fmla="*/ 2 h 491"/>
                    <a:gd name="T44" fmla="*/ 6 w 742"/>
                    <a:gd name="T45" fmla="*/ 1 h 491"/>
                    <a:gd name="T46" fmla="*/ 6 w 742"/>
                    <a:gd name="T47" fmla="*/ 1 h 491"/>
                    <a:gd name="T48" fmla="*/ 6 w 742"/>
                    <a:gd name="T49" fmla="*/ 1 h 491"/>
                    <a:gd name="T50" fmla="*/ 6 w 742"/>
                    <a:gd name="T51" fmla="*/ 1 h 491"/>
                    <a:gd name="T52" fmla="*/ 6 w 742"/>
                    <a:gd name="T53" fmla="*/ 1 h 491"/>
                    <a:gd name="T54" fmla="*/ 6 w 742"/>
                    <a:gd name="T55" fmla="*/ 1 h 491"/>
                    <a:gd name="T56" fmla="*/ 7 w 742"/>
                    <a:gd name="T57" fmla="*/ 1 h 491"/>
                    <a:gd name="T58" fmla="*/ 6 w 742"/>
                    <a:gd name="T59" fmla="*/ 1 h 491"/>
                    <a:gd name="T60" fmla="*/ 6 w 742"/>
                    <a:gd name="T61" fmla="*/ 1 h 491"/>
                    <a:gd name="T62" fmla="*/ 5 w 742"/>
                    <a:gd name="T63" fmla="*/ 1 h 491"/>
                    <a:gd name="T64" fmla="*/ 5 w 742"/>
                    <a:gd name="T65" fmla="*/ 1 h 491"/>
                    <a:gd name="T66" fmla="*/ 5 w 742"/>
                    <a:gd name="T67" fmla="*/ 1 h 491"/>
                    <a:gd name="T68" fmla="*/ 4 w 742"/>
                    <a:gd name="T69" fmla="*/ 1 h 491"/>
                    <a:gd name="T70" fmla="*/ 4 w 742"/>
                    <a:gd name="T71" fmla="*/ 1 h 491"/>
                    <a:gd name="T72" fmla="*/ 4 w 742"/>
                    <a:gd name="T73" fmla="*/ 1 h 491"/>
                    <a:gd name="T74" fmla="*/ 3 w 742"/>
                    <a:gd name="T75" fmla="*/ 1 h 491"/>
                    <a:gd name="T76" fmla="*/ 3 w 742"/>
                    <a:gd name="T77" fmla="*/ 1 h 491"/>
                    <a:gd name="T78" fmla="*/ 3 w 742"/>
                    <a:gd name="T79" fmla="*/ 0 h 491"/>
                    <a:gd name="T80" fmla="*/ 2 w 742"/>
                    <a:gd name="T81" fmla="*/ 1 h 491"/>
                    <a:gd name="T82" fmla="*/ 2 w 742"/>
                    <a:gd name="T83" fmla="*/ 1 h 491"/>
                    <a:gd name="T84" fmla="*/ 2 w 742"/>
                    <a:gd name="T85" fmla="*/ 1 h 491"/>
                    <a:gd name="T86" fmla="*/ 1 w 742"/>
                    <a:gd name="T87" fmla="*/ 1 h 491"/>
                    <a:gd name="T88" fmla="*/ 1 w 742"/>
                    <a:gd name="T89" fmla="*/ 1 h 491"/>
                    <a:gd name="T90" fmla="*/ 1 w 742"/>
                    <a:gd name="T91" fmla="*/ 1 h 491"/>
                    <a:gd name="T92" fmla="*/ 2 w 742"/>
                    <a:gd name="T93" fmla="*/ 1 h 491"/>
                    <a:gd name="T94" fmla="*/ 2 w 742"/>
                    <a:gd name="T95" fmla="*/ 1 h 491"/>
                    <a:gd name="T96" fmla="*/ 2 w 742"/>
                    <a:gd name="T97" fmla="*/ 1 h 491"/>
                    <a:gd name="T98" fmla="*/ 2 w 742"/>
                    <a:gd name="T99" fmla="*/ 1 h 491"/>
                    <a:gd name="T100" fmla="*/ 2 w 742"/>
                    <a:gd name="T101" fmla="*/ 1 h 491"/>
                    <a:gd name="T102" fmla="*/ 2 w 742"/>
                    <a:gd name="T103" fmla="*/ 1 h 491"/>
                    <a:gd name="T104" fmla="*/ 1 w 742"/>
                    <a:gd name="T105" fmla="*/ 1 h 491"/>
                    <a:gd name="T106" fmla="*/ 1 w 742"/>
                    <a:gd name="T107" fmla="*/ 2 h 491"/>
                    <a:gd name="T108" fmla="*/ 1 w 742"/>
                    <a:gd name="T109" fmla="*/ 2 h 491"/>
                    <a:gd name="T110" fmla="*/ 1 w 742"/>
                    <a:gd name="T111" fmla="*/ 2 h 491"/>
                    <a:gd name="T112" fmla="*/ 1 w 742"/>
                    <a:gd name="T113" fmla="*/ 2 h 491"/>
                    <a:gd name="T114" fmla="*/ 1 w 742"/>
                    <a:gd name="T115" fmla="*/ 2 h 49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42"/>
                    <a:gd name="T175" fmla="*/ 0 h 491"/>
                    <a:gd name="T176" fmla="*/ 742 w 742"/>
                    <a:gd name="T177" fmla="*/ 491 h 49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42" h="491">
                      <a:moveTo>
                        <a:pt x="0" y="350"/>
                      </a:moveTo>
                      <a:lnTo>
                        <a:pt x="0" y="352"/>
                      </a:lnTo>
                      <a:lnTo>
                        <a:pt x="2" y="352"/>
                      </a:lnTo>
                      <a:lnTo>
                        <a:pt x="10" y="357"/>
                      </a:lnTo>
                      <a:lnTo>
                        <a:pt x="19" y="364"/>
                      </a:lnTo>
                      <a:lnTo>
                        <a:pt x="23" y="369"/>
                      </a:lnTo>
                      <a:lnTo>
                        <a:pt x="29" y="380"/>
                      </a:lnTo>
                      <a:lnTo>
                        <a:pt x="30" y="382"/>
                      </a:lnTo>
                      <a:lnTo>
                        <a:pt x="34" y="389"/>
                      </a:lnTo>
                      <a:lnTo>
                        <a:pt x="36" y="399"/>
                      </a:lnTo>
                      <a:lnTo>
                        <a:pt x="40" y="405"/>
                      </a:lnTo>
                      <a:lnTo>
                        <a:pt x="44" y="406"/>
                      </a:lnTo>
                      <a:lnTo>
                        <a:pt x="59" y="413"/>
                      </a:lnTo>
                      <a:lnTo>
                        <a:pt x="61" y="413"/>
                      </a:lnTo>
                      <a:lnTo>
                        <a:pt x="61" y="414"/>
                      </a:lnTo>
                      <a:lnTo>
                        <a:pt x="64" y="415"/>
                      </a:lnTo>
                      <a:lnTo>
                        <a:pt x="68" y="415"/>
                      </a:lnTo>
                      <a:lnTo>
                        <a:pt x="75" y="417"/>
                      </a:lnTo>
                      <a:lnTo>
                        <a:pt x="84" y="422"/>
                      </a:lnTo>
                      <a:lnTo>
                        <a:pt x="92" y="423"/>
                      </a:lnTo>
                      <a:lnTo>
                        <a:pt x="92" y="426"/>
                      </a:lnTo>
                      <a:lnTo>
                        <a:pt x="97" y="426"/>
                      </a:lnTo>
                      <a:lnTo>
                        <a:pt x="104" y="429"/>
                      </a:lnTo>
                      <a:lnTo>
                        <a:pt x="109" y="430"/>
                      </a:lnTo>
                      <a:lnTo>
                        <a:pt x="110" y="431"/>
                      </a:lnTo>
                      <a:lnTo>
                        <a:pt x="114" y="431"/>
                      </a:lnTo>
                      <a:lnTo>
                        <a:pt x="125" y="434"/>
                      </a:lnTo>
                      <a:lnTo>
                        <a:pt x="137" y="441"/>
                      </a:lnTo>
                      <a:lnTo>
                        <a:pt x="139" y="441"/>
                      </a:lnTo>
                      <a:lnTo>
                        <a:pt x="148" y="446"/>
                      </a:lnTo>
                      <a:lnTo>
                        <a:pt x="155" y="450"/>
                      </a:lnTo>
                      <a:lnTo>
                        <a:pt x="162" y="452"/>
                      </a:lnTo>
                      <a:lnTo>
                        <a:pt x="167" y="455"/>
                      </a:lnTo>
                      <a:lnTo>
                        <a:pt x="179" y="459"/>
                      </a:lnTo>
                      <a:lnTo>
                        <a:pt x="183" y="462"/>
                      </a:lnTo>
                      <a:lnTo>
                        <a:pt x="191" y="462"/>
                      </a:lnTo>
                      <a:lnTo>
                        <a:pt x="195" y="463"/>
                      </a:lnTo>
                      <a:lnTo>
                        <a:pt x="204" y="463"/>
                      </a:lnTo>
                      <a:lnTo>
                        <a:pt x="208" y="466"/>
                      </a:lnTo>
                      <a:lnTo>
                        <a:pt x="218" y="468"/>
                      </a:lnTo>
                      <a:lnTo>
                        <a:pt x="221" y="468"/>
                      </a:lnTo>
                      <a:lnTo>
                        <a:pt x="261" y="479"/>
                      </a:lnTo>
                      <a:lnTo>
                        <a:pt x="271" y="483"/>
                      </a:lnTo>
                      <a:lnTo>
                        <a:pt x="282" y="490"/>
                      </a:lnTo>
                      <a:lnTo>
                        <a:pt x="290" y="488"/>
                      </a:lnTo>
                      <a:lnTo>
                        <a:pt x="296" y="480"/>
                      </a:lnTo>
                      <a:lnTo>
                        <a:pt x="297" y="478"/>
                      </a:lnTo>
                      <a:lnTo>
                        <a:pt x="300" y="478"/>
                      </a:lnTo>
                      <a:lnTo>
                        <a:pt x="305" y="475"/>
                      </a:lnTo>
                      <a:lnTo>
                        <a:pt x="308" y="476"/>
                      </a:lnTo>
                      <a:lnTo>
                        <a:pt x="312" y="475"/>
                      </a:lnTo>
                      <a:lnTo>
                        <a:pt x="317" y="478"/>
                      </a:lnTo>
                      <a:lnTo>
                        <a:pt x="320" y="478"/>
                      </a:lnTo>
                      <a:lnTo>
                        <a:pt x="332" y="484"/>
                      </a:lnTo>
                      <a:lnTo>
                        <a:pt x="334" y="484"/>
                      </a:lnTo>
                      <a:lnTo>
                        <a:pt x="340" y="488"/>
                      </a:lnTo>
                      <a:lnTo>
                        <a:pt x="337" y="480"/>
                      </a:lnTo>
                      <a:lnTo>
                        <a:pt x="341" y="467"/>
                      </a:lnTo>
                      <a:lnTo>
                        <a:pt x="342" y="441"/>
                      </a:lnTo>
                      <a:lnTo>
                        <a:pt x="353" y="437"/>
                      </a:lnTo>
                      <a:lnTo>
                        <a:pt x="359" y="441"/>
                      </a:lnTo>
                      <a:lnTo>
                        <a:pt x="365" y="439"/>
                      </a:lnTo>
                      <a:lnTo>
                        <a:pt x="362" y="437"/>
                      </a:lnTo>
                      <a:lnTo>
                        <a:pt x="365" y="435"/>
                      </a:lnTo>
                      <a:lnTo>
                        <a:pt x="371" y="441"/>
                      </a:lnTo>
                      <a:lnTo>
                        <a:pt x="377" y="435"/>
                      </a:lnTo>
                      <a:lnTo>
                        <a:pt x="377" y="433"/>
                      </a:lnTo>
                      <a:lnTo>
                        <a:pt x="385" y="430"/>
                      </a:lnTo>
                      <a:lnTo>
                        <a:pt x="386" y="427"/>
                      </a:lnTo>
                      <a:lnTo>
                        <a:pt x="387" y="419"/>
                      </a:lnTo>
                      <a:lnTo>
                        <a:pt x="385" y="406"/>
                      </a:lnTo>
                      <a:lnTo>
                        <a:pt x="383" y="401"/>
                      </a:lnTo>
                      <a:lnTo>
                        <a:pt x="383" y="380"/>
                      </a:lnTo>
                      <a:lnTo>
                        <a:pt x="387" y="369"/>
                      </a:lnTo>
                      <a:lnTo>
                        <a:pt x="404" y="362"/>
                      </a:lnTo>
                      <a:lnTo>
                        <a:pt x="410" y="362"/>
                      </a:lnTo>
                      <a:lnTo>
                        <a:pt x="415" y="364"/>
                      </a:lnTo>
                      <a:lnTo>
                        <a:pt x="419" y="366"/>
                      </a:lnTo>
                      <a:lnTo>
                        <a:pt x="431" y="365"/>
                      </a:lnTo>
                      <a:lnTo>
                        <a:pt x="435" y="369"/>
                      </a:lnTo>
                      <a:lnTo>
                        <a:pt x="437" y="373"/>
                      </a:lnTo>
                      <a:lnTo>
                        <a:pt x="439" y="378"/>
                      </a:lnTo>
                      <a:lnTo>
                        <a:pt x="448" y="385"/>
                      </a:lnTo>
                      <a:lnTo>
                        <a:pt x="450" y="389"/>
                      </a:lnTo>
                      <a:lnTo>
                        <a:pt x="453" y="389"/>
                      </a:lnTo>
                      <a:lnTo>
                        <a:pt x="456" y="390"/>
                      </a:lnTo>
                      <a:lnTo>
                        <a:pt x="464" y="392"/>
                      </a:lnTo>
                      <a:lnTo>
                        <a:pt x="465" y="390"/>
                      </a:lnTo>
                      <a:lnTo>
                        <a:pt x="468" y="390"/>
                      </a:lnTo>
                      <a:lnTo>
                        <a:pt x="481" y="390"/>
                      </a:lnTo>
                      <a:lnTo>
                        <a:pt x="487" y="386"/>
                      </a:lnTo>
                      <a:lnTo>
                        <a:pt x="510" y="388"/>
                      </a:lnTo>
                      <a:lnTo>
                        <a:pt x="522" y="390"/>
                      </a:lnTo>
                      <a:lnTo>
                        <a:pt x="536" y="395"/>
                      </a:lnTo>
                      <a:lnTo>
                        <a:pt x="547" y="397"/>
                      </a:lnTo>
                      <a:lnTo>
                        <a:pt x="551" y="398"/>
                      </a:lnTo>
                      <a:lnTo>
                        <a:pt x="553" y="397"/>
                      </a:lnTo>
                      <a:lnTo>
                        <a:pt x="559" y="397"/>
                      </a:lnTo>
                      <a:lnTo>
                        <a:pt x="557" y="405"/>
                      </a:lnTo>
                      <a:lnTo>
                        <a:pt x="568" y="410"/>
                      </a:lnTo>
                      <a:lnTo>
                        <a:pt x="568" y="407"/>
                      </a:lnTo>
                      <a:lnTo>
                        <a:pt x="570" y="406"/>
                      </a:lnTo>
                      <a:lnTo>
                        <a:pt x="574" y="407"/>
                      </a:lnTo>
                      <a:lnTo>
                        <a:pt x="577" y="406"/>
                      </a:lnTo>
                      <a:lnTo>
                        <a:pt x="584" y="407"/>
                      </a:lnTo>
                      <a:lnTo>
                        <a:pt x="585" y="411"/>
                      </a:lnTo>
                      <a:lnTo>
                        <a:pt x="595" y="413"/>
                      </a:lnTo>
                      <a:lnTo>
                        <a:pt x="594" y="419"/>
                      </a:lnTo>
                      <a:lnTo>
                        <a:pt x="595" y="422"/>
                      </a:lnTo>
                      <a:lnTo>
                        <a:pt x="603" y="422"/>
                      </a:lnTo>
                      <a:lnTo>
                        <a:pt x="613" y="417"/>
                      </a:lnTo>
                      <a:lnTo>
                        <a:pt x="614" y="414"/>
                      </a:lnTo>
                      <a:lnTo>
                        <a:pt x="614" y="413"/>
                      </a:lnTo>
                      <a:lnTo>
                        <a:pt x="609" y="410"/>
                      </a:lnTo>
                      <a:lnTo>
                        <a:pt x="603" y="403"/>
                      </a:lnTo>
                      <a:lnTo>
                        <a:pt x="599" y="382"/>
                      </a:lnTo>
                      <a:lnTo>
                        <a:pt x="599" y="377"/>
                      </a:lnTo>
                      <a:lnTo>
                        <a:pt x="597" y="373"/>
                      </a:lnTo>
                      <a:lnTo>
                        <a:pt x="597" y="365"/>
                      </a:lnTo>
                      <a:lnTo>
                        <a:pt x="594" y="362"/>
                      </a:lnTo>
                      <a:lnTo>
                        <a:pt x="594" y="360"/>
                      </a:lnTo>
                      <a:lnTo>
                        <a:pt x="597" y="357"/>
                      </a:lnTo>
                      <a:lnTo>
                        <a:pt x="595" y="354"/>
                      </a:lnTo>
                      <a:lnTo>
                        <a:pt x="592" y="353"/>
                      </a:lnTo>
                      <a:lnTo>
                        <a:pt x="590" y="349"/>
                      </a:lnTo>
                      <a:lnTo>
                        <a:pt x="590" y="346"/>
                      </a:lnTo>
                      <a:lnTo>
                        <a:pt x="593" y="344"/>
                      </a:lnTo>
                      <a:lnTo>
                        <a:pt x="592" y="335"/>
                      </a:lnTo>
                      <a:lnTo>
                        <a:pt x="590" y="332"/>
                      </a:lnTo>
                      <a:lnTo>
                        <a:pt x="589" y="327"/>
                      </a:lnTo>
                      <a:lnTo>
                        <a:pt x="594" y="323"/>
                      </a:lnTo>
                      <a:lnTo>
                        <a:pt x="599" y="324"/>
                      </a:lnTo>
                      <a:lnTo>
                        <a:pt x="602" y="328"/>
                      </a:lnTo>
                      <a:lnTo>
                        <a:pt x="603" y="331"/>
                      </a:lnTo>
                      <a:lnTo>
                        <a:pt x="605" y="332"/>
                      </a:lnTo>
                      <a:lnTo>
                        <a:pt x="607" y="332"/>
                      </a:lnTo>
                      <a:lnTo>
                        <a:pt x="610" y="328"/>
                      </a:lnTo>
                      <a:lnTo>
                        <a:pt x="614" y="323"/>
                      </a:lnTo>
                      <a:lnTo>
                        <a:pt x="617" y="320"/>
                      </a:lnTo>
                      <a:lnTo>
                        <a:pt x="615" y="325"/>
                      </a:lnTo>
                      <a:lnTo>
                        <a:pt x="627" y="325"/>
                      </a:lnTo>
                      <a:lnTo>
                        <a:pt x="630" y="327"/>
                      </a:lnTo>
                      <a:lnTo>
                        <a:pt x="632" y="323"/>
                      </a:lnTo>
                      <a:lnTo>
                        <a:pt x="634" y="320"/>
                      </a:lnTo>
                      <a:lnTo>
                        <a:pt x="638" y="316"/>
                      </a:lnTo>
                      <a:lnTo>
                        <a:pt x="639" y="313"/>
                      </a:lnTo>
                      <a:lnTo>
                        <a:pt x="640" y="312"/>
                      </a:lnTo>
                      <a:lnTo>
                        <a:pt x="643" y="308"/>
                      </a:lnTo>
                      <a:lnTo>
                        <a:pt x="644" y="303"/>
                      </a:lnTo>
                      <a:lnTo>
                        <a:pt x="659" y="291"/>
                      </a:lnTo>
                      <a:lnTo>
                        <a:pt x="665" y="276"/>
                      </a:lnTo>
                      <a:lnTo>
                        <a:pt x="668" y="274"/>
                      </a:lnTo>
                      <a:lnTo>
                        <a:pt x="671" y="274"/>
                      </a:lnTo>
                      <a:lnTo>
                        <a:pt x="673" y="271"/>
                      </a:lnTo>
                      <a:lnTo>
                        <a:pt x="669" y="266"/>
                      </a:lnTo>
                      <a:lnTo>
                        <a:pt x="671" y="263"/>
                      </a:lnTo>
                      <a:lnTo>
                        <a:pt x="679" y="258"/>
                      </a:lnTo>
                      <a:lnTo>
                        <a:pt x="679" y="239"/>
                      </a:lnTo>
                      <a:lnTo>
                        <a:pt x="681" y="238"/>
                      </a:lnTo>
                      <a:lnTo>
                        <a:pt x="685" y="234"/>
                      </a:lnTo>
                      <a:lnTo>
                        <a:pt x="685" y="230"/>
                      </a:lnTo>
                      <a:lnTo>
                        <a:pt x="689" y="227"/>
                      </a:lnTo>
                      <a:lnTo>
                        <a:pt x="694" y="229"/>
                      </a:lnTo>
                      <a:lnTo>
                        <a:pt x="697" y="226"/>
                      </a:lnTo>
                      <a:lnTo>
                        <a:pt x="702" y="225"/>
                      </a:lnTo>
                      <a:lnTo>
                        <a:pt x="701" y="214"/>
                      </a:lnTo>
                      <a:lnTo>
                        <a:pt x="697" y="210"/>
                      </a:lnTo>
                      <a:lnTo>
                        <a:pt x="697" y="207"/>
                      </a:lnTo>
                      <a:lnTo>
                        <a:pt x="698" y="205"/>
                      </a:lnTo>
                      <a:lnTo>
                        <a:pt x="694" y="199"/>
                      </a:lnTo>
                      <a:lnTo>
                        <a:pt x="692" y="196"/>
                      </a:lnTo>
                      <a:lnTo>
                        <a:pt x="694" y="193"/>
                      </a:lnTo>
                      <a:lnTo>
                        <a:pt x="694" y="184"/>
                      </a:lnTo>
                      <a:lnTo>
                        <a:pt x="693" y="184"/>
                      </a:lnTo>
                      <a:lnTo>
                        <a:pt x="690" y="181"/>
                      </a:lnTo>
                      <a:lnTo>
                        <a:pt x="688" y="173"/>
                      </a:lnTo>
                      <a:lnTo>
                        <a:pt x="692" y="170"/>
                      </a:lnTo>
                      <a:lnTo>
                        <a:pt x="694" y="172"/>
                      </a:lnTo>
                      <a:lnTo>
                        <a:pt x="698" y="170"/>
                      </a:lnTo>
                      <a:lnTo>
                        <a:pt x="700" y="173"/>
                      </a:lnTo>
                      <a:lnTo>
                        <a:pt x="709" y="166"/>
                      </a:lnTo>
                      <a:lnTo>
                        <a:pt x="709" y="165"/>
                      </a:lnTo>
                      <a:lnTo>
                        <a:pt x="708" y="162"/>
                      </a:lnTo>
                      <a:lnTo>
                        <a:pt x="709" y="147"/>
                      </a:lnTo>
                      <a:lnTo>
                        <a:pt x="710" y="145"/>
                      </a:lnTo>
                      <a:lnTo>
                        <a:pt x="714" y="144"/>
                      </a:lnTo>
                      <a:lnTo>
                        <a:pt x="715" y="139"/>
                      </a:lnTo>
                      <a:lnTo>
                        <a:pt x="717" y="139"/>
                      </a:lnTo>
                      <a:lnTo>
                        <a:pt x="717" y="135"/>
                      </a:lnTo>
                      <a:lnTo>
                        <a:pt x="714" y="133"/>
                      </a:lnTo>
                      <a:lnTo>
                        <a:pt x="713" y="129"/>
                      </a:lnTo>
                      <a:lnTo>
                        <a:pt x="711" y="129"/>
                      </a:lnTo>
                      <a:lnTo>
                        <a:pt x="710" y="117"/>
                      </a:lnTo>
                      <a:lnTo>
                        <a:pt x="708" y="120"/>
                      </a:lnTo>
                      <a:lnTo>
                        <a:pt x="709" y="115"/>
                      </a:lnTo>
                      <a:lnTo>
                        <a:pt x="714" y="112"/>
                      </a:lnTo>
                      <a:lnTo>
                        <a:pt x="715" y="115"/>
                      </a:lnTo>
                      <a:lnTo>
                        <a:pt x="721" y="115"/>
                      </a:lnTo>
                      <a:lnTo>
                        <a:pt x="723" y="115"/>
                      </a:lnTo>
                      <a:lnTo>
                        <a:pt x="730" y="103"/>
                      </a:lnTo>
                      <a:lnTo>
                        <a:pt x="733" y="104"/>
                      </a:lnTo>
                      <a:lnTo>
                        <a:pt x="737" y="107"/>
                      </a:lnTo>
                      <a:lnTo>
                        <a:pt x="737" y="100"/>
                      </a:lnTo>
                      <a:lnTo>
                        <a:pt x="741" y="91"/>
                      </a:lnTo>
                      <a:lnTo>
                        <a:pt x="741" y="86"/>
                      </a:lnTo>
                      <a:lnTo>
                        <a:pt x="737" y="83"/>
                      </a:lnTo>
                      <a:lnTo>
                        <a:pt x="694" y="75"/>
                      </a:lnTo>
                      <a:lnTo>
                        <a:pt x="690" y="71"/>
                      </a:lnTo>
                      <a:lnTo>
                        <a:pt x="669" y="62"/>
                      </a:lnTo>
                      <a:lnTo>
                        <a:pt x="667" y="68"/>
                      </a:lnTo>
                      <a:lnTo>
                        <a:pt x="667" y="75"/>
                      </a:lnTo>
                      <a:lnTo>
                        <a:pt x="665" y="76"/>
                      </a:lnTo>
                      <a:lnTo>
                        <a:pt x="663" y="78"/>
                      </a:lnTo>
                      <a:lnTo>
                        <a:pt x="664" y="82"/>
                      </a:lnTo>
                      <a:lnTo>
                        <a:pt x="656" y="90"/>
                      </a:lnTo>
                      <a:lnTo>
                        <a:pt x="647" y="103"/>
                      </a:lnTo>
                      <a:lnTo>
                        <a:pt x="640" y="108"/>
                      </a:lnTo>
                      <a:lnTo>
                        <a:pt x="630" y="109"/>
                      </a:lnTo>
                      <a:lnTo>
                        <a:pt x="623" y="109"/>
                      </a:lnTo>
                      <a:lnTo>
                        <a:pt x="621" y="109"/>
                      </a:lnTo>
                      <a:lnTo>
                        <a:pt x="617" y="108"/>
                      </a:lnTo>
                      <a:lnTo>
                        <a:pt x="610" y="109"/>
                      </a:lnTo>
                      <a:lnTo>
                        <a:pt x="597" y="109"/>
                      </a:lnTo>
                      <a:lnTo>
                        <a:pt x="592" y="109"/>
                      </a:lnTo>
                      <a:lnTo>
                        <a:pt x="585" y="109"/>
                      </a:lnTo>
                      <a:lnTo>
                        <a:pt x="582" y="109"/>
                      </a:lnTo>
                      <a:lnTo>
                        <a:pt x="581" y="107"/>
                      </a:lnTo>
                      <a:lnTo>
                        <a:pt x="566" y="107"/>
                      </a:lnTo>
                      <a:lnTo>
                        <a:pt x="557" y="111"/>
                      </a:lnTo>
                      <a:lnTo>
                        <a:pt x="555" y="109"/>
                      </a:lnTo>
                      <a:lnTo>
                        <a:pt x="551" y="109"/>
                      </a:lnTo>
                      <a:lnTo>
                        <a:pt x="549" y="109"/>
                      </a:lnTo>
                      <a:lnTo>
                        <a:pt x="549" y="105"/>
                      </a:lnTo>
                      <a:lnTo>
                        <a:pt x="557" y="100"/>
                      </a:lnTo>
                      <a:lnTo>
                        <a:pt x="560" y="95"/>
                      </a:lnTo>
                      <a:lnTo>
                        <a:pt x="556" y="84"/>
                      </a:lnTo>
                      <a:lnTo>
                        <a:pt x="552" y="80"/>
                      </a:lnTo>
                      <a:lnTo>
                        <a:pt x="544" y="79"/>
                      </a:lnTo>
                      <a:lnTo>
                        <a:pt x="533" y="80"/>
                      </a:lnTo>
                      <a:lnTo>
                        <a:pt x="528" y="80"/>
                      </a:lnTo>
                      <a:lnTo>
                        <a:pt x="524" y="83"/>
                      </a:lnTo>
                      <a:lnTo>
                        <a:pt x="514" y="79"/>
                      </a:lnTo>
                      <a:lnTo>
                        <a:pt x="510" y="84"/>
                      </a:lnTo>
                      <a:lnTo>
                        <a:pt x="507" y="86"/>
                      </a:lnTo>
                      <a:lnTo>
                        <a:pt x="502" y="87"/>
                      </a:lnTo>
                      <a:lnTo>
                        <a:pt x="495" y="88"/>
                      </a:lnTo>
                      <a:lnTo>
                        <a:pt x="491" y="87"/>
                      </a:lnTo>
                      <a:lnTo>
                        <a:pt x="489" y="86"/>
                      </a:lnTo>
                      <a:lnTo>
                        <a:pt x="489" y="83"/>
                      </a:lnTo>
                      <a:lnTo>
                        <a:pt x="485" y="86"/>
                      </a:lnTo>
                      <a:lnTo>
                        <a:pt x="483" y="84"/>
                      </a:lnTo>
                      <a:lnTo>
                        <a:pt x="479" y="86"/>
                      </a:lnTo>
                      <a:lnTo>
                        <a:pt x="472" y="80"/>
                      </a:lnTo>
                      <a:lnTo>
                        <a:pt x="466" y="70"/>
                      </a:lnTo>
                      <a:lnTo>
                        <a:pt x="464" y="26"/>
                      </a:lnTo>
                      <a:lnTo>
                        <a:pt x="458" y="26"/>
                      </a:lnTo>
                      <a:lnTo>
                        <a:pt x="454" y="27"/>
                      </a:lnTo>
                      <a:lnTo>
                        <a:pt x="453" y="27"/>
                      </a:lnTo>
                      <a:lnTo>
                        <a:pt x="441" y="21"/>
                      </a:lnTo>
                      <a:lnTo>
                        <a:pt x="439" y="21"/>
                      </a:lnTo>
                      <a:lnTo>
                        <a:pt x="436" y="23"/>
                      </a:lnTo>
                      <a:lnTo>
                        <a:pt x="435" y="25"/>
                      </a:lnTo>
                      <a:lnTo>
                        <a:pt x="433" y="30"/>
                      </a:lnTo>
                      <a:lnTo>
                        <a:pt x="427" y="33"/>
                      </a:lnTo>
                      <a:lnTo>
                        <a:pt x="425" y="38"/>
                      </a:lnTo>
                      <a:lnTo>
                        <a:pt x="416" y="43"/>
                      </a:lnTo>
                      <a:lnTo>
                        <a:pt x="412" y="45"/>
                      </a:lnTo>
                      <a:lnTo>
                        <a:pt x="406" y="41"/>
                      </a:lnTo>
                      <a:lnTo>
                        <a:pt x="402" y="41"/>
                      </a:lnTo>
                      <a:lnTo>
                        <a:pt x="396" y="38"/>
                      </a:lnTo>
                      <a:lnTo>
                        <a:pt x="383" y="37"/>
                      </a:lnTo>
                      <a:lnTo>
                        <a:pt x="382" y="35"/>
                      </a:lnTo>
                      <a:lnTo>
                        <a:pt x="378" y="25"/>
                      </a:lnTo>
                      <a:lnTo>
                        <a:pt x="378" y="18"/>
                      </a:lnTo>
                      <a:lnTo>
                        <a:pt x="375" y="13"/>
                      </a:lnTo>
                      <a:lnTo>
                        <a:pt x="377" y="6"/>
                      </a:lnTo>
                      <a:lnTo>
                        <a:pt x="365" y="1"/>
                      </a:lnTo>
                      <a:lnTo>
                        <a:pt x="365" y="9"/>
                      </a:lnTo>
                      <a:lnTo>
                        <a:pt x="359" y="7"/>
                      </a:lnTo>
                      <a:lnTo>
                        <a:pt x="355" y="0"/>
                      </a:lnTo>
                      <a:lnTo>
                        <a:pt x="346" y="1"/>
                      </a:lnTo>
                      <a:lnTo>
                        <a:pt x="342" y="0"/>
                      </a:lnTo>
                      <a:lnTo>
                        <a:pt x="317" y="10"/>
                      </a:lnTo>
                      <a:lnTo>
                        <a:pt x="309" y="14"/>
                      </a:lnTo>
                      <a:lnTo>
                        <a:pt x="299" y="11"/>
                      </a:lnTo>
                      <a:lnTo>
                        <a:pt x="292" y="10"/>
                      </a:lnTo>
                      <a:lnTo>
                        <a:pt x="287" y="15"/>
                      </a:lnTo>
                      <a:lnTo>
                        <a:pt x="278" y="13"/>
                      </a:lnTo>
                      <a:lnTo>
                        <a:pt x="262" y="17"/>
                      </a:lnTo>
                      <a:lnTo>
                        <a:pt x="259" y="17"/>
                      </a:lnTo>
                      <a:lnTo>
                        <a:pt x="257" y="18"/>
                      </a:lnTo>
                      <a:lnTo>
                        <a:pt x="243" y="18"/>
                      </a:lnTo>
                      <a:lnTo>
                        <a:pt x="242" y="23"/>
                      </a:lnTo>
                      <a:lnTo>
                        <a:pt x="239" y="26"/>
                      </a:lnTo>
                      <a:lnTo>
                        <a:pt x="237" y="25"/>
                      </a:lnTo>
                      <a:lnTo>
                        <a:pt x="236" y="27"/>
                      </a:lnTo>
                      <a:lnTo>
                        <a:pt x="230" y="29"/>
                      </a:lnTo>
                      <a:lnTo>
                        <a:pt x="228" y="33"/>
                      </a:lnTo>
                      <a:lnTo>
                        <a:pt x="217" y="41"/>
                      </a:lnTo>
                      <a:lnTo>
                        <a:pt x="210" y="42"/>
                      </a:lnTo>
                      <a:lnTo>
                        <a:pt x="208" y="41"/>
                      </a:lnTo>
                      <a:lnTo>
                        <a:pt x="207" y="46"/>
                      </a:lnTo>
                      <a:lnTo>
                        <a:pt x="204" y="46"/>
                      </a:lnTo>
                      <a:lnTo>
                        <a:pt x="204" y="45"/>
                      </a:lnTo>
                      <a:lnTo>
                        <a:pt x="203" y="39"/>
                      </a:lnTo>
                      <a:lnTo>
                        <a:pt x="199" y="34"/>
                      </a:lnTo>
                      <a:lnTo>
                        <a:pt x="192" y="33"/>
                      </a:lnTo>
                      <a:lnTo>
                        <a:pt x="184" y="30"/>
                      </a:lnTo>
                      <a:lnTo>
                        <a:pt x="184" y="33"/>
                      </a:lnTo>
                      <a:lnTo>
                        <a:pt x="187" y="35"/>
                      </a:lnTo>
                      <a:lnTo>
                        <a:pt x="189" y="35"/>
                      </a:lnTo>
                      <a:lnTo>
                        <a:pt x="189" y="41"/>
                      </a:lnTo>
                      <a:lnTo>
                        <a:pt x="187" y="41"/>
                      </a:lnTo>
                      <a:lnTo>
                        <a:pt x="183" y="37"/>
                      </a:lnTo>
                      <a:lnTo>
                        <a:pt x="175" y="37"/>
                      </a:lnTo>
                      <a:lnTo>
                        <a:pt x="174" y="34"/>
                      </a:lnTo>
                      <a:lnTo>
                        <a:pt x="170" y="35"/>
                      </a:lnTo>
                      <a:lnTo>
                        <a:pt x="167" y="49"/>
                      </a:lnTo>
                      <a:lnTo>
                        <a:pt x="163" y="58"/>
                      </a:lnTo>
                      <a:lnTo>
                        <a:pt x="166" y="67"/>
                      </a:lnTo>
                      <a:lnTo>
                        <a:pt x="160" y="78"/>
                      </a:lnTo>
                      <a:lnTo>
                        <a:pt x="168" y="82"/>
                      </a:lnTo>
                      <a:lnTo>
                        <a:pt x="172" y="78"/>
                      </a:lnTo>
                      <a:lnTo>
                        <a:pt x="176" y="76"/>
                      </a:lnTo>
                      <a:lnTo>
                        <a:pt x="184" y="82"/>
                      </a:lnTo>
                      <a:lnTo>
                        <a:pt x="191" y="72"/>
                      </a:lnTo>
                      <a:lnTo>
                        <a:pt x="199" y="82"/>
                      </a:lnTo>
                      <a:lnTo>
                        <a:pt x="205" y="83"/>
                      </a:lnTo>
                      <a:lnTo>
                        <a:pt x="214" y="90"/>
                      </a:lnTo>
                      <a:lnTo>
                        <a:pt x="220" y="95"/>
                      </a:lnTo>
                      <a:lnTo>
                        <a:pt x="221" y="104"/>
                      </a:lnTo>
                      <a:lnTo>
                        <a:pt x="217" y="112"/>
                      </a:lnTo>
                      <a:lnTo>
                        <a:pt x="209" y="112"/>
                      </a:lnTo>
                      <a:lnTo>
                        <a:pt x="204" y="120"/>
                      </a:lnTo>
                      <a:lnTo>
                        <a:pt x="204" y="128"/>
                      </a:lnTo>
                      <a:lnTo>
                        <a:pt x="214" y="132"/>
                      </a:lnTo>
                      <a:lnTo>
                        <a:pt x="217" y="140"/>
                      </a:lnTo>
                      <a:lnTo>
                        <a:pt x="220" y="141"/>
                      </a:lnTo>
                      <a:lnTo>
                        <a:pt x="229" y="148"/>
                      </a:lnTo>
                      <a:lnTo>
                        <a:pt x="226" y="156"/>
                      </a:lnTo>
                      <a:lnTo>
                        <a:pt x="229" y="165"/>
                      </a:lnTo>
                      <a:lnTo>
                        <a:pt x="228" y="168"/>
                      </a:lnTo>
                      <a:lnTo>
                        <a:pt x="225" y="172"/>
                      </a:lnTo>
                      <a:lnTo>
                        <a:pt x="225" y="174"/>
                      </a:lnTo>
                      <a:lnTo>
                        <a:pt x="236" y="170"/>
                      </a:lnTo>
                      <a:lnTo>
                        <a:pt x="236" y="173"/>
                      </a:lnTo>
                      <a:lnTo>
                        <a:pt x="243" y="169"/>
                      </a:lnTo>
                      <a:lnTo>
                        <a:pt x="249" y="166"/>
                      </a:lnTo>
                      <a:lnTo>
                        <a:pt x="254" y="166"/>
                      </a:lnTo>
                      <a:lnTo>
                        <a:pt x="259" y="173"/>
                      </a:lnTo>
                      <a:lnTo>
                        <a:pt x="258" y="176"/>
                      </a:lnTo>
                      <a:lnTo>
                        <a:pt x="255" y="178"/>
                      </a:lnTo>
                      <a:lnTo>
                        <a:pt x="255" y="185"/>
                      </a:lnTo>
                      <a:lnTo>
                        <a:pt x="254" y="192"/>
                      </a:lnTo>
                      <a:lnTo>
                        <a:pt x="251" y="192"/>
                      </a:lnTo>
                      <a:lnTo>
                        <a:pt x="250" y="194"/>
                      </a:lnTo>
                      <a:lnTo>
                        <a:pt x="247" y="197"/>
                      </a:lnTo>
                      <a:lnTo>
                        <a:pt x="246" y="202"/>
                      </a:lnTo>
                      <a:lnTo>
                        <a:pt x="243" y="203"/>
                      </a:lnTo>
                      <a:lnTo>
                        <a:pt x="238" y="209"/>
                      </a:lnTo>
                      <a:lnTo>
                        <a:pt x="237" y="213"/>
                      </a:lnTo>
                      <a:lnTo>
                        <a:pt x="238" y="218"/>
                      </a:lnTo>
                      <a:lnTo>
                        <a:pt x="233" y="222"/>
                      </a:lnTo>
                      <a:lnTo>
                        <a:pt x="230" y="219"/>
                      </a:lnTo>
                      <a:lnTo>
                        <a:pt x="226" y="219"/>
                      </a:lnTo>
                      <a:lnTo>
                        <a:pt x="221" y="217"/>
                      </a:lnTo>
                      <a:lnTo>
                        <a:pt x="212" y="218"/>
                      </a:lnTo>
                      <a:lnTo>
                        <a:pt x="210" y="219"/>
                      </a:lnTo>
                      <a:lnTo>
                        <a:pt x="200" y="225"/>
                      </a:lnTo>
                      <a:lnTo>
                        <a:pt x="188" y="235"/>
                      </a:lnTo>
                      <a:lnTo>
                        <a:pt x="181" y="241"/>
                      </a:lnTo>
                      <a:lnTo>
                        <a:pt x="177" y="247"/>
                      </a:lnTo>
                      <a:lnTo>
                        <a:pt x="168" y="252"/>
                      </a:lnTo>
                      <a:lnTo>
                        <a:pt x="164" y="256"/>
                      </a:lnTo>
                      <a:lnTo>
                        <a:pt x="146" y="264"/>
                      </a:lnTo>
                      <a:lnTo>
                        <a:pt x="143" y="263"/>
                      </a:lnTo>
                      <a:lnTo>
                        <a:pt x="142" y="267"/>
                      </a:lnTo>
                      <a:lnTo>
                        <a:pt x="139" y="268"/>
                      </a:lnTo>
                      <a:lnTo>
                        <a:pt x="133" y="275"/>
                      </a:lnTo>
                      <a:lnTo>
                        <a:pt x="123" y="274"/>
                      </a:lnTo>
                      <a:lnTo>
                        <a:pt x="116" y="259"/>
                      </a:lnTo>
                      <a:lnTo>
                        <a:pt x="114" y="256"/>
                      </a:lnTo>
                      <a:lnTo>
                        <a:pt x="108" y="264"/>
                      </a:lnTo>
                      <a:lnTo>
                        <a:pt x="98" y="271"/>
                      </a:lnTo>
                      <a:lnTo>
                        <a:pt x="92" y="271"/>
                      </a:lnTo>
                      <a:lnTo>
                        <a:pt x="77" y="267"/>
                      </a:lnTo>
                      <a:lnTo>
                        <a:pt x="76" y="268"/>
                      </a:lnTo>
                      <a:lnTo>
                        <a:pt x="71" y="270"/>
                      </a:lnTo>
                      <a:lnTo>
                        <a:pt x="71" y="272"/>
                      </a:lnTo>
                      <a:lnTo>
                        <a:pt x="67" y="278"/>
                      </a:lnTo>
                      <a:lnTo>
                        <a:pt x="65" y="279"/>
                      </a:lnTo>
                      <a:lnTo>
                        <a:pt x="63" y="279"/>
                      </a:lnTo>
                      <a:lnTo>
                        <a:pt x="60" y="276"/>
                      </a:lnTo>
                      <a:lnTo>
                        <a:pt x="59" y="276"/>
                      </a:lnTo>
                      <a:lnTo>
                        <a:pt x="56" y="275"/>
                      </a:lnTo>
                      <a:lnTo>
                        <a:pt x="54" y="278"/>
                      </a:lnTo>
                      <a:lnTo>
                        <a:pt x="55" y="282"/>
                      </a:lnTo>
                      <a:lnTo>
                        <a:pt x="56" y="286"/>
                      </a:lnTo>
                      <a:lnTo>
                        <a:pt x="55" y="287"/>
                      </a:lnTo>
                      <a:lnTo>
                        <a:pt x="52" y="291"/>
                      </a:lnTo>
                      <a:lnTo>
                        <a:pt x="40" y="299"/>
                      </a:lnTo>
                      <a:lnTo>
                        <a:pt x="36" y="305"/>
                      </a:lnTo>
                      <a:lnTo>
                        <a:pt x="32" y="311"/>
                      </a:lnTo>
                      <a:lnTo>
                        <a:pt x="18" y="327"/>
                      </a:lnTo>
                      <a:lnTo>
                        <a:pt x="1" y="339"/>
                      </a:lnTo>
                      <a:lnTo>
                        <a:pt x="3" y="344"/>
                      </a:lnTo>
                      <a:lnTo>
                        <a:pt x="2" y="345"/>
                      </a:lnTo>
                      <a:lnTo>
                        <a:pt x="2" y="348"/>
                      </a:lnTo>
                      <a:lnTo>
                        <a:pt x="1" y="348"/>
                      </a:lnTo>
                      <a:lnTo>
                        <a:pt x="1" y="349"/>
                      </a:lnTo>
                      <a:lnTo>
                        <a:pt x="0" y="35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4" name="Freeform 35"/>
                <p:cNvSpPr>
                  <a:spLocks/>
                </p:cNvSpPr>
                <p:nvPr/>
              </p:nvSpPr>
              <p:spPr bwMode="ltGray">
                <a:xfrm>
                  <a:off x="1508" y="3007"/>
                  <a:ext cx="232" cy="320"/>
                </a:xfrm>
                <a:custGeom>
                  <a:avLst/>
                  <a:gdLst>
                    <a:gd name="T0" fmla="*/ 1 w 331"/>
                    <a:gd name="T1" fmla="*/ 1 h 458"/>
                    <a:gd name="T2" fmla="*/ 1 w 331"/>
                    <a:gd name="T3" fmla="*/ 1 h 458"/>
                    <a:gd name="T4" fmla="*/ 1 w 331"/>
                    <a:gd name="T5" fmla="*/ 1 h 458"/>
                    <a:gd name="T6" fmla="*/ 1 w 331"/>
                    <a:gd name="T7" fmla="*/ 1 h 458"/>
                    <a:gd name="T8" fmla="*/ 1 w 331"/>
                    <a:gd name="T9" fmla="*/ 1 h 458"/>
                    <a:gd name="T10" fmla="*/ 1 w 331"/>
                    <a:gd name="T11" fmla="*/ 1 h 458"/>
                    <a:gd name="T12" fmla="*/ 1 w 331"/>
                    <a:gd name="T13" fmla="*/ 1 h 458"/>
                    <a:gd name="T14" fmla="*/ 1 w 331"/>
                    <a:gd name="T15" fmla="*/ 1 h 458"/>
                    <a:gd name="T16" fmla="*/ 1 w 331"/>
                    <a:gd name="T17" fmla="*/ 2 h 458"/>
                    <a:gd name="T18" fmla="*/ 1 w 331"/>
                    <a:gd name="T19" fmla="*/ 2 h 458"/>
                    <a:gd name="T20" fmla="*/ 1 w 331"/>
                    <a:gd name="T21" fmla="*/ 2 h 458"/>
                    <a:gd name="T22" fmla="*/ 1 w 331"/>
                    <a:gd name="T23" fmla="*/ 2 h 458"/>
                    <a:gd name="T24" fmla="*/ 1 w 331"/>
                    <a:gd name="T25" fmla="*/ 2 h 458"/>
                    <a:gd name="T26" fmla="*/ 1 w 331"/>
                    <a:gd name="T27" fmla="*/ 2 h 458"/>
                    <a:gd name="T28" fmla="*/ 1 w 331"/>
                    <a:gd name="T29" fmla="*/ 2 h 458"/>
                    <a:gd name="T30" fmla="*/ 1 w 331"/>
                    <a:gd name="T31" fmla="*/ 2 h 458"/>
                    <a:gd name="T32" fmla="*/ 1 w 331"/>
                    <a:gd name="T33" fmla="*/ 2 h 458"/>
                    <a:gd name="T34" fmla="*/ 1 w 331"/>
                    <a:gd name="T35" fmla="*/ 2 h 458"/>
                    <a:gd name="T36" fmla="*/ 1 w 331"/>
                    <a:gd name="T37" fmla="*/ 2 h 458"/>
                    <a:gd name="T38" fmla="*/ 1 w 331"/>
                    <a:gd name="T39" fmla="*/ 3 h 458"/>
                    <a:gd name="T40" fmla="*/ 1 w 331"/>
                    <a:gd name="T41" fmla="*/ 3 h 458"/>
                    <a:gd name="T42" fmla="*/ 1 w 331"/>
                    <a:gd name="T43" fmla="*/ 3 h 458"/>
                    <a:gd name="T44" fmla="*/ 1 w 331"/>
                    <a:gd name="T45" fmla="*/ 3 h 458"/>
                    <a:gd name="T46" fmla="*/ 1 w 331"/>
                    <a:gd name="T47" fmla="*/ 3 h 458"/>
                    <a:gd name="T48" fmla="*/ 1 w 331"/>
                    <a:gd name="T49" fmla="*/ 3 h 458"/>
                    <a:gd name="T50" fmla="*/ 1 w 331"/>
                    <a:gd name="T51" fmla="*/ 3 h 458"/>
                    <a:gd name="T52" fmla="*/ 1 w 331"/>
                    <a:gd name="T53" fmla="*/ 3 h 458"/>
                    <a:gd name="T54" fmla="*/ 1 w 331"/>
                    <a:gd name="T55" fmla="*/ 3 h 458"/>
                    <a:gd name="T56" fmla="*/ 1 w 331"/>
                    <a:gd name="T57" fmla="*/ 3 h 458"/>
                    <a:gd name="T58" fmla="*/ 1 w 331"/>
                    <a:gd name="T59" fmla="*/ 3 h 458"/>
                    <a:gd name="T60" fmla="*/ 1 w 331"/>
                    <a:gd name="T61" fmla="*/ 3 h 458"/>
                    <a:gd name="T62" fmla="*/ 1 w 331"/>
                    <a:gd name="T63" fmla="*/ 3 h 458"/>
                    <a:gd name="T64" fmla="*/ 1 w 331"/>
                    <a:gd name="T65" fmla="*/ 3 h 458"/>
                    <a:gd name="T66" fmla="*/ 1 w 331"/>
                    <a:gd name="T67" fmla="*/ 3 h 458"/>
                    <a:gd name="T68" fmla="*/ 1 w 331"/>
                    <a:gd name="T69" fmla="*/ 3 h 458"/>
                    <a:gd name="T70" fmla="*/ 1 w 331"/>
                    <a:gd name="T71" fmla="*/ 3 h 458"/>
                    <a:gd name="T72" fmla="*/ 1 w 331"/>
                    <a:gd name="T73" fmla="*/ 3 h 458"/>
                    <a:gd name="T74" fmla="*/ 1 w 331"/>
                    <a:gd name="T75" fmla="*/ 3 h 458"/>
                    <a:gd name="T76" fmla="*/ 2 w 331"/>
                    <a:gd name="T77" fmla="*/ 3 h 458"/>
                    <a:gd name="T78" fmla="*/ 2 w 331"/>
                    <a:gd name="T79" fmla="*/ 3 h 458"/>
                    <a:gd name="T80" fmla="*/ 3 w 331"/>
                    <a:gd name="T81" fmla="*/ 3 h 458"/>
                    <a:gd name="T82" fmla="*/ 3 w 331"/>
                    <a:gd name="T83" fmla="*/ 3 h 458"/>
                    <a:gd name="T84" fmla="*/ 3 w 331"/>
                    <a:gd name="T85" fmla="*/ 3 h 458"/>
                    <a:gd name="T86" fmla="*/ 3 w 331"/>
                    <a:gd name="T87" fmla="*/ 3 h 458"/>
                    <a:gd name="T88" fmla="*/ 3 w 331"/>
                    <a:gd name="T89" fmla="*/ 2 h 458"/>
                    <a:gd name="T90" fmla="*/ 3 w 331"/>
                    <a:gd name="T91" fmla="*/ 2 h 458"/>
                    <a:gd name="T92" fmla="*/ 3 w 331"/>
                    <a:gd name="T93" fmla="*/ 1 h 458"/>
                    <a:gd name="T94" fmla="*/ 3 w 331"/>
                    <a:gd name="T95" fmla="*/ 1 h 458"/>
                    <a:gd name="T96" fmla="*/ 2 w 331"/>
                    <a:gd name="T97" fmla="*/ 1 h 458"/>
                    <a:gd name="T98" fmla="*/ 2 w 331"/>
                    <a:gd name="T99" fmla="*/ 1 h 458"/>
                    <a:gd name="T100" fmla="*/ 2 w 331"/>
                    <a:gd name="T101" fmla="*/ 1 h 458"/>
                    <a:gd name="T102" fmla="*/ 1 w 331"/>
                    <a:gd name="T103" fmla="*/ 1 h 458"/>
                    <a:gd name="T104" fmla="*/ 1 w 331"/>
                    <a:gd name="T105" fmla="*/ 1 h 458"/>
                    <a:gd name="T106" fmla="*/ 1 w 331"/>
                    <a:gd name="T107" fmla="*/ 1 h 458"/>
                    <a:gd name="T108" fmla="*/ 1 w 331"/>
                    <a:gd name="T109" fmla="*/ 1 h 458"/>
                    <a:gd name="T110" fmla="*/ 1 w 331"/>
                    <a:gd name="T111" fmla="*/ 0 h 458"/>
                    <a:gd name="T112" fmla="*/ 1 w 331"/>
                    <a:gd name="T113" fmla="*/ 1 h 458"/>
                    <a:gd name="T114" fmla="*/ 1 w 331"/>
                    <a:gd name="T115" fmla="*/ 1 h 458"/>
                    <a:gd name="T116" fmla="*/ 1 w 331"/>
                    <a:gd name="T117" fmla="*/ 1 h 458"/>
                    <a:gd name="T118" fmla="*/ 1 w 331"/>
                    <a:gd name="T119" fmla="*/ 1 h 458"/>
                    <a:gd name="T120" fmla="*/ 1 w 331"/>
                    <a:gd name="T121" fmla="*/ 1 h 458"/>
                    <a:gd name="T122" fmla="*/ 1 w 331"/>
                    <a:gd name="T123" fmla="*/ 1 h 458"/>
                    <a:gd name="T124" fmla="*/ 0 w 331"/>
                    <a:gd name="T125" fmla="*/ 1 h 45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31"/>
                    <a:gd name="T190" fmla="*/ 0 h 458"/>
                    <a:gd name="T191" fmla="*/ 331 w 331"/>
                    <a:gd name="T192" fmla="*/ 458 h 45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31" h="458">
                      <a:moveTo>
                        <a:pt x="0" y="80"/>
                      </a:moveTo>
                      <a:lnTo>
                        <a:pt x="5" y="89"/>
                      </a:lnTo>
                      <a:lnTo>
                        <a:pt x="14" y="111"/>
                      </a:lnTo>
                      <a:lnTo>
                        <a:pt x="18" y="144"/>
                      </a:lnTo>
                      <a:lnTo>
                        <a:pt x="18" y="148"/>
                      </a:lnTo>
                      <a:lnTo>
                        <a:pt x="18" y="156"/>
                      </a:lnTo>
                      <a:lnTo>
                        <a:pt x="18" y="164"/>
                      </a:lnTo>
                      <a:lnTo>
                        <a:pt x="15" y="168"/>
                      </a:lnTo>
                      <a:lnTo>
                        <a:pt x="14" y="183"/>
                      </a:lnTo>
                      <a:lnTo>
                        <a:pt x="17" y="189"/>
                      </a:lnTo>
                      <a:lnTo>
                        <a:pt x="18" y="190"/>
                      </a:lnTo>
                      <a:lnTo>
                        <a:pt x="19" y="193"/>
                      </a:lnTo>
                      <a:lnTo>
                        <a:pt x="22" y="200"/>
                      </a:lnTo>
                      <a:lnTo>
                        <a:pt x="26" y="208"/>
                      </a:lnTo>
                      <a:lnTo>
                        <a:pt x="27" y="209"/>
                      </a:lnTo>
                      <a:lnTo>
                        <a:pt x="34" y="219"/>
                      </a:lnTo>
                      <a:lnTo>
                        <a:pt x="35" y="221"/>
                      </a:lnTo>
                      <a:lnTo>
                        <a:pt x="35" y="219"/>
                      </a:lnTo>
                      <a:lnTo>
                        <a:pt x="35" y="221"/>
                      </a:lnTo>
                      <a:lnTo>
                        <a:pt x="35" y="222"/>
                      </a:lnTo>
                      <a:lnTo>
                        <a:pt x="39" y="229"/>
                      </a:lnTo>
                      <a:lnTo>
                        <a:pt x="39" y="230"/>
                      </a:lnTo>
                      <a:lnTo>
                        <a:pt x="40" y="231"/>
                      </a:lnTo>
                      <a:lnTo>
                        <a:pt x="42" y="235"/>
                      </a:lnTo>
                      <a:lnTo>
                        <a:pt x="50" y="251"/>
                      </a:lnTo>
                      <a:lnTo>
                        <a:pt x="50" y="256"/>
                      </a:lnTo>
                      <a:lnTo>
                        <a:pt x="48" y="260"/>
                      </a:lnTo>
                      <a:lnTo>
                        <a:pt x="50" y="262"/>
                      </a:lnTo>
                      <a:lnTo>
                        <a:pt x="50" y="263"/>
                      </a:lnTo>
                      <a:lnTo>
                        <a:pt x="56" y="268"/>
                      </a:lnTo>
                      <a:lnTo>
                        <a:pt x="62" y="271"/>
                      </a:lnTo>
                      <a:lnTo>
                        <a:pt x="71" y="275"/>
                      </a:lnTo>
                      <a:lnTo>
                        <a:pt x="76" y="280"/>
                      </a:lnTo>
                      <a:lnTo>
                        <a:pt x="77" y="280"/>
                      </a:lnTo>
                      <a:lnTo>
                        <a:pt x="80" y="284"/>
                      </a:lnTo>
                      <a:lnTo>
                        <a:pt x="83" y="285"/>
                      </a:lnTo>
                      <a:lnTo>
                        <a:pt x="87" y="285"/>
                      </a:lnTo>
                      <a:lnTo>
                        <a:pt x="85" y="283"/>
                      </a:lnTo>
                      <a:lnTo>
                        <a:pt x="87" y="283"/>
                      </a:lnTo>
                      <a:lnTo>
                        <a:pt x="89" y="284"/>
                      </a:lnTo>
                      <a:lnTo>
                        <a:pt x="93" y="292"/>
                      </a:lnTo>
                      <a:lnTo>
                        <a:pt x="93" y="293"/>
                      </a:lnTo>
                      <a:lnTo>
                        <a:pt x="96" y="297"/>
                      </a:lnTo>
                      <a:lnTo>
                        <a:pt x="95" y="300"/>
                      </a:lnTo>
                      <a:lnTo>
                        <a:pt x="93" y="302"/>
                      </a:lnTo>
                      <a:lnTo>
                        <a:pt x="93" y="304"/>
                      </a:lnTo>
                      <a:lnTo>
                        <a:pt x="92" y="305"/>
                      </a:lnTo>
                      <a:lnTo>
                        <a:pt x="87" y="314"/>
                      </a:lnTo>
                      <a:lnTo>
                        <a:pt x="87" y="318"/>
                      </a:lnTo>
                      <a:lnTo>
                        <a:pt x="84" y="320"/>
                      </a:lnTo>
                      <a:lnTo>
                        <a:pt x="89" y="327"/>
                      </a:lnTo>
                      <a:lnTo>
                        <a:pt x="89" y="334"/>
                      </a:lnTo>
                      <a:lnTo>
                        <a:pt x="89" y="341"/>
                      </a:lnTo>
                      <a:lnTo>
                        <a:pt x="91" y="343"/>
                      </a:lnTo>
                      <a:lnTo>
                        <a:pt x="89" y="345"/>
                      </a:lnTo>
                      <a:lnTo>
                        <a:pt x="91" y="346"/>
                      </a:lnTo>
                      <a:lnTo>
                        <a:pt x="87" y="350"/>
                      </a:lnTo>
                      <a:lnTo>
                        <a:pt x="87" y="355"/>
                      </a:lnTo>
                      <a:lnTo>
                        <a:pt x="88" y="355"/>
                      </a:lnTo>
                      <a:lnTo>
                        <a:pt x="88" y="356"/>
                      </a:lnTo>
                      <a:lnTo>
                        <a:pt x="85" y="358"/>
                      </a:lnTo>
                      <a:lnTo>
                        <a:pt x="85" y="360"/>
                      </a:lnTo>
                      <a:lnTo>
                        <a:pt x="87" y="366"/>
                      </a:lnTo>
                      <a:lnTo>
                        <a:pt x="85" y="375"/>
                      </a:lnTo>
                      <a:lnTo>
                        <a:pt x="80" y="380"/>
                      </a:lnTo>
                      <a:lnTo>
                        <a:pt x="77" y="380"/>
                      </a:lnTo>
                      <a:lnTo>
                        <a:pt x="76" y="380"/>
                      </a:lnTo>
                      <a:lnTo>
                        <a:pt x="75" y="379"/>
                      </a:lnTo>
                      <a:lnTo>
                        <a:pt x="72" y="379"/>
                      </a:lnTo>
                      <a:lnTo>
                        <a:pt x="69" y="383"/>
                      </a:lnTo>
                      <a:lnTo>
                        <a:pt x="68" y="383"/>
                      </a:lnTo>
                      <a:lnTo>
                        <a:pt x="67" y="387"/>
                      </a:lnTo>
                      <a:lnTo>
                        <a:pt x="64" y="388"/>
                      </a:lnTo>
                      <a:lnTo>
                        <a:pt x="64" y="391"/>
                      </a:lnTo>
                      <a:lnTo>
                        <a:pt x="58" y="396"/>
                      </a:lnTo>
                      <a:lnTo>
                        <a:pt x="56" y="396"/>
                      </a:lnTo>
                      <a:lnTo>
                        <a:pt x="48" y="408"/>
                      </a:lnTo>
                      <a:lnTo>
                        <a:pt x="46" y="406"/>
                      </a:lnTo>
                      <a:lnTo>
                        <a:pt x="43" y="410"/>
                      </a:lnTo>
                      <a:lnTo>
                        <a:pt x="35" y="422"/>
                      </a:lnTo>
                      <a:lnTo>
                        <a:pt x="34" y="424"/>
                      </a:lnTo>
                      <a:lnTo>
                        <a:pt x="33" y="420"/>
                      </a:lnTo>
                      <a:lnTo>
                        <a:pt x="30" y="422"/>
                      </a:lnTo>
                      <a:lnTo>
                        <a:pt x="27" y="425"/>
                      </a:lnTo>
                      <a:lnTo>
                        <a:pt x="29" y="428"/>
                      </a:lnTo>
                      <a:lnTo>
                        <a:pt x="31" y="426"/>
                      </a:lnTo>
                      <a:lnTo>
                        <a:pt x="34" y="425"/>
                      </a:lnTo>
                      <a:lnTo>
                        <a:pt x="39" y="430"/>
                      </a:lnTo>
                      <a:lnTo>
                        <a:pt x="40" y="430"/>
                      </a:lnTo>
                      <a:lnTo>
                        <a:pt x="43" y="431"/>
                      </a:lnTo>
                      <a:lnTo>
                        <a:pt x="44" y="430"/>
                      </a:lnTo>
                      <a:lnTo>
                        <a:pt x="51" y="434"/>
                      </a:lnTo>
                      <a:lnTo>
                        <a:pt x="54" y="434"/>
                      </a:lnTo>
                      <a:lnTo>
                        <a:pt x="62" y="430"/>
                      </a:lnTo>
                      <a:lnTo>
                        <a:pt x="64" y="431"/>
                      </a:lnTo>
                      <a:lnTo>
                        <a:pt x="67" y="435"/>
                      </a:lnTo>
                      <a:lnTo>
                        <a:pt x="71" y="446"/>
                      </a:lnTo>
                      <a:lnTo>
                        <a:pt x="73" y="445"/>
                      </a:lnTo>
                      <a:lnTo>
                        <a:pt x="73" y="449"/>
                      </a:lnTo>
                      <a:lnTo>
                        <a:pt x="77" y="451"/>
                      </a:lnTo>
                      <a:lnTo>
                        <a:pt x="80" y="450"/>
                      </a:lnTo>
                      <a:lnTo>
                        <a:pt x="83" y="447"/>
                      </a:lnTo>
                      <a:lnTo>
                        <a:pt x="88" y="437"/>
                      </a:lnTo>
                      <a:lnTo>
                        <a:pt x="95" y="428"/>
                      </a:lnTo>
                      <a:lnTo>
                        <a:pt x="105" y="412"/>
                      </a:lnTo>
                      <a:lnTo>
                        <a:pt x="110" y="406"/>
                      </a:lnTo>
                      <a:lnTo>
                        <a:pt x="116" y="405"/>
                      </a:lnTo>
                      <a:lnTo>
                        <a:pt x="120" y="404"/>
                      </a:lnTo>
                      <a:lnTo>
                        <a:pt x="126" y="406"/>
                      </a:lnTo>
                      <a:lnTo>
                        <a:pt x="128" y="406"/>
                      </a:lnTo>
                      <a:lnTo>
                        <a:pt x="137" y="406"/>
                      </a:lnTo>
                      <a:lnTo>
                        <a:pt x="151" y="400"/>
                      </a:lnTo>
                      <a:lnTo>
                        <a:pt x="162" y="388"/>
                      </a:lnTo>
                      <a:lnTo>
                        <a:pt x="172" y="388"/>
                      </a:lnTo>
                      <a:lnTo>
                        <a:pt x="182" y="391"/>
                      </a:lnTo>
                      <a:lnTo>
                        <a:pt x="191" y="399"/>
                      </a:lnTo>
                      <a:lnTo>
                        <a:pt x="207" y="409"/>
                      </a:lnTo>
                      <a:lnTo>
                        <a:pt x="216" y="408"/>
                      </a:lnTo>
                      <a:lnTo>
                        <a:pt x="238" y="431"/>
                      </a:lnTo>
                      <a:lnTo>
                        <a:pt x="248" y="434"/>
                      </a:lnTo>
                      <a:lnTo>
                        <a:pt x="253" y="443"/>
                      </a:lnTo>
                      <a:lnTo>
                        <a:pt x="267" y="457"/>
                      </a:lnTo>
                      <a:lnTo>
                        <a:pt x="271" y="457"/>
                      </a:lnTo>
                      <a:lnTo>
                        <a:pt x="270" y="438"/>
                      </a:lnTo>
                      <a:lnTo>
                        <a:pt x="275" y="425"/>
                      </a:lnTo>
                      <a:lnTo>
                        <a:pt x="282" y="401"/>
                      </a:lnTo>
                      <a:lnTo>
                        <a:pt x="279" y="389"/>
                      </a:lnTo>
                      <a:lnTo>
                        <a:pt x="285" y="379"/>
                      </a:lnTo>
                      <a:lnTo>
                        <a:pt x="278" y="372"/>
                      </a:lnTo>
                      <a:lnTo>
                        <a:pt x="278" y="364"/>
                      </a:lnTo>
                      <a:lnTo>
                        <a:pt x="285" y="359"/>
                      </a:lnTo>
                      <a:lnTo>
                        <a:pt x="310" y="358"/>
                      </a:lnTo>
                      <a:lnTo>
                        <a:pt x="324" y="347"/>
                      </a:lnTo>
                      <a:lnTo>
                        <a:pt x="330" y="326"/>
                      </a:lnTo>
                      <a:lnTo>
                        <a:pt x="285" y="292"/>
                      </a:lnTo>
                      <a:lnTo>
                        <a:pt x="294" y="279"/>
                      </a:lnTo>
                      <a:lnTo>
                        <a:pt x="286" y="237"/>
                      </a:lnTo>
                      <a:lnTo>
                        <a:pt x="269" y="223"/>
                      </a:lnTo>
                      <a:lnTo>
                        <a:pt x="253" y="190"/>
                      </a:lnTo>
                      <a:lnTo>
                        <a:pt x="262" y="160"/>
                      </a:lnTo>
                      <a:lnTo>
                        <a:pt x="254" y="114"/>
                      </a:lnTo>
                      <a:lnTo>
                        <a:pt x="248" y="115"/>
                      </a:lnTo>
                      <a:lnTo>
                        <a:pt x="245" y="115"/>
                      </a:lnTo>
                      <a:lnTo>
                        <a:pt x="242" y="115"/>
                      </a:lnTo>
                      <a:lnTo>
                        <a:pt x="229" y="117"/>
                      </a:lnTo>
                      <a:lnTo>
                        <a:pt x="216" y="111"/>
                      </a:lnTo>
                      <a:lnTo>
                        <a:pt x="209" y="109"/>
                      </a:lnTo>
                      <a:lnTo>
                        <a:pt x="203" y="100"/>
                      </a:lnTo>
                      <a:lnTo>
                        <a:pt x="199" y="79"/>
                      </a:lnTo>
                      <a:lnTo>
                        <a:pt x="190" y="69"/>
                      </a:lnTo>
                      <a:lnTo>
                        <a:pt x="179" y="68"/>
                      </a:lnTo>
                      <a:lnTo>
                        <a:pt x="165" y="69"/>
                      </a:lnTo>
                      <a:lnTo>
                        <a:pt x="151" y="79"/>
                      </a:lnTo>
                      <a:lnTo>
                        <a:pt x="146" y="82"/>
                      </a:lnTo>
                      <a:lnTo>
                        <a:pt x="139" y="84"/>
                      </a:lnTo>
                      <a:lnTo>
                        <a:pt x="126" y="82"/>
                      </a:lnTo>
                      <a:lnTo>
                        <a:pt x="122" y="80"/>
                      </a:lnTo>
                      <a:lnTo>
                        <a:pt x="122" y="73"/>
                      </a:lnTo>
                      <a:lnTo>
                        <a:pt x="126" y="68"/>
                      </a:lnTo>
                      <a:lnTo>
                        <a:pt x="135" y="57"/>
                      </a:lnTo>
                      <a:lnTo>
                        <a:pt x="122" y="27"/>
                      </a:lnTo>
                      <a:lnTo>
                        <a:pt x="120" y="25"/>
                      </a:lnTo>
                      <a:lnTo>
                        <a:pt x="122" y="17"/>
                      </a:lnTo>
                      <a:lnTo>
                        <a:pt x="62" y="7"/>
                      </a:lnTo>
                      <a:lnTo>
                        <a:pt x="59" y="3"/>
                      </a:lnTo>
                      <a:lnTo>
                        <a:pt x="50" y="0"/>
                      </a:lnTo>
                      <a:lnTo>
                        <a:pt x="38" y="5"/>
                      </a:lnTo>
                      <a:lnTo>
                        <a:pt x="34" y="10"/>
                      </a:lnTo>
                      <a:lnTo>
                        <a:pt x="34" y="15"/>
                      </a:lnTo>
                      <a:lnTo>
                        <a:pt x="35" y="22"/>
                      </a:lnTo>
                      <a:lnTo>
                        <a:pt x="38" y="23"/>
                      </a:lnTo>
                      <a:lnTo>
                        <a:pt x="34" y="64"/>
                      </a:lnTo>
                      <a:lnTo>
                        <a:pt x="35" y="69"/>
                      </a:lnTo>
                      <a:lnTo>
                        <a:pt x="35" y="73"/>
                      </a:lnTo>
                      <a:lnTo>
                        <a:pt x="39" y="81"/>
                      </a:lnTo>
                      <a:lnTo>
                        <a:pt x="42" y="89"/>
                      </a:lnTo>
                      <a:lnTo>
                        <a:pt x="38" y="90"/>
                      </a:lnTo>
                      <a:lnTo>
                        <a:pt x="23" y="90"/>
                      </a:lnTo>
                      <a:lnTo>
                        <a:pt x="22" y="92"/>
                      </a:lnTo>
                      <a:lnTo>
                        <a:pt x="19" y="90"/>
                      </a:lnTo>
                      <a:lnTo>
                        <a:pt x="21" y="86"/>
                      </a:lnTo>
                      <a:lnTo>
                        <a:pt x="14" y="84"/>
                      </a:lnTo>
                      <a:lnTo>
                        <a:pt x="13" y="81"/>
                      </a:lnTo>
                      <a:lnTo>
                        <a:pt x="7" y="80"/>
                      </a:lnTo>
                      <a:lnTo>
                        <a:pt x="5" y="77"/>
                      </a:lnTo>
                      <a:lnTo>
                        <a:pt x="0" y="79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237" y="1602"/>
                <a:ext cx="1698" cy="1518"/>
                <a:chOff x="237" y="1602"/>
                <a:chExt cx="1698" cy="1518"/>
              </a:xfrm>
            </p:grpSpPr>
            <p:sp>
              <p:nvSpPr>
                <p:cNvPr id="143" name="Freeform 29"/>
                <p:cNvSpPr>
                  <a:spLocks/>
                </p:cNvSpPr>
                <p:nvPr/>
              </p:nvSpPr>
              <p:spPr bwMode="ltGray">
                <a:xfrm>
                  <a:off x="237" y="1602"/>
                  <a:ext cx="461" cy="666"/>
                </a:xfrm>
                <a:custGeom>
                  <a:avLst/>
                  <a:gdLst>
                    <a:gd name="T0" fmla="*/ 1 w 661"/>
                    <a:gd name="T1" fmla="*/ 1 h 960"/>
                    <a:gd name="T2" fmla="*/ 3 w 661"/>
                    <a:gd name="T3" fmla="*/ 1 h 960"/>
                    <a:gd name="T4" fmla="*/ 3 w 661"/>
                    <a:gd name="T5" fmla="*/ 1 h 960"/>
                    <a:gd name="T6" fmla="*/ 3 w 661"/>
                    <a:gd name="T7" fmla="*/ 1 h 960"/>
                    <a:gd name="T8" fmla="*/ 3 w 661"/>
                    <a:gd name="T9" fmla="*/ 1 h 960"/>
                    <a:gd name="T10" fmla="*/ 3 w 661"/>
                    <a:gd name="T11" fmla="*/ 1 h 960"/>
                    <a:gd name="T12" fmla="*/ 3 w 661"/>
                    <a:gd name="T13" fmla="*/ 1 h 960"/>
                    <a:gd name="T14" fmla="*/ 3 w 661"/>
                    <a:gd name="T15" fmla="*/ 1 h 960"/>
                    <a:gd name="T16" fmla="*/ 3 w 661"/>
                    <a:gd name="T17" fmla="*/ 2 h 960"/>
                    <a:gd name="T18" fmla="*/ 3 w 661"/>
                    <a:gd name="T19" fmla="*/ 2 h 960"/>
                    <a:gd name="T20" fmla="*/ 3 w 661"/>
                    <a:gd name="T21" fmla="*/ 3 h 960"/>
                    <a:gd name="T22" fmla="*/ 3 w 661"/>
                    <a:gd name="T23" fmla="*/ 4 h 960"/>
                    <a:gd name="T24" fmla="*/ 3 w 661"/>
                    <a:gd name="T25" fmla="*/ 4 h 960"/>
                    <a:gd name="T26" fmla="*/ 4 w 661"/>
                    <a:gd name="T27" fmla="*/ 4 h 960"/>
                    <a:gd name="T28" fmla="*/ 5 w 661"/>
                    <a:gd name="T29" fmla="*/ 5 h 960"/>
                    <a:gd name="T30" fmla="*/ 5 w 661"/>
                    <a:gd name="T31" fmla="*/ 6 h 960"/>
                    <a:gd name="T32" fmla="*/ 5 w 661"/>
                    <a:gd name="T33" fmla="*/ 6 h 960"/>
                    <a:gd name="T34" fmla="*/ 5 w 661"/>
                    <a:gd name="T35" fmla="*/ 6 h 960"/>
                    <a:gd name="T36" fmla="*/ 6 w 661"/>
                    <a:gd name="T37" fmla="*/ 6 h 960"/>
                    <a:gd name="T38" fmla="*/ 6 w 661"/>
                    <a:gd name="T39" fmla="*/ 6 h 960"/>
                    <a:gd name="T40" fmla="*/ 6 w 661"/>
                    <a:gd name="T41" fmla="*/ 6 h 960"/>
                    <a:gd name="T42" fmla="*/ 5 w 661"/>
                    <a:gd name="T43" fmla="*/ 6 h 960"/>
                    <a:gd name="T44" fmla="*/ 3 w 661"/>
                    <a:gd name="T45" fmla="*/ 6 h 960"/>
                    <a:gd name="T46" fmla="*/ 4 w 661"/>
                    <a:gd name="T47" fmla="*/ 6 h 960"/>
                    <a:gd name="T48" fmla="*/ 4 w 661"/>
                    <a:gd name="T49" fmla="*/ 6 h 960"/>
                    <a:gd name="T50" fmla="*/ 4 w 661"/>
                    <a:gd name="T51" fmla="*/ 6 h 960"/>
                    <a:gd name="T52" fmla="*/ 3 w 661"/>
                    <a:gd name="T53" fmla="*/ 6 h 960"/>
                    <a:gd name="T54" fmla="*/ 3 w 661"/>
                    <a:gd name="T55" fmla="*/ 5 h 960"/>
                    <a:gd name="T56" fmla="*/ 3 w 661"/>
                    <a:gd name="T57" fmla="*/ 5 h 960"/>
                    <a:gd name="T58" fmla="*/ 3 w 661"/>
                    <a:gd name="T59" fmla="*/ 5 h 960"/>
                    <a:gd name="T60" fmla="*/ 3 w 661"/>
                    <a:gd name="T61" fmla="*/ 4 h 960"/>
                    <a:gd name="T62" fmla="*/ 2 w 661"/>
                    <a:gd name="T63" fmla="*/ 4 h 960"/>
                    <a:gd name="T64" fmla="*/ 2 w 661"/>
                    <a:gd name="T65" fmla="*/ 4 h 960"/>
                    <a:gd name="T66" fmla="*/ 1 w 661"/>
                    <a:gd name="T67" fmla="*/ 4 h 960"/>
                    <a:gd name="T68" fmla="*/ 1 w 661"/>
                    <a:gd name="T69" fmla="*/ 3 h 960"/>
                    <a:gd name="T70" fmla="*/ 1 w 661"/>
                    <a:gd name="T71" fmla="*/ 3 h 960"/>
                    <a:gd name="T72" fmla="*/ 1 w 661"/>
                    <a:gd name="T73" fmla="*/ 3 h 960"/>
                    <a:gd name="T74" fmla="*/ 1 w 661"/>
                    <a:gd name="T75" fmla="*/ 2 h 960"/>
                    <a:gd name="T76" fmla="*/ 1 w 661"/>
                    <a:gd name="T77" fmla="*/ 2 h 960"/>
                    <a:gd name="T78" fmla="*/ 1 w 661"/>
                    <a:gd name="T79" fmla="*/ 1 h 960"/>
                    <a:gd name="T80" fmla="*/ 1 w 661"/>
                    <a:gd name="T81" fmla="*/ 1 h 960"/>
                    <a:gd name="T82" fmla="*/ 1 w 661"/>
                    <a:gd name="T83" fmla="*/ 1 h 960"/>
                    <a:gd name="T84" fmla="*/ 1 w 661"/>
                    <a:gd name="T85" fmla="*/ 1 h 960"/>
                    <a:gd name="T86" fmla="*/ 1 w 661"/>
                    <a:gd name="T87" fmla="*/ 1 h 960"/>
                    <a:gd name="T88" fmla="*/ 1 w 661"/>
                    <a:gd name="T89" fmla="*/ 1 h 96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1"/>
                    <a:gd name="T136" fmla="*/ 0 h 960"/>
                    <a:gd name="T137" fmla="*/ 661 w 661"/>
                    <a:gd name="T138" fmla="*/ 960 h 96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1" h="960">
                      <a:moveTo>
                        <a:pt x="18" y="21"/>
                      </a:moveTo>
                      <a:lnTo>
                        <a:pt x="0" y="0"/>
                      </a:lnTo>
                      <a:lnTo>
                        <a:pt x="171" y="2"/>
                      </a:lnTo>
                      <a:lnTo>
                        <a:pt x="398" y="6"/>
                      </a:lnTo>
                      <a:lnTo>
                        <a:pt x="403" y="6"/>
                      </a:lnTo>
                      <a:lnTo>
                        <a:pt x="385" y="33"/>
                      </a:lnTo>
                      <a:lnTo>
                        <a:pt x="361" y="55"/>
                      </a:lnTo>
                      <a:lnTo>
                        <a:pt x="345" y="79"/>
                      </a:lnTo>
                      <a:lnTo>
                        <a:pt x="343" y="103"/>
                      </a:lnTo>
                      <a:lnTo>
                        <a:pt x="339" y="99"/>
                      </a:lnTo>
                      <a:lnTo>
                        <a:pt x="332" y="104"/>
                      </a:lnTo>
                      <a:lnTo>
                        <a:pt x="333" y="137"/>
                      </a:lnTo>
                      <a:lnTo>
                        <a:pt x="331" y="146"/>
                      </a:lnTo>
                      <a:lnTo>
                        <a:pt x="326" y="146"/>
                      </a:lnTo>
                      <a:lnTo>
                        <a:pt x="332" y="158"/>
                      </a:lnTo>
                      <a:lnTo>
                        <a:pt x="340" y="161"/>
                      </a:lnTo>
                      <a:lnTo>
                        <a:pt x="355" y="180"/>
                      </a:lnTo>
                      <a:lnTo>
                        <a:pt x="359" y="186"/>
                      </a:lnTo>
                      <a:lnTo>
                        <a:pt x="359" y="198"/>
                      </a:lnTo>
                      <a:lnTo>
                        <a:pt x="363" y="207"/>
                      </a:lnTo>
                      <a:lnTo>
                        <a:pt x="363" y="216"/>
                      </a:lnTo>
                      <a:lnTo>
                        <a:pt x="357" y="221"/>
                      </a:lnTo>
                      <a:lnTo>
                        <a:pt x="352" y="231"/>
                      </a:lnTo>
                      <a:lnTo>
                        <a:pt x="353" y="244"/>
                      </a:lnTo>
                      <a:lnTo>
                        <a:pt x="349" y="256"/>
                      </a:lnTo>
                      <a:lnTo>
                        <a:pt x="343" y="301"/>
                      </a:lnTo>
                      <a:lnTo>
                        <a:pt x="345" y="318"/>
                      </a:lnTo>
                      <a:lnTo>
                        <a:pt x="352" y="327"/>
                      </a:lnTo>
                      <a:lnTo>
                        <a:pt x="352" y="343"/>
                      </a:lnTo>
                      <a:lnTo>
                        <a:pt x="366" y="355"/>
                      </a:lnTo>
                      <a:lnTo>
                        <a:pt x="370" y="422"/>
                      </a:lnTo>
                      <a:lnTo>
                        <a:pt x="376" y="447"/>
                      </a:lnTo>
                      <a:lnTo>
                        <a:pt x="376" y="474"/>
                      </a:lnTo>
                      <a:lnTo>
                        <a:pt x="369" y="509"/>
                      </a:lnTo>
                      <a:lnTo>
                        <a:pt x="380" y="531"/>
                      </a:lnTo>
                      <a:lnTo>
                        <a:pt x="393" y="546"/>
                      </a:lnTo>
                      <a:lnTo>
                        <a:pt x="407" y="562"/>
                      </a:lnTo>
                      <a:lnTo>
                        <a:pt x="407" y="586"/>
                      </a:lnTo>
                      <a:lnTo>
                        <a:pt x="414" y="598"/>
                      </a:lnTo>
                      <a:lnTo>
                        <a:pt x="425" y="585"/>
                      </a:lnTo>
                      <a:lnTo>
                        <a:pt x="435" y="594"/>
                      </a:lnTo>
                      <a:lnTo>
                        <a:pt x="447" y="611"/>
                      </a:lnTo>
                      <a:lnTo>
                        <a:pt x="493" y="661"/>
                      </a:lnTo>
                      <a:lnTo>
                        <a:pt x="508" y="680"/>
                      </a:lnTo>
                      <a:lnTo>
                        <a:pt x="520" y="711"/>
                      </a:lnTo>
                      <a:lnTo>
                        <a:pt x="530" y="725"/>
                      </a:lnTo>
                      <a:lnTo>
                        <a:pt x="534" y="742"/>
                      </a:lnTo>
                      <a:lnTo>
                        <a:pt x="535" y="756"/>
                      </a:lnTo>
                      <a:lnTo>
                        <a:pt x="545" y="775"/>
                      </a:lnTo>
                      <a:lnTo>
                        <a:pt x="549" y="763"/>
                      </a:lnTo>
                      <a:lnTo>
                        <a:pt x="557" y="766"/>
                      </a:lnTo>
                      <a:lnTo>
                        <a:pt x="564" y="797"/>
                      </a:lnTo>
                      <a:lnTo>
                        <a:pt x="575" y="791"/>
                      </a:lnTo>
                      <a:lnTo>
                        <a:pt x="587" y="796"/>
                      </a:lnTo>
                      <a:lnTo>
                        <a:pt x="600" y="834"/>
                      </a:lnTo>
                      <a:lnTo>
                        <a:pt x="605" y="862"/>
                      </a:lnTo>
                      <a:lnTo>
                        <a:pt x="623" y="871"/>
                      </a:lnTo>
                      <a:lnTo>
                        <a:pt x="638" y="869"/>
                      </a:lnTo>
                      <a:lnTo>
                        <a:pt x="642" y="877"/>
                      </a:lnTo>
                      <a:lnTo>
                        <a:pt x="636" y="903"/>
                      </a:lnTo>
                      <a:lnTo>
                        <a:pt x="644" y="915"/>
                      </a:lnTo>
                      <a:lnTo>
                        <a:pt x="648" y="927"/>
                      </a:lnTo>
                      <a:lnTo>
                        <a:pt x="648" y="948"/>
                      </a:lnTo>
                      <a:lnTo>
                        <a:pt x="660" y="959"/>
                      </a:lnTo>
                      <a:lnTo>
                        <a:pt x="644" y="957"/>
                      </a:lnTo>
                      <a:lnTo>
                        <a:pt x="590" y="955"/>
                      </a:lnTo>
                      <a:lnTo>
                        <a:pt x="463" y="944"/>
                      </a:lnTo>
                      <a:lnTo>
                        <a:pt x="417" y="933"/>
                      </a:lnTo>
                      <a:lnTo>
                        <a:pt x="419" y="928"/>
                      </a:lnTo>
                      <a:lnTo>
                        <a:pt x="426" y="929"/>
                      </a:lnTo>
                      <a:lnTo>
                        <a:pt x="432" y="919"/>
                      </a:lnTo>
                      <a:lnTo>
                        <a:pt x="436" y="910"/>
                      </a:lnTo>
                      <a:lnTo>
                        <a:pt x="432" y="896"/>
                      </a:lnTo>
                      <a:lnTo>
                        <a:pt x="421" y="888"/>
                      </a:lnTo>
                      <a:lnTo>
                        <a:pt x="429" y="881"/>
                      </a:lnTo>
                      <a:lnTo>
                        <a:pt x="440" y="863"/>
                      </a:lnTo>
                      <a:lnTo>
                        <a:pt x="446" y="850"/>
                      </a:lnTo>
                      <a:lnTo>
                        <a:pt x="436" y="826"/>
                      </a:lnTo>
                      <a:lnTo>
                        <a:pt x="435" y="812"/>
                      </a:lnTo>
                      <a:lnTo>
                        <a:pt x="421" y="809"/>
                      </a:lnTo>
                      <a:lnTo>
                        <a:pt x="411" y="791"/>
                      </a:lnTo>
                      <a:lnTo>
                        <a:pt x="402" y="778"/>
                      </a:lnTo>
                      <a:lnTo>
                        <a:pt x="396" y="763"/>
                      </a:lnTo>
                      <a:lnTo>
                        <a:pt x="384" y="750"/>
                      </a:lnTo>
                      <a:lnTo>
                        <a:pt x="372" y="754"/>
                      </a:lnTo>
                      <a:lnTo>
                        <a:pt x="368" y="743"/>
                      </a:lnTo>
                      <a:lnTo>
                        <a:pt x="364" y="729"/>
                      </a:lnTo>
                      <a:lnTo>
                        <a:pt x="355" y="717"/>
                      </a:lnTo>
                      <a:lnTo>
                        <a:pt x="349" y="706"/>
                      </a:lnTo>
                      <a:lnTo>
                        <a:pt x="339" y="698"/>
                      </a:lnTo>
                      <a:lnTo>
                        <a:pt x="326" y="680"/>
                      </a:lnTo>
                      <a:lnTo>
                        <a:pt x="315" y="665"/>
                      </a:lnTo>
                      <a:lnTo>
                        <a:pt x="300" y="653"/>
                      </a:lnTo>
                      <a:lnTo>
                        <a:pt x="275" y="643"/>
                      </a:lnTo>
                      <a:lnTo>
                        <a:pt x="267" y="628"/>
                      </a:lnTo>
                      <a:lnTo>
                        <a:pt x="254" y="620"/>
                      </a:lnTo>
                      <a:lnTo>
                        <a:pt x="242" y="607"/>
                      </a:lnTo>
                      <a:lnTo>
                        <a:pt x="227" y="602"/>
                      </a:lnTo>
                      <a:lnTo>
                        <a:pt x="221" y="594"/>
                      </a:lnTo>
                      <a:lnTo>
                        <a:pt x="208" y="585"/>
                      </a:lnTo>
                      <a:lnTo>
                        <a:pt x="196" y="570"/>
                      </a:lnTo>
                      <a:lnTo>
                        <a:pt x="199" y="536"/>
                      </a:lnTo>
                      <a:lnTo>
                        <a:pt x="187" y="527"/>
                      </a:lnTo>
                      <a:lnTo>
                        <a:pt x="188" y="488"/>
                      </a:lnTo>
                      <a:lnTo>
                        <a:pt x="184" y="455"/>
                      </a:lnTo>
                      <a:lnTo>
                        <a:pt x="168" y="431"/>
                      </a:lnTo>
                      <a:lnTo>
                        <a:pt x="157" y="434"/>
                      </a:lnTo>
                      <a:lnTo>
                        <a:pt x="155" y="431"/>
                      </a:lnTo>
                      <a:lnTo>
                        <a:pt x="151" y="422"/>
                      </a:lnTo>
                      <a:lnTo>
                        <a:pt x="157" y="396"/>
                      </a:lnTo>
                      <a:lnTo>
                        <a:pt x="158" y="376"/>
                      </a:lnTo>
                      <a:lnTo>
                        <a:pt x="143" y="347"/>
                      </a:lnTo>
                      <a:lnTo>
                        <a:pt x="133" y="334"/>
                      </a:lnTo>
                      <a:lnTo>
                        <a:pt x="124" y="320"/>
                      </a:lnTo>
                      <a:lnTo>
                        <a:pt x="114" y="317"/>
                      </a:lnTo>
                      <a:lnTo>
                        <a:pt x="116" y="294"/>
                      </a:lnTo>
                      <a:lnTo>
                        <a:pt x="118" y="273"/>
                      </a:lnTo>
                      <a:lnTo>
                        <a:pt x="108" y="260"/>
                      </a:lnTo>
                      <a:lnTo>
                        <a:pt x="80" y="221"/>
                      </a:lnTo>
                      <a:lnTo>
                        <a:pt x="54" y="199"/>
                      </a:lnTo>
                      <a:lnTo>
                        <a:pt x="60" y="177"/>
                      </a:lnTo>
                      <a:lnTo>
                        <a:pt x="50" y="158"/>
                      </a:lnTo>
                      <a:lnTo>
                        <a:pt x="68" y="166"/>
                      </a:lnTo>
                      <a:lnTo>
                        <a:pt x="69" y="151"/>
                      </a:lnTo>
                      <a:lnTo>
                        <a:pt x="63" y="140"/>
                      </a:lnTo>
                      <a:lnTo>
                        <a:pt x="36" y="113"/>
                      </a:lnTo>
                      <a:lnTo>
                        <a:pt x="33" y="89"/>
                      </a:lnTo>
                      <a:lnTo>
                        <a:pt x="40" y="73"/>
                      </a:lnTo>
                      <a:lnTo>
                        <a:pt x="40" y="62"/>
                      </a:lnTo>
                      <a:lnTo>
                        <a:pt x="38" y="55"/>
                      </a:lnTo>
                      <a:lnTo>
                        <a:pt x="36" y="52"/>
                      </a:lnTo>
                      <a:lnTo>
                        <a:pt x="30" y="51"/>
                      </a:lnTo>
                      <a:lnTo>
                        <a:pt x="27" y="48"/>
                      </a:lnTo>
                      <a:lnTo>
                        <a:pt x="21" y="30"/>
                      </a:lnTo>
                      <a:lnTo>
                        <a:pt x="18" y="21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ltGray">
                <a:xfrm>
                  <a:off x="1132" y="1788"/>
                  <a:ext cx="726" cy="850"/>
                </a:xfrm>
                <a:custGeom>
                  <a:avLst/>
                  <a:gdLst>
                    <a:gd name="T0" fmla="*/ 1 w 1040"/>
                    <a:gd name="T1" fmla="*/ 0 h 1223"/>
                    <a:gd name="T2" fmla="*/ 1 w 1040"/>
                    <a:gd name="T3" fmla="*/ 1 h 1223"/>
                    <a:gd name="T4" fmla="*/ 1 w 1040"/>
                    <a:gd name="T5" fmla="*/ 1 h 1223"/>
                    <a:gd name="T6" fmla="*/ 1 w 1040"/>
                    <a:gd name="T7" fmla="*/ 3 h 1223"/>
                    <a:gd name="T8" fmla="*/ 1 w 1040"/>
                    <a:gd name="T9" fmla="*/ 4 h 1223"/>
                    <a:gd name="T10" fmla="*/ 1 w 1040"/>
                    <a:gd name="T11" fmla="*/ 4 h 1223"/>
                    <a:gd name="T12" fmla="*/ 1 w 1040"/>
                    <a:gd name="T13" fmla="*/ 4 h 1223"/>
                    <a:gd name="T14" fmla="*/ 1 w 1040"/>
                    <a:gd name="T15" fmla="*/ 5 h 1223"/>
                    <a:gd name="T16" fmla="*/ 1 w 1040"/>
                    <a:gd name="T17" fmla="*/ 5 h 1223"/>
                    <a:gd name="T18" fmla="*/ 1 w 1040"/>
                    <a:gd name="T19" fmla="*/ 5 h 1223"/>
                    <a:gd name="T20" fmla="*/ 1 w 1040"/>
                    <a:gd name="T21" fmla="*/ 5 h 1223"/>
                    <a:gd name="T22" fmla="*/ 0 w 1040"/>
                    <a:gd name="T23" fmla="*/ 5 h 1223"/>
                    <a:gd name="T24" fmla="*/ 1 w 1040"/>
                    <a:gd name="T25" fmla="*/ 5 h 1223"/>
                    <a:gd name="T26" fmla="*/ 1 w 1040"/>
                    <a:gd name="T27" fmla="*/ 6 h 1223"/>
                    <a:gd name="T28" fmla="*/ 1 w 1040"/>
                    <a:gd name="T29" fmla="*/ 6 h 1223"/>
                    <a:gd name="T30" fmla="*/ 1 w 1040"/>
                    <a:gd name="T31" fmla="*/ 6 h 1223"/>
                    <a:gd name="T32" fmla="*/ 1 w 1040"/>
                    <a:gd name="T33" fmla="*/ 6 h 1223"/>
                    <a:gd name="T34" fmla="*/ 1 w 1040"/>
                    <a:gd name="T35" fmla="*/ 6 h 1223"/>
                    <a:gd name="T36" fmla="*/ 1 w 1040"/>
                    <a:gd name="T37" fmla="*/ 6 h 1223"/>
                    <a:gd name="T38" fmla="*/ 1 w 1040"/>
                    <a:gd name="T39" fmla="*/ 6 h 1223"/>
                    <a:gd name="T40" fmla="*/ 1 w 1040"/>
                    <a:gd name="T41" fmla="*/ 6 h 1223"/>
                    <a:gd name="T42" fmla="*/ 1 w 1040"/>
                    <a:gd name="T43" fmla="*/ 7 h 1223"/>
                    <a:gd name="T44" fmla="*/ 1 w 1040"/>
                    <a:gd name="T45" fmla="*/ 7 h 1223"/>
                    <a:gd name="T46" fmla="*/ 2 w 1040"/>
                    <a:gd name="T47" fmla="*/ 8 h 1223"/>
                    <a:gd name="T48" fmla="*/ 2 w 1040"/>
                    <a:gd name="T49" fmla="*/ 8 h 1223"/>
                    <a:gd name="T50" fmla="*/ 2 w 1040"/>
                    <a:gd name="T51" fmla="*/ 8 h 1223"/>
                    <a:gd name="T52" fmla="*/ 2 w 1040"/>
                    <a:gd name="T53" fmla="*/ 8 h 1223"/>
                    <a:gd name="T54" fmla="*/ 3 w 1040"/>
                    <a:gd name="T55" fmla="*/ 8 h 1223"/>
                    <a:gd name="T56" fmla="*/ 3 w 1040"/>
                    <a:gd name="T57" fmla="*/ 9 h 1223"/>
                    <a:gd name="T58" fmla="*/ 3 w 1040"/>
                    <a:gd name="T59" fmla="*/ 9 h 1223"/>
                    <a:gd name="T60" fmla="*/ 4 w 1040"/>
                    <a:gd name="T61" fmla="*/ 8 h 1223"/>
                    <a:gd name="T62" fmla="*/ 4 w 1040"/>
                    <a:gd name="T63" fmla="*/ 8 h 1223"/>
                    <a:gd name="T64" fmla="*/ 4 w 1040"/>
                    <a:gd name="T65" fmla="*/ 8 h 1223"/>
                    <a:gd name="T66" fmla="*/ 4 w 1040"/>
                    <a:gd name="T67" fmla="*/ 8 h 1223"/>
                    <a:gd name="T68" fmla="*/ 4 w 1040"/>
                    <a:gd name="T69" fmla="*/ 8 h 1223"/>
                    <a:gd name="T70" fmla="*/ 4 w 1040"/>
                    <a:gd name="T71" fmla="*/ 7 h 1223"/>
                    <a:gd name="T72" fmla="*/ 5 w 1040"/>
                    <a:gd name="T73" fmla="*/ 7 h 1223"/>
                    <a:gd name="T74" fmla="*/ 5 w 1040"/>
                    <a:gd name="T75" fmla="*/ 7 h 1223"/>
                    <a:gd name="T76" fmla="*/ 5 w 1040"/>
                    <a:gd name="T77" fmla="*/ 7 h 1223"/>
                    <a:gd name="T78" fmla="*/ 6 w 1040"/>
                    <a:gd name="T79" fmla="*/ 8 h 1223"/>
                    <a:gd name="T80" fmla="*/ 6 w 1040"/>
                    <a:gd name="T81" fmla="*/ 8 h 1223"/>
                    <a:gd name="T82" fmla="*/ 6 w 1040"/>
                    <a:gd name="T83" fmla="*/ 8 h 1223"/>
                    <a:gd name="T84" fmla="*/ 6 w 1040"/>
                    <a:gd name="T85" fmla="*/ 8 h 1223"/>
                    <a:gd name="T86" fmla="*/ 7 w 1040"/>
                    <a:gd name="T87" fmla="*/ 8 h 1223"/>
                    <a:gd name="T88" fmla="*/ 7 w 1040"/>
                    <a:gd name="T89" fmla="*/ 8 h 1223"/>
                    <a:gd name="T90" fmla="*/ 8 w 1040"/>
                    <a:gd name="T91" fmla="*/ 7 h 1223"/>
                    <a:gd name="T92" fmla="*/ 8 w 1040"/>
                    <a:gd name="T93" fmla="*/ 7 h 1223"/>
                    <a:gd name="T94" fmla="*/ 9 w 1040"/>
                    <a:gd name="T95" fmla="*/ 4 h 1223"/>
                    <a:gd name="T96" fmla="*/ 8 w 1040"/>
                    <a:gd name="T97" fmla="*/ 4 h 1223"/>
                    <a:gd name="T98" fmla="*/ 8 w 1040"/>
                    <a:gd name="T99" fmla="*/ 3 h 1223"/>
                    <a:gd name="T100" fmla="*/ 7 w 1040"/>
                    <a:gd name="T101" fmla="*/ 3 h 1223"/>
                    <a:gd name="T102" fmla="*/ 6 w 1040"/>
                    <a:gd name="T103" fmla="*/ 2 h 1223"/>
                    <a:gd name="T104" fmla="*/ 6 w 1040"/>
                    <a:gd name="T105" fmla="*/ 1 h 1223"/>
                    <a:gd name="T106" fmla="*/ 5 w 1040"/>
                    <a:gd name="T107" fmla="*/ 1 h 1223"/>
                    <a:gd name="T108" fmla="*/ 4 w 1040"/>
                    <a:gd name="T109" fmla="*/ 1 h 122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40"/>
                    <a:gd name="T166" fmla="*/ 0 h 1223"/>
                    <a:gd name="T167" fmla="*/ 1040 w 1040"/>
                    <a:gd name="T168" fmla="*/ 1223 h 122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40" h="1223">
                      <a:moveTo>
                        <a:pt x="481" y="14"/>
                      </a:moveTo>
                      <a:lnTo>
                        <a:pt x="352" y="7"/>
                      </a:lnTo>
                      <a:lnTo>
                        <a:pt x="199" y="0"/>
                      </a:lnTo>
                      <a:lnTo>
                        <a:pt x="194" y="88"/>
                      </a:lnTo>
                      <a:lnTo>
                        <a:pt x="83" y="81"/>
                      </a:lnTo>
                      <a:lnTo>
                        <a:pt x="69" y="102"/>
                      </a:lnTo>
                      <a:lnTo>
                        <a:pt x="79" y="100"/>
                      </a:lnTo>
                      <a:lnTo>
                        <a:pt x="83" y="133"/>
                      </a:lnTo>
                      <a:lnTo>
                        <a:pt x="96" y="217"/>
                      </a:lnTo>
                      <a:lnTo>
                        <a:pt x="113" y="262"/>
                      </a:lnTo>
                      <a:lnTo>
                        <a:pt x="120" y="323"/>
                      </a:lnTo>
                      <a:lnTo>
                        <a:pt x="105" y="461"/>
                      </a:lnTo>
                      <a:lnTo>
                        <a:pt x="89" y="459"/>
                      </a:lnTo>
                      <a:lnTo>
                        <a:pt x="95" y="488"/>
                      </a:lnTo>
                      <a:lnTo>
                        <a:pt x="97" y="529"/>
                      </a:lnTo>
                      <a:lnTo>
                        <a:pt x="105" y="567"/>
                      </a:lnTo>
                      <a:lnTo>
                        <a:pt x="101" y="588"/>
                      </a:lnTo>
                      <a:lnTo>
                        <a:pt x="95" y="607"/>
                      </a:lnTo>
                      <a:lnTo>
                        <a:pt x="101" y="629"/>
                      </a:lnTo>
                      <a:lnTo>
                        <a:pt x="100" y="645"/>
                      </a:lnTo>
                      <a:lnTo>
                        <a:pt x="100" y="657"/>
                      </a:lnTo>
                      <a:lnTo>
                        <a:pt x="104" y="670"/>
                      </a:lnTo>
                      <a:lnTo>
                        <a:pt x="104" y="675"/>
                      </a:lnTo>
                      <a:lnTo>
                        <a:pt x="85" y="688"/>
                      </a:lnTo>
                      <a:lnTo>
                        <a:pt x="66" y="679"/>
                      </a:lnTo>
                      <a:lnTo>
                        <a:pt x="56" y="676"/>
                      </a:lnTo>
                      <a:lnTo>
                        <a:pt x="34" y="678"/>
                      </a:lnTo>
                      <a:lnTo>
                        <a:pt x="27" y="676"/>
                      </a:lnTo>
                      <a:lnTo>
                        <a:pt x="23" y="673"/>
                      </a:lnTo>
                      <a:lnTo>
                        <a:pt x="18" y="670"/>
                      </a:lnTo>
                      <a:lnTo>
                        <a:pt x="14" y="673"/>
                      </a:lnTo>
                      <a:lnTo>
                        <a:pt x="13" y="675"/>
                      </a:lnTo>
                      <a:lnTo>
                        <a:pt x="3" y="680"/>
                      </a:lnTo>
                      <a:lnTo>
                        <a:pt x="0" y="684"/>
                      </a:lnTo>
                      <a:lnTo>
                        <a:pt x="0" y="691"/>
                      </a:lnTo>
                      <a:lnTo>
                        <a:pt x="0" y="700"/>
                      </a:lnTo>
                      <a:lnTo>
                        <a:pt x="7" y="719"/>
                      </a:lnTo>
                      <a:lnTo>
                        <a:pt x="13" y="727"/>
                      </a:lnTo>
                      <a:lnTo>
                        <a:pt x="14" y="731"/>
                      </a:lnTo>
                      <a:lnTo>
                        <a:pt x="21" y="733"/>
                      </a:lnTo>
                      <a:lnTo>
                        <a:pt x="26" y="737"/>
                      </a:lnTo>
                      <a:lnTo>
                        <a:pt x="31" y="746"/>
                      </a:lnTo>
                      <a:lnTo>
                        <a:pt x="40" y="774"/>
                      </a:lnTo>
                      <a:lnTo>
                        <a:pt x="60" y="797"/>
                      </a:lnTo>
                      <a:lnTo>
                        <a:pt x="60" y="807"/>
                      </a:lnTo>
                      <a:lnTo>
                        <a:pt x="62" y="814"/>
                      </a:lnTo>
                      <a:lnTo>
                        <a:pt x="75" y="822"/>
                      </a:lnTo>
                      <a:lnTo>
                        <a:pt x="79" y="841"/>
                      </a:lnTo>
                      <a:lnTo>
                        <a:pt x="87" y="863"/>
                      </a:lnTo>
                      <a:lnTo>
                        <a:pt x="76" y="873"/>
                      </a:lnTo>
                      <a:lnTo>
                        <a:pt x="68" y="880"/>
                      </a:lnTo>
                      <a:lnTo>
                        <a:pt x="67" y="888"/>
                      </a:lnTo>
                      <a:lnTo>
                        <a:pt x="67" y="901"/>
                      </a:lnTo>
                      <a:lnTo>
                        <a:pt x="75" y="913"/>
                      </a:lnTo>
                      <a:lnTo>
                        <a:pt x="85" y="919"/>
                      </a:lnTo>
                      <a:lnTo>
                        <a:pt x="95" y="930"/>
                      </a:lnTo>
                      <a:lnTo>
                        <a:pt x="113" y="918"/>
                      </a:lnTo>
                      <a:lnTo>
                        <a:pt x="120" y="921"/>
                      </a:lnTo>
                      <a:lnTo>
                        <a:pt x="124" y="921"/>
                      </a:lnTo>
                      <a:lnTo>
                        <a:pt x="130" y="919"/>
                      </a:lnTo>
                      <a:lnTo>
                        <a:pt x="137" y="922"/>
                      </a:lnTo>
                      <a:lnTo>
                        <a:pt x="149" y="931"/>
                      </a:lnTo>
                      <a:lnTo>
                        <a:pt x="163" y="939"/>
                      </a:lnTo>
                      <a:lnTo>
                        <a:pt x="171" y="954"/>
                      </a:lnTo>
                      <a:lnTo>
                        <a:pt x="172" y="964"/>
                      </a:lnTo>
                      <a:lnTo>
                        <a:pt x="179" y="979"/>
                      </a:lnTo>
                      <a:lnTo>
                        <a:pt x="184" y="1001"/>
                      </a:lnTo>
                      <a:lnTo>
                        <a:pt x="192" y="1020"/>
                      </a:lnTo>
                      <a:lnTo>
                        <a:pt x="200" y="1054"/>
                      </a:lnTo>
                      <a:lnTo>
                        <a:pt x="200" y="1070"/>
                      </a:lnTo>
                      <a:lnTo>
                        <a:pt x="203" y="1096"/>
                      </a:lnTo>
                      <a:lnTo>
                        <a:pt x="209" y="1101"/>
                      </a:lnTo>
                      <a:lnTo>
                        <a:pt x="211" y="1104"/>
                      </a:lnTo>
                      <a:lnTo>
                        <a:pt x="219" y="1111"/>
                      </a:lnTo>
                      <a:lnTo>
                        <a:pt x="227" y="1111"/>
                      </a:lnTo>
                      <a:lnTo>
                        <a:pt x="246" y="1117"/>
                      </a:lnTo>
                      <a:lnTo>
                        <a:pt x="261" y="1119"/>
                      </a:lnTo>
                      <a:lnTo>
                        <a:pt x="270" y="1117"/>
                      </a:lnTo>
                      <a:lnTo>
                        <a:pt x="279" y="1123"/>
                      </a:lnTo>
                      <a:lnTo>
                        <a:pt x="282" y="1132"/>
                      </a:lnTo>
                      <a:lnTo>
                        <a:pt x="283" y="1153"/>
                      </a:lnTo>
                      <a:lnTo>
                        <a:pt x="287" y="1162"/>
                      </a:lnTo>
                      <a:lnTo>
                        <a:pt x="299" y="1167"/>
                      </a:lnTo>
                      <a:lnTo>
                        <a:pt x="315" y="1187"/>
                      </a:lnTo>
                      <a:lnTo>
                        <a:pt x="323" y="1199"/>
                      </a:lnTo>
                      <a:lnTo>
                        <a:pt x="326" y="1218"/>
                      </a:lnTo>
                      <a:lnTo>
                        <a:pt x="355" y="1220"/>
                      </a:lnTo>
                      <a:lnTo>
                        <a:pt x="368" y="1218"/>
                      </a:lnTo>
                      <a:lnTo>
                        <a:pt x="373" y="1222"/>
                      </a:lnTo>
                      <a:lnTo>
                        <a:pt x="382" y="1222"/>
                      </a:lnTo>
                      <a:lnTo>
                        <a:pt x="407" y="1215"/>
                      </a:lnTo>
                      <a:lnTo>
                        <a:pt x="423" y="1206"/>
                      </a:lnTo>
                      <a:lnTo>
                        <a:pt x="427" y="1152"/>
                      </a:lnTo>
                      <a:lnTo>
                        <a:pt x="431" y="1145"/>
                      </a:lnTo>
                      <a:lnTo>
                        <a:pt x="442" y="1134"/>
                      </a:lnTo>
                      <a:lnTo>
                        <a:pt x="447" y="1128"/>
                      </a:lnTo>
                      <a:lnTo>
                        <a:pt x="447" y="1119"/>
                      </a:lnTo>
                      <a:lnTo>
                        <a:pt x="442" y="1096"/>
                      </a:lnTo>
                      <a:lnTo>
                        <a:pt x="440" y="1088"/>
                      </a:lnTo>
                      <a:lnTo>
                        <a:pt x="444" y="1086"/>
                      </a:lnTo>
                      <a:lnTo>
                        <a:pt x="450" y="1084"/>
                      </a:lnTo>
                      <a:lnTo>
                        <a:pt x="459" y="1084"/>
                      </a:lnTo>
                      <a:lnTo>
                        <a:pt x="475" y="1082"/>
                      </a:lnTo>
                      <a:lnTo>
                        <a:pt x="484" y="1079"/>
                      </a:lnTo>
                      <a:lnTo>
                        <a:pt x="487" y="1067"/>
                      </a:lnTo>
                      <a:lnTo>
                        <a:pt x="484" y="1038"/>
                      </a:lnTo>
                      <a:lnTo>
                        <a:pt x="495" y="1024"/>
                      </a:lnTo>
                      <a:lnTo>
                        <a:pt x="502" y="1013"/>
                      </a:lnTo>
                      <a:lnTo>
                        <a:pt x="506" y="1018"/>
                      </a:lnTo>
                      <a:lnTo>
                        <a:pt x="514" y="1018"/>
                      </a:lnTo>
                      <a:lnTo>
                        <a:pt x="520" y="1006"/>
                      </a:lnTo>
                      <a:lnTo>
                        <a:pt x="525" y="1002"/>
                      </a:lnTo>
                      <a:lnTo>
                        <a:pt x="528" y="1001"/>
                      </a:lnTo>
                      <a:lnTo>
                        <a:pt x="537" y="1005"/>
                      </a:lnTo>
                      <a:lnTo>
                        <a:pt x="551" y="1025"/>
                      </a:lnTo>
                      <a:lnTo>
                        <a:pt x="557" y="1028"/>
                      </a:lnTo>
                      <a:lnTo>
                        <a:pt x="576" y="1038"/>
                      </a:lnTo>
                      <a:lnTo>
                        <a:pt x="590" y="1041"/>
                      </a:lnTo>
                      <a:lnTo>
                        <a:pt x="596" y="1043"/>
                      </a:lnTo>
                      <a:lnTo>
                        <a:pt x="624" y="1072"/>
                      </a:lnTo>
                      <a:lnTo>
                        <a:pt x="635" y="1080"/>
                      </a:lnTo>
                      <a:lnTo>
                        <a:pt x="656" y="1087"/>
                      </a:lnTo>
                      <a:lnTo>
                        <a:pt x="660" y="1084"/>
                      </a:lnTo>
                      <a:lnTo>
                        <a:pt x="664" y="1076"/>
                      </a:lnTo>
                      <a:lnTo>
                        <a:pt x="670" y="1074"/>
                      </a:lnTo>
                      <a:lnTo>
                        <a:pt x="682" y="1074"/>
                      </a:lnTo>
                      <a:lnTo>
                        <a:pt x="690" y="1076"/>
                      </a:lnTo>
                      <a:lnTo>
                        <a:pt x="702" y="1087"/>
                      </a:lnTo>
                      <a:lnTo>
                        <a:pt x="723" y="1076"/>
                      </a:lnTo>
                      <a:lnTo>
                        <a:pt x="730" y="1076"/>
                      </a:lnTo>
                      <a:lnTo>
                        <a:pt x="760" y="1087"/>
                      </a:lnTo>
                      <a:lnTo>
                        <a:pt x="763" y="1088"/>
                      </a:lnTo>
                      <a:lnTo>
                        <a:pt x="772" y="1104"/>
                      </a:lnTo>
                      <a:lnTo>
                        <a:pt x="790" y="1107"/>
                      </a:lnTo>
                      <a:lnTo>
                        <a:pt x="814" y="1074"/>
                      </a:lnTo>
                      <a:lnTo>
                        <a:pt x="826" y="1054"/>
                      </a:lnTo>
                      <a:lnTo>
                        <a:pt x="847" y="1038"/>
                      </a:lnTo>
                      <a:lnTo>
                        <a:pt x="883" y="1037"/>
                      </a:lnTo>
                      <a:lnTo>
                        <a:pt x="893" y="1041"/>
                      </a:lnTo>
                      <a:lnTo>
                        <a:pt x="945" y="1050"/>
                      </a:lnTo>
                      <a:lnTo>
                        <a:pt x="939" y="1025"/>
                      </a:lnTo>
                      <a:lnTo>
                        <a:pt x="901" y="867"/>
                      </a:lnTo>
                      <a:lnTo>
                        <a:pt x="893" y="822"/>
                      </a:lnTo>
                      <a:lnTo>
                        <a:pt x="1039" y="583"/>
                      </a:lnTo>
                      <a:lnTo>
                        <a:pt x="1002" y="572"/>
                      </a:lnTo>
                      <a:lnTo>
                        <a:pt x="976" y="550"/>
                      </a:lnTo>
                      <a:lnTo>
                        <a:pt x="937" y="531"/>
                      </a:lnTo>
                      <a:lnTo>
                        <a:pt x="930" y="522"/>
                      </a:lnTo>
                      <a:lnTo>
                        <a:pt x="895" y="514"/>
                      </a:lnTo>
                      <a:lnTo>
                        <a:pt x="873" y="498"/>
                      </a:lnTo>
                      <a:lnTo>
                        <a:pt x="854" y="473"/>
                      </a:lnTo>
                      <a:lnTo>
                        <a:pt x="810" y="447"/>
                      </a:lnTo>
                      <a:lnTo>
                        <a:pt x="780" y="374"/>
                      </a:lnTo>
                      <a:lnTo>
                        <a:pt x="777" y="325"/>
                      </a:lnTo>
                      <a:lnTo>
                        <a:pt x="751" y="271"/>
                      </a:lnTo>
                      <a:lnTo>
                        <a:pt x="735" y="249"/>
                      </a:lnTo>
                      <a:lnTo>
                        <a:pt x="732" y="241"/>
                      </a:lnTo>
                      <a:lnTo>
                        <a:pt x="669" y="204"/>
                      </a:lnTo>
                      <a:lnTo>
                        <a:pt x="629" y="154"/>
                      </a:lnTo>
                      <a:lnTo>
                        <a:pt x="605" y="139"/>
                      </a:lnTo>
                      <a:lnTo>
                        <a:pt x="569" y="95"/>
                      </a:lnTo>
                      <a:lnTo>
                        <a:pt x="547" y="87"/>
                      </a:lnTo>
                      <a:lnTo>
                        <a:pt x="530" y="72"/>
                      </a:lnTo>
                      <a:lnTo>
                        <a:pt x="500" y="22"/>
                      </a:lnTo>
                      <a:lnTo>
                        <a:pt x="487" y="19"/>
                      </a:lnTo>
                      <a:lnTo>
                        <a:pt x="481" y="14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ltGray">
                <a:xfrm>
                  <a:off x="411" y="2241"/>
                  <a:ext cx="637" cy="753"/>
                </a:xfrm>
                <a:custGeom>
                  <a:avLst/>
                  <a:gdLst>
                    <a:gd name="T0" fmla="*/ 1 w 911"/>
                    <a:gd name="T1" fmla="*/ 1 h 1083"/>
                    <a:gd name="T2" fmla="*/ 1 w 911"/>
                    <a:gd name="T3" fmla="*/ 1 h 1083"/>
                    <a:gd name="T4" fmla="*/ 1 w 911"/>
                    <a:gd name="T5" fmla="*/ 1 h 1083"/>
                    <a:gd name="T6" fmla="*/ 1 w 911"/>
                    <a:gd name="T7" fmla="*/ 0 h 1083"/>
                    <a:gd name="T8" fmla="*/ 2 w 911"/>
                    <a:gd name="T9" fmla="*/ 1 h 1083"/>
                    <a:gd name="T10" fmla="*/ 3 w 911"/>
                    <a:gd name="T11" fmla="*/ 1 h 1083"/>
                    <a:gd name="T12" fmla="*/ 4 w 911"/>
                    <a:gd name="T13" fmla="*/ 1 h 1083"/>
                    <a:gd name="T14" fmla="*/ 4 w 911"/>
                    <a:gd name="T15" fmla="*/ 1 h 1083"/>
                    <a:gd name="T16" fmla="*/ 4 w 911"/>
                    <a:gd name="T17" fmla="*/ 1 h 1083"/>
                    <a:gd name="T18" fmla="*/ 5 w 911"/>
                    <a:gd name="T19" fmla="*/ 2 h 1083"/>
                    <a:gd name="T20" fmla="*/ 5 w 911"/>
                    <a:gd name="T21" fmla="*/ 2 h 1083"/>
                    <a:gd name="T22" fmla="*/ 5 w 911"/>
                    <a:gd name="T23" fmla="*/ 3 h 1083"/>
                    <a:gd name="T24" fmla="*/ 6 w 911"/>
                    <a:gd name="T25" fmla="*/ 3 h 1083"/>
                    <a:gd name="T26" fmla="*/ 6 w 911"/>
                    <a:gd name="T27" fmla="*/ 3 h 1083"/>
                    <a:gd name="T28" fmla="*/ 6 w 911"/>
                    <a:gd name="T29" fmla="*/ 4 h 1083"/>
                    <a:gd name="T30" fmla="*/ 6 w 911"/>
                    <a:gd name="T31" fmla="*/ 4 h 1083"/>
                    <a:gd name="T32" fmla="*/ 6 w 911"/>
                    <a:gd name="T33" fmla="*/ 5 h 1083"/>
                    <a:gd name="T34" fmla="*/ 6 w 911"/>
                    <a:gd name="T35" fmla="*/ 6 h 1083"/>
                    <a:gd name="T36" fmla="*/ 6 w 911"/>
                    <a:gd name="T37" fmla="*/ 6 h 1083"/>
                    <a:gd name="T38" fmla="*/ 7 w 911"/>
                    <a:gd name="T39" fmla="*/ 6 h 1083"/>
                    <a:gd name="T40" fmla="*/ 7 w 911"/>
                    <a:gd name="T41" fmla="*/ 6 h 1083"/>
                    <a:gd name="T42" fmla="*/ 7 w 911"/>
                    <a:gd name="T43" fmla="*/ 6 h 1083"/>
                    <a:gd name="T44" fmla="*/ 7 w 911"/>
                    <a:gd name="T45" fmla="*/ 6 h 1083"/>
                    <a:gd name="T46" fmla="*/ 8 w 911"/>
                    <a:gd name="T47" fmla="*/ 6 h 1083"/>
                    <a:gd name="T48" fmla="*/ 8 w 911"/>
                    <a:gd name="T49" fmla="*/ 7 h 1083"/>
                    <a:gd name="T50" fmla="*/ 8 w 911"/>
                    <a:gd name="T51" fmla="*/ 7 h 1083"/>
                    <a:gd name="T52" fmla="*/ 8 w 911"/>
                    <a:gd name="T53" fmla="*/ 7 h 1083"/>
                    <a:gd name="T54" fmla="*/ 8 w 911"/>
                    <a:gd name="T55" fmla="*/ 7 h 1083"/>
                    <a:gd name="T56" fmla="*/ 7 w 911"/>
                    <a:gd name="T57" fmla="*/ 8 h 1083"/>
                    <a:gd name="T58" fmla="*/ 7 w 911"/>
                    <a:gd name="T59" fmla="*/ 8 h 1083"/>
                    <a:gd name="T60" fmla="*/ 7 w 911"/>
                    <a:gd name="T61" fmla="*/ 7 h 1083"/>
                    <a:gd name="T62" fmla="*/ 7 w 911"/>
                    <a:gd name="T63" fmla="*/ 7 h 1083"/>
                    <a:gd name="T64" fmla="*/ 7 w 911"/>
                    <a:gd name="T65" fmla="*/ 7 h 1083"/>
                    <a:gd name="T66" fmla="*/ 6 w 911"/>
                    <a:gd name="T67" fmla="*/ 6 h 1083"/>
                    <a:gd name="T68" fmla="*/ 6 w 911"/>
                    <a:gd name="T69" fmla="*/ 6 h 1083"/>
                    <a:gd name="T70" fmla="*/ 5 w 911"/>
                    <a:gd name="T71" fmla="*/ 6 h 1083"/>
                    <a:gd name="T72" fmla="*/ 4 w 911"/>
                    <a:gd name="T73" fmla="*/ 6 h 1083"/>
                    <a:gd name="T74" fmla="*/ 4 w 911"/>
                    <a:gd name="T75" fmla="*/ 5 h 1083"/>
                    <a:gd name="T76" fmla="*/ 4 w 911"/>
                    <a:gd name="T77" fmla="*/ 5 h 1083"/>
                    <a:gd name="T78" fmla="*/ 4 w 911"/>
                    <a:gd name="T79" fmla="*/ 4 h 1083"/>
                    <a:gd name="T80" fmla="*/ 4 w 911"/>
                    <a:gd name="T81" fmla="*/ 4 h 1083"/>
                    <a:gd name="T82" fmla="*/ 4 w 911"/>
                    <a:gd name="T83" fmla="*/ 3 h 1083"/>
                    <a:gd name="T84" fmla="*/ 3 w 911"/>
                    <a:gd name="T85" fmla="*/ 3 h 1083"/>
                    <a:gd name="T86" fmla="*/ 3 w 911"/>
                    <a:gd name="T87" fmla="*/ 3 h 1083"/>
                    <a:gd name="T88" fmla="*/ 3 w 911"/>
                    <a:gd name="T89" fmla="*/ 2 h 1083"/>
                    <a:gd name="T90" fmla="*/ 3 w 911"/>
                    <a:gd name="T91" fmla="*/ 2 h 1083"/>
                    <a:gd name="T92" fmla="*/ 3 w 911"/>
                    <a:gd name="T93" fmla="*/ 2 h 1083"/>
                    <a:gd name="T94" fmla="*/ 2 w 911"/>
                    <a:gd name="T95" fmla="*/ 2 h 1083"/>
                    <a:gd name="T96" fmla="*/ 2 w 911"/>
                    <a:gd name="T97" fmla="*/ 2 h 1083"/>
                    <a:gd name="T98" fmla="*/ 1 w 911"/>
                    <a:gd name="T99" fmla="*/ 1 h 1083"/>
                    <a:gd name="T100" fmla="*/ 1 w 911"/>
                    <a:gd name="T101" fmla="*/ 1 h 1083"/>
                    <a:gd name="T102" fmla="*/ 1 w 911"/>
                    <a:gd name="T103" fmla="*/ 1 h 1083"/>
                    <a:gd name="T104" fmla="*/ 1 w 911"/>
                    <a:gd name="T105" fmla="*/ 1 h 1083"/>
                    <a:gd name="T106" fmla="*/ 1 w 911"/>
                    <a:gd name="T107" fmla="*/ 1 h 1083"/>
                    <a:gd name="T108" fmla="*/ 1 w 911"/>
                    <a:gd name="T109" fmla="*/ 1 h 10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11"/>
                    <a:gd name="T166" fmla="*/ 0 h 1083"/>
                    <a:gd name="T167" fmla="*/ 911 w 911"/>
                    <a:gd name="T168" fmla="*/ 1083 h 108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11" h="1083">
                      <a:moveTo>
                        <a:pt x="0" y="23"/>
                      </a:moveTo>
                      <a:lnTo>
                        <a:pt x="11" y="23"/>
                      </a:lnTo>
                      <a:lnTo>
                        <a:pt x="22" y="25"/>
                      </a:lnTo>
                      <a:lnTo>
                        <a:pt x="33" y="19"/>
                      </a:lnTo>
                      <a:lnTo>
                        <a:pt x="39" y="22"/>
                      </a:lnTo>
                      <a:lnTo>
                        <a:pt x="48" y="17"/>
                      </a:lnTo>
                      <a:lnTo>
                        <a:pt x="62" y="26"/>
                      </a:lnTo>
                      <a:lnTo>
                        <a:pt x="100" y="26"/>
                      </a:lnTo>
                      <a:lnTo>
                        <a:pt x="124" y="18"/>
                      </a:lnTo>
                      <a:lnTo>
                        <a:pt x="133" y="14"/>
                      </a:lnTo>
                      <a:lnTo>
                        <a:pt x="133" y="6"/>
                      </a:lnTo>
                      <a:lnTo>
                        <a:pt x="153" y="0"/>
                      </a:lnTo>
                      <a:lnTo>
                        <a:pt x="162" y="2"/>
                      </a:lnTo>
                      <a:lnTo>
                        <a:pt x="166" y="11"/>
                      </a:lnTo>
                      <a:lnTo>
                        <a:pt x="212" y="22"/>
                      </a:lnTo>
                      <a:lnTo>
                        <a:pt x="339" y="32"/>
                      </a:lnTo>
                      <a:lnTo>
                        <a:pt x="393" y="35"/>
                      </a:lnTo>
                      <a:lnTo>
                        <a:pt x="409" y="36"/>
                      </a:lnTo>
                      <a:lnTo>
                        <a:pt x="429" y="69"/>
                      </a:lnTo>
                      <a:lnTo>
                        <a:pt x="437" y="101"/>
                      </a:lnTo>
                      <a:lnTo>
                        <a:pt x="456" y="141"/>
                      </a:lnTo>
                      <a:lnTo>
                        <a:pt x="456" y="150"/>
                      </a:lnTo>
                      <a:lnTo>
                        <a:pt x="468" y="184"/>
                      </a:lnTo>
                      <a:lnTo>
                        <a:pt x="475" y="183"/>
                      </a:lnTo>
                      <a:lnTo>
                        <a:pt x="474" y="195"/>
                      </a:lnTo>
                      <a:lnTo>
                        <a:pt x="512" y="224"/>
                      </a:lnTo>
                      <a:lnTo>
                        <a:pt x="507" y="238"/>
                      </a:lnTo>
                      <a:lnTo>
                        <a:pt x="513" y="265"/>
                      </a:lnTo>
                      <a:lnTo>
                        <a:pt x="524" y="262"/>
                      </a:lnTo>
                      <a:lnTo>
                        <a:pt x="532" y="258"/>
                      </a:lnTo>
                      <a:lnTo>
                        <a:pt x="571" y="295"/>
                      </a:lnTo>
                      <a:lnTo>
                        <a:pt x="571" y="316"/>
                      </a:lnTo>
                      <a:lnTo>
                        <a:pt x="586" y="350"/>
                      </a:lnTo>
                      <a:lnTo>
                        <a:pt x="593" y="347"/>
                      </a:lnTo>
                      <a:lnTo>
                        <a:pt x="594" y="350"/>
                      </a:lnTo>
                      <a:lnTo>
                        <a:pt x="593" y="374"/>
                      </a:lnTo>
                      <a:lnTo>
                        <a:pt x="598" y="387"/>
                      </a:lnTo>
                      <a:lnTo>
                        <a:pt x="598" y="418"/>
                      </a:lnTo>
                      <a:lnTo>
                        <a:pt x="606" y="418"/>
                      </a:lnTo>
                      <a:lnTo>
                        <a:pt x="608" y="436"/>
                      </a:lnTo>
                      <a:lnTo>
                        <a:pt x="599" y="465"/>
                      </a:lnTo>
                      <a:lnTo>
                        <a:pt x="610" y="476"/>
                      </a:lnTo>
                      <a:lnTo>
                        <a:pt x="607" y="480"/>
                      </a:lnTo>
                      <a:lnTo>
                        <a:pt x="630" y="539"/>
                      </a:lnTo>
                      <a:lnTo>
                        <a:pt x="653" y="554"/>
                      </a:lnTo>
                      <a:lnTo>
                        <a:pt x="651" y="566"/>
                      </a:lnTo>
                      <a:lnTo>
                        <a:pt x="656" y="573"/>
                      </a:lnTo>
                      <a:lnTo>
                        <a:pt x="655" y="612"/>
                      </a:lnTo>
                      <a:lnTo>
                        <a:pt x="666" y="630"/>
                      </a:lnTo>
                      <a:lnTo>
                        <a:pt x="685" y="643"/>
                      </a:lnTo>
                      <a:lnTo>
                        <a:pt x="702" y="684"/>
                      </a:lnTo>
                      <a:lnTo>
                        <a:pt x="701" y="705"/>
                      </a:lnTo>
                      <a:lnTo>
                        <a:pt x="688" y="725"/>
                      </a:lnTo>
                      <a:lnTo>
                        <a:pt x="686" y="757"/>
                      </a:lnTo>
                      <a:lnTo>
                        <a:pt x="696" y="771"/>
                      </a:lnTo>
                      <a:lnTo>
                        <a:pt x="694" y="785"/>
                      </a:lnTo>
                      <a:lnTo>
                        <a:pt x="705" y="807"/>
                      </a:lnTo>
                      <a:lnTo>
                        <a:pt x="731" y="818"/>
                      </a:lnTo>
                      <a:lnTo>
                        <a:pt x="752" y="812"/>
                      </a:lnTo>
                      <a:lnTo>
                        <a:pt x="762" y="799"/>
                      </a:lnTo>
                      <a:lnTo>
                        <a:pt x="771" y="785"/>
                      </a:lnTo>
                      <a:lnTo>
                        <a:pt x="784" y="789"/>
                      </a:lnTo>
                      <a:lnTo>
                        <a:pt x="785" y="794"/>
                      </a:lnTo>
                      <a:lnTo>
                        <a:pt x="793" y="796"/>
                      </a:lnTo>
                      <a:lnTo>
                        <a:pt x="799" y="820"/>
                      </a:lnTo>
                      <a:lnTo>
                        <a:pt x="818" y="826"/>
                      </a:lnTo>
                      <a:lnTo>
                        <a:pt x="825" y="853"/>
                      </a:lnTo>
                      <a:lnTo>
                        <a:pt x="847" y="855"/>
                      </a:lnTo>
                      <a:lnTo>
                        <a:pt x="855" y="891"/>
                      </a:lnTo>
                      <a:lnTo>
                        <a:pt x="859" y="899"/>
                      </a:lnTo>
                      <a:lnTo>
                        <a:pt x="865" y="905"/>
                      </a:lnTo>
                      <a:lnTo>
                        <a:pt x="863" y="913"/>
                      </a:lnTo>
                      <a:lnTo>
                        <a:pt x="857" y="924"/>
                      </a:lnTo>
                      <a:lnTo>
                        <a:pt x="863" y="927"/>
                      </a:lnTo>
                      <a:lnTo>
                        <a:pt x="878" y="944"/>
                      </a:lnTo>
                      <a:lnTo>
                        <a:pt x="891" y="946"/>
                      </a:lnTo>
                      <a:lnTo>
                        <a:pt x="896" y="955"/>
                      </a:lnTo>
                      <a:lnTo>
                        <a:pt x="907" y="960"/>
                      </a:lnTo>
                      <a:lnTo>
                        <a:pt x="906" y="976"/>
                      </a:lnTo>
                      <a:lnTo>
                        <a:pt x="910" y="988"/>
                      </a:lnTo>
                      <a:lnTo>
                        <a:pt x="908" y="1004"/>
                      </a:lnTo>
                      <a:lnTo>
                        <a:pt x="898" y="1027"/>
                      </a:lnTo>
                      <a:lnTo>
                        <a:pt x="886" y="1042"/>
                      </a:lnTo>
                      <a:lnTo>
                        <a:pt x="878" y="1049"/>
                      </a:lnTo>
                      <a:lnTo>
                        <a:pt x="857" y="1055"/>
                      </a:lnTo>
                      <a:lnTo>
                        <a:pt x="829" y="1076"/>
                      </a:lnTo>
                      <a:lnTo>
                        <a:pt x="822" y="1076"/>
                      </a:lnTo>
                      <a:lnTo>
                        <a:pt x="821" y="1080"/>
                      </a:lnTo>
                      <a:lnTo>
                        <a:pt x="808" y="1082"/>
                      </a:lnTo>
                      <a:lnTo>
                        <a:pt x="797" y="1076"/>
                      </a:lnTo>
                      <a:lnTo>
                        <a:pt x="780" y="1049"/>
                      </a:lnTo>
                      <a:lnTo>
                        <a:pt x="779" y="1041"/>
                      </a:lnTo>
                      <a:lnTo>
                        <a:pt x="773" y="1025"/>
                      </a:lnTo>
                      <a:lnTo>
                        <a:pt x="775" y="1021"/>
                      </a:lnTo>
                      <a:lnTo>
                        <a:pt x="772" y="1013"/>
                      </a:lnTo>
                      <a:lnTo>
                        <a:pt x="773" y="1006"/>
                      </a:lnTo>
                      <a:lnTo>
                        <a:pt x="771" y="1002"/>
                      </a:lnTo>
                      <a:lnTo>
                        <a:pt x="766" y="986"/>
                      </a:lnTo>
                      <a:lnTo>
                        <a:pt x="751" y="959"/>
                      </a:lnTo>
                      <a:lnTo>
                        <a:pt x="740" y="931"/>
                      </a:lnTo>
                      <a:lnTo>
                        <a:pt x="711" y="919"/>
                      </a:lnTo>
                      <a:lnTo>
                        <a:pt x="701" y="921"/>
                      </a:lnTo>
                      <a:lnTo>
                        <a:pt x="672" y="881"/>
                      </a:lnTo>
                      <a:lnTo>
                        <a:pt x="670" y="869"/>
                      </a:lnTo>
                      <a:lnTo>
                        <a:pt x="653" y="856"/>
                      </a:lnTo>
                      <a:lnTo>
                        <a:pt x="600" y="806"/>
                      </a:lnTo>
                      <a:lnTo>
                        <a:pt x="603" y="800"/>
                      </a:lnTo>
                      <a:lnTo>
                        <a:pt x="594" y="799"/>
                      </a:lnTo>
                      <a:lnTo>
                        <a:pt x="521" y="773"/>
                      </a:lnTo>
                      <a:lnTo>
                        <a:pt x="503" y="741"/>
                      </a:lnTo>
                      <a:lnTo>
                        <a:pt x="488" y="737"/>
                      </a:lnTo>
                      <a:lnTo>
                        <a:pt x="490" y="709"/>
                      </a:lnTo>
                      <a:lnTo>
                        <a:pt x="466" y="692"/>
                      </a:lnTo>
                      <a:lnTo>
                        <a:pt x="447" y="696"/>
                      </a:lnTo>
                      <a:lnTo>
                        <a:pt x="442" y="695"/>
                      </a:lnTo>
                      <a:lnTo>
                        <a:pt x="443" y="676"/>
                      </a:lnTo>
                      <a:lnTo>
                        <a:pt x="435" y="657"/>
                      </a:lnTo>
                      <a:lnTo>
                        <a:pt x="442" y="622"/>
                      </a:lnTo>
                      <a:lnTo>
                        <a:pt x="458" y="585"/>
                      </a:lnTo>
                      <a:lnTo>
                        <a:pt x="462" y="556"/>
                      </a:lnTo>
                      <a:lnTo>
                        <a:pt x="472" y="551"/>
                      </a:lnTo>
                      <a:lnTo>
                        <a:pt x="468" y="541"/>
                      </a:lnTo>
                      <a:lnTo>
                        <a:pt x="463" y="523"/>
                      </a:lnTo>
                      <a:lnTo>
                        <a:pt x="459" y="449"/>
                      </a:lnTo>
                      <a:lnTo>
                        <a:pt x="454" y="426"/>
                      </a:lnTo>
                      <a:lnTo>
                        <a:pt x="446" y="418"/>
                      </a:lnTo>
                      <a:lnTo>
                        <a:pt x="422" y="385"/>
                      </a:lnTo>
                      <a:lnTo>
                        <a:pt x="413" y="374"/>
                      </a:lnTo>
                      <a:lnTo>
                        <a:pt x="400" y="380"/>
                      </a:lnTo>
                      <a:lnTo>
                        <a:pt x="386" y="372"/>
                      </a:lnTo>
                      <a:lnTo>
                        <a:pt x="388" y="365"/>
                      </a:lnTo>
                      <a:lnTo>
                        <a:pt x="383" y="362"/>
                      </a:lnTo>
                      <a:lnTo>
                        <a:pt x="373" y="364"/>
                      </a:lnTo>
                      <a:lnTo>
                        <a:pt x="367" y="356"/>
                      </a:lnTo>
                      <a:lnTo>
                        <a:pt x="350" y="348"/>
                      </a:lnTo>
                      <a:lnTo>
                        <a:pt x="348" y="339"/>
                      </a:lnTo>
                      <a:lnTo>
                        <a:pt x="357" y="335"/>
                      </a:lnTo>
                      <a:lnTo>
                        <a:pt x="353" y="331"/>
                      </a:lnTo>
                      <a:lnTo>
                        <a:pt x="330" y="321"/>
                      </a:lnTo>
                      <a:lnTo>
                        <a:pt x="323" y="314"/>
                      </a:lnTo>
                      <a:lnTo>
                        <a:pt x="323" y="306"/>
                      </a:lnTo>
                      <a:lnTo>
                        <a:pt x="311" y="259"/>
                      </a:lnTo>
                      <a:lnTo>
                        <a:pt x="301" y="253"/>
                      </a:lnTo>
                      <a:lnTo>
                        <a:pt x="273" y="252"/>
                      </a:lnTo>
                      <a:lnTo>
                        <a:pt x="240" y="250"/>
                      </a:lnTo>
                      <a:lnTo>
                        <a:pt x="220" y="258"/>
                      </a:lnTo>
                      <a:lnTo>
                        <a:pt x="213" y="257"/>
                      </a:lnTo>
                      <a:lnTo>
                        <a:pt x="215" y="246"/>
                      </a:lnTo>
                      <a:lnTo>
                        <a:pt x="202" y="238"/>
                      </a:lnTo>
                      <a:lnTo>
                        <a:pt x="194" y="216"/>
                      </a:lnTo>
                      <a:lnTo>
                        <a:pt x="173" y="204"/>
                      </a:lnTo>
                      <a:lnTo>
                        <a:pt x="154" y="203"/>
                      </a:lnTo>
                      <a:lnTo>
                        <a:pt x="130" y="164"/>
                      </a:lnTo>
                      <a:lnTo>
                        <a:pt x="109" y="160"/>
                      </a:lnTo>
                      <a:lnTo>
                        <a:pt x="103" y="166"/>
                      </a:lnTo>
                      <a:lnTo>
                        <a:pt x="92" y="153"/>
                      </a:lnTo>
                      <a:lnTo>
                        <a:pt x="83" y="151"/>
                      </a:lnTo>
                      <a:lnTo>
                        <a:pt x="79" y="142"/>
                      </a:lnTo>
                      <a:lnTo>
                        <a:pt x="79" y="100"/>
                      </a:lnTo>
                      <a:lnTo>
                        <a:pt x="55" y="84"/>
                      </a:lnTo>
                      <a:lnTo>
                        <a:pt x="46" y="84"/>
                      </a:lnTo>
                      <a:lnTo>
                        <a:pt x="34" y="59"/>
                      </a:lnTo>
                      <a:lnTo>
                        <a:pt x="34" y="42"/>
                      </a:lnTo>
                      <a:lnTo>
                        <a:pt x="26" y="47"/>
                      </a:lnTo>
                      <a:lnTo>
                        <a:pt x="17" y="48"/>
                      </a:lnTo>
                      <a:lnTo>
                        <a:pt x="11" y="50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6" name="Freeform 33"/>
                <p:cNvSpPr>
                  <a:spLocks/>
                </p:cNvSpPr>
                <p:nvPr/>
              </p:nvSpPr>
              <p:spPr bwMode="ltGray">
                <a:xfrm>
                  <a:off x="1352" y="2484"/>
                  <a:ext cx="583" cy="636"/>
                </a:xfrm>
                <a:custGeom>
                  <a:avLst/>
                  <a:gdLst>
                    <a:gd name="T0" fmla="*/ 1 w 834"/>
                    <a:gd name="T1" fmla="*/ 2 h 916"/>
                    <a:gd name="T2" fmla="*/ 1 w 834"/>
                    <a:gd name="T3" fmla="*/ 3 h 916"/>
                    <a:gd name="T4" fmla="*/ 1 w 834"/>
                    <a:gd name="T5" fmla="*/ 3 h 916"/>
                    <a:gd name="T6" fmla="*/ 1 w 834"/>
                    <a:gd name="T7" fmla="*/ 3 h 916"/>
                    <a:gd name="T8" fmla="*/ 1 w 834"/>
                    <a:gd name="T9" fmla="*/ 3 h 916"/>
                    <a:gd name="T10" fmla="*/ 1 w 834"/>
                    <a:gd name="T11" fmla="*/ 3 h 916"/>
                    <a:gd name="T12" fmla="*/ 1 w 834"/>
                    <a:gd name="T13" fmla="*/ 3 h 916"/>
                    <a:gd name="T14" fmla="*/ 1 w 834"/>
                    <a:gd name="T15" fmla="*/ 4 h 916"/>
                    <a:gd name="T16" fmla="*/ 2 w 834"/>
                    <a:gd name="T17" fmla="*/ 4 h 916"/>
                    <a:gd name="T18" fmla="*/ 2 w 834"/>
                    <a:gd name="T19" fmla="*/ 5 h 916"/>
                    <a:gd name="T20" fmla="*/ 2 w 834"/>
                    <a:gd name="T21" fmla="*/ 5 h 916"/>
                    <a:gd name="T22" fmla="*/ 2 w 834"/>
                    <a:gd name="T23" fmla="*/ 5 h 916"/>
                    <a:gd name="T24" fmla="*/ 3 w 834"/>
                    <a:gd name="T25" fmla="*/ 6 h 916"/>
                    <a:gd name="T26" fmla="*/ 3 w 834"/>
                    <a:gd name="T27" fmla="*/ 6 h 916"/>
                    <a:gd name="T28" fmla="*/ 3 w 834"/>
                    <a:gd name="T29" fmla="*/ 6 h 916"/>
                    <a:gd name="T30" fmla="*/ 3 w 834"/>
                    <a:gd name="T31" fmla="*/ 6 h 916"/>
                    <a:gd name="T32" fmla="*/ 4 w 834"/>
                    <a:gd name="T33" fmla="*/ 6 h 916"/>
                    <a:gd name="T34" fmla="*/ 4 w 834"/>
                    <a:gd name="T35" fmla="*/ 6 h 916"/>
                    <a:gd name="T36" fmla="*/ 4 w 834"/>
                    <a:gd name="T37" fmla="*/ 6 h 916"/>
                    <a:gd name="T38" fmla="*/ 5 w 834"/>
                    <a:gd name="T39" fmla="*/ 5 h 916"/>
                    <a:gd name="T40" fmla="*/ 5 w 834"/>
                    <a:gd name="T41" fmla="*/ 5 h 916"/>
                    <a:gd name="T42" fmla="*/ 5 w 834"/>
                    <a:gd name="T43" fmla="*/ 4 h 916"/>
                    <a:gd name="T44" fmla="*/ 5 w 834"/>
                    <a:gd name="T45" fmla="*/ 4 h 916"/>
                    <a:gd name="T46" fmla="*/ 6 w 834"/>
                    <a:gd name="T47" fmla="*/ 4 h 916"/>
                    <a:gd name="T48" fmla="*/ 6 w 834"/>
                    <a:gd name="T49" fmla="*/ 3 h 916"/>
                    <a:gd name="T50" fmla="*/ 6 w 834"/>
                    <a:gd name="T51" fmla="*/ 3 h 916"/>
                    <a:gd name="T52" fmla="*/ 7 w 834"/>
                    <a:gd name="T53" fmla="*/ 3 h 916"/>
                    <a:gd name="T54" fmla="*/ 7 w 834"/>
                    <a:gd name="T55" fmla="*/ 3 h 916"/>
                    <a:gd name="T56" fmla="*/ 7 w 834"/>
                    <a:gd name="T57" fmla="*/ 3 h 916"/>
                    <a:gd name="T58" fmla="*/ 7 w 834"/>
                    <a:gd name="T59" fmla="*/ 3 h 916"/>
                    <a:gd name="T60" fmla="*/ 7 w 834"/>
                    <a:gd name="T61" fmla="*/ 3 h 916"/>
                    <a:gd name="T62" fmla="*/ 7 w 834"/>
                    <a:gd name="T63" fmla="*/ 3 h 916"/>
                    <a:gd name="T64" fmla="*/ 6 w 834"/>
                    <a:gd name="T65" fmla="*/ 3 h 916"/>
                    <a:gd name="T66" fmla="*/ 6 w 834"/>
                    <a:gd name="T67" fmla="*/ 3 h 916"/>
                    <a:gd name="T68" fmla="*/ 6 w 834"/>
                    <a:gd name="T69" fmla="*/ 2 h 916"/>
                    <a:gd name="T70" fmla="*/ 6 w 834"/>
                    <a:gd name="T71" fmla="*/ 2 h 916"/>
                    <a:gd name="T72" fmla="*/ 6 w 834"/>
                    <a:gd name="T73" fmla="*/ 2 h 916"/>
                    <a:gd name="T74" fmla="*/ 6 w 834"/>
                    <a:gd name="T75" fmla="*/ 1 h 916"/>
                    <a:gd name="T76" fmla="*/ 6 w 834"/>
                    <a:gd name="T77" fmla="*/ 1 h 916"/>
                    <a:gd name="T78" fmla="*/ 6 w 834"/>
                    <a:gd name="T79" fmla="*/ 1 h 916"/>
                    <a:gd name="T80" fmla="*/ 5 w 834"/>
                    <a:gd name="T81" fmla="*/ 1 h 916"/>
                    <a:gd name="T82" fmla="*/ 4 w 834"/>
                    <a:gd name="T83" fmla="*/ 1 h 916"/>
                    <a:gd name="T84" fmla="*/ 3 w 834"/>
                    <a:gd name="T85" fmla="*/ 1 h 916"/>
                    <a:gd name="T86" fmla="*/ 3 w 834"/>
                    <a:gd name="T87" fmla="*/ 1 h 916"/>
                    <a:gd name="T88" fmla="*/ 3 w 834"/>
                    <a:gd name="T89" fmla="*/ 1 h 916"/>
                    <a:gd name="T90" fmla="*/ 2 w 834"/>
                    <a:gd name="T91" fmla="*/ 1 h 916"/>
                    <a:gd name="T92" fmla="*/ 2 w 834"/>
                    <a:gd name="T93" fmla="*/ 0 h 916"/>
                    <a:gd name="T94" fmla="*/ 1 w 834"/>
                    <a:gd name="T95" fmla="*/ 1 h 916"/>
                    <a:gd name="T96" fmla="*/ 1 w 834"/>
                    <a:gd name="T97" fmla="*/ 1 h 916"/>
                    <a:gd name="T98" fmla="*/ 1 w 834"/>
                    <a:gd name="T99" fmla="*/ 1 h 916"/>
                    <a:gd name="T100" fmla="*/ 1 w 834"/>
                    <a:gd name="T101" fmla="*/ 1 h 916"/>
                    <a:gd name="T102" fmla="*/ 1 w 834"/>
                    <a:gd name="T103" fmla="*/ 1 h 916"/>
                    <a:gd name="T104" fmla="*/ 1 w 834"/>
                    <a:gd name="T105" fmla="*/ 1 h 916"/>
                    <a:gd name="T106" fmla="*/ 1 w 834"/>
                    <a:gd name="T107" fmla="*/ 1 h 916"/>
                    <a:gd name="T108" fmla="*/ 1 w 834"/>
                    <a:gd name="T109" fmla="*/ 2 h 91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34"/>
                    <a:gd name="T166" fmla="*/ 0 h 916"/>
                    <a:gd name="T167" fmla="*/ 834 w 834"/>
                    <a:gd name="T168" fmla="*/ 916 h 91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34" h="916">
                      <a:moveTo>
                        <a:pt x="0" y="293"/>
                      </a:moveTo>
                      <a:lnTo>
                        <a:pt x="2" y="310"/>
                      </a:lnTo>
                      <a:lnTo>
                        <a:pt x="3" y="327"/>
                      </a:lnTo>
                      <a:lnTo>
                        <a:pt x="10" y="347"/>
                      </a:lnTo>
                      <a:lnTo>
                        <a:pt x="17" y="367"/>
                      </a:lnTo>
                      <a:lnTo>
                        <a:pt x="26" y="376"/>
                      </a:lnTo>
                      <a:lnTo>
                        <a:pt x="30" y="378"/>
                      </a:lnTo>
                      <a:lnTo>
                        <a:pt x="33" y="378"/>
                      </a:lnTo>
                      <a:lnTo>
                        <a:pt x="40" y="380"/>
                      </a:lnTo>
                      <a:lnTo>
                        <a:pt x="48" y="393"/>
                      </a:lnTo>
                      <a:lnTo>
                        <a:pt x="56" y="401"/>
                      </a:lnTo>
                      <a:lnTo>
                        <a:pt x="60" y="413"/>
                      </a:lnTo>
                      <a:lnTo>
                        <a:pt x="69" y="427"/>
                      </a:lnTo>
                      <a:lnTo>
                        <a:pt x="76" y="442"/>
                      </a:lnTo>
                      <a:lnTo>
                        <a:pt x="79" y="450"/>
                      </a:lnTo>
                      <a:lnTo>
                        <a:pt x="83" y="460"/>
                      </a:lnTo>
                      <a:lnTo>
                        <a:pt x="91" y="479"/>
                      </a:lnTo>
                      <a:lnTo>
                        <a:pt x="101" y="485"/>
                      </a:lnTo>
                      <a:lnTo>
                        <a:pt x="112" y="483"/>
                      </a:lnTo>
                      <a:lnTo>
                        <a:pt x="118" y="479"/>
                      </a:lnTo>
                      <a:lnTo>
                        <a:pt x="126" y="479"/>
                      </a:lnTo>
                      <a:lnTo>
                        <a:pt x="132" y="477"/>
                      </a:lnTo>
                      <a:lnTo>
                        <a:pt x="141" y="475"/>
                      </a:lnTo>
                      <a:lnTo>
                        <a:pt x="149" y="472"/>
                      </a:lnTo>
                      <a:lnTo>
                        <a:pt x="158" y="479"/>
                      </a:lnTo>
                      <a:lnTo>
                        <a:pt x="162" y="481"/>
                      </a:lnTo>
                      <a:lnTo>
                        <a:pt x="172" y="500"/>
                      </a:lnTo>
                      <a:lnTo>
                        <a:pt x="176" y="503"/>
                      </a:lnTo>
                      <a:lnTo>
                        <a:pt x="194" y="537"/>
                      </a:lnTo>
                      <a:lnTo>
                        <a:pt x="192" y="549"/>
                      </a:lnTo>
                      <a:lnTo>
                        <a:pt x="198" y="559"/>
                      </a:lnTo>
                      <a:lnTo>
                        <a:pt x="194" y="573"/>
                      </a:lnTo>
                      <a:lnTo>
                        <a:pt x="201" y="598"/>
                      </a:lnTo>
                      <a:lnTo>
                        <a:pt x="205" y="610"/>
                      </a:lnTo>
                      <a:lnTo>
                        <a:pt x="216" y="625"/>
                      </a:lnTo>
                      <a:lnTo>
                        <a:pt x="220" y="650"/>
                      </a:lnTo>
                      <a:lnTo>
                        <a:pt x="223" y="656"/>
                      </a:lnTo>
                      <a:lnTo>
                        <a:pt x="228" y="662"/>
                      </a:lnTo>
                      <a:lnTo>
                        <a:pt x="231" y="670"/>
                      </a:lnTo>
                      <a:lnTo>
                        <a:pt x="233" y="673"/>
                      </a:lnTo>
                      <a:lnTo>
                        <a:pt x="241" y="689"/>
                      </a:lnTo>
                      <a:lnTo>
                        <a:pt x="244" y="698"/>
                      </a:lnTo>
                      <a:lnTo>
                        <a:pt x="252" y="707"/>
                      </a:lnTo>
                      <a:lnTo>
                        <a:pt x="249" y="711"/>
                      </a:lnTo>
                      <a:lnTo>
                        <a:pt x="253" y="714"/>
                      </a:lnTo>
                      <a:lnTo>
                        <a:pt x="262" y="714"/>
                      </a:lnTo>
                      <a:lnTo>
                        <a:pt x="278" y="715"/>
                      </a:lnTo>
                      <a:lnTo>
                        <a:pt x="285" y="726"/>
                      </a:lnTo>
                      <a:lnTo>
                        <a:pt x="285" y="738"/>
                      </a:lnTo>
                      <a:lnTo>
                        <a:pt x="282" y="757"/>
                      </a:lnTo>
                      <a:lnTo>
                        <a:pt x="285" y="761"/>
                      </a:lnTo>
                      <a:lnTo>
                        <a:pt x="345" y="771"/>
                      </a:lnTo>
                      <a:lnTo>
                        <a:pt x="343" y="779"/>
                      </a:lnTo>
                      <a:lnTo>
                        <a:pt x="345" y="781"/>
                      </a:lnTo>
                      <a:lnTo>
                        <a:pt x="359" y="812"/>
                      </a:lnTo>
                      <a:lnTo>
                        <a:pt x="349" y="822"/>
                      </a:lnTo>
                      <a:lnTo>
                        <a:pt x="345" y="827"/>
                      </a:lnTo>
                      <a:lnTo>
                        <a:pt x="345" y="834"/>
                      </a:lnTo>
                      <a:lnTo>
                        <a:pt x="349" y="837"/>
                      </a:lnTo>
                      <a:lnTo>
                        <a:pt x="363" y="838"/>
                      </a:lnTo>
                      <a:lnTo>
                        <a:pt x="369" y="837"/>
                      </a:lnTo>
                      <a:lnTo>
                        <a:pt x="374" y="833"/>
                      </a:lnTo>
                      <a:lnTo>
                        <a:pt x="388" y="823"/>
                      </a:lnTo>
                      <a:lnTo>
                        <a:pt x="402" y="822"/>
                      </a:lnTo>
                      <a:lnTo>
                        <a:pt x="413" y="823"/>
                      </a:lnTo>
                      <a:lnTo>
                        <a:pt x="422" y="833"/>
                      </a:lnTo>
                      <a:lnTo>
                        <a:pt x="426" y="854"/>
                      </a:lnTo>
                      <a:lnTo>
                        <a:pt x="433" y="863"/>
                      </a:lnTo>
                      <a:lnTo>
                        <a:pt x="439" y="866"/>
                      </a:lnTo>
                      <a:lnTo>
                        <a:pt x="452" y="871"/>
                      </a:lnTo>
                      <a:lnTo>
                        <a:pt x="466" y="870"/>
                      </a:lnTo>
                      <a:lnTo>
                        <a:pt x="468" y="870"/>
                      </a:lnTo>
                      <a:lnTo>
                        <a:pt x="471" y="870"/>
                      </a:lnTo>
                      <a:lnTo>
                        <a:pt x="477" y="868"/>
                      </a:lnTo>
                      <a:lnTo>
                        <a:pt x="485" y="915"/>
                      </a:lnTo>
                      <a:lnTo>
                        <a:pt x="504" y="878"/>
                      </a:lnTo>
                      <a:lnTo>
                        <a:pt x="501" y="854"/>
                      </a:lnTo>
                      <a:lnTo>
                        <a:pt x="500" y="835"/>
                      </a:lnTo>
                      <a:lnTo>
                        <a:pt x="506" y="735"/>
                      </a:lnTo>
                      <a:lnTo>
                        <a:pt x="516" y="726"/>
                      </a:lnTo>
                      <a:lnTo>
                        <a:pt x="517" y="718"/>
                      </a:lnTo>
                      <a:lnTo>
                        <a:pt x="517" y="694"/>
                      </a:lnTo>
                      <a:lnTo>
                        <a:pt x="525" y="668"/>
                      </a:lnTo>
                      <a:lnTo>
                        <a:pt x="528" y="664"/>
                      </a:lnTo>
                      <a:lnTo>
                        <a:pt x="546" y="656"/>
                      </a:lnTo>
                      <a:lnTo>
                        <a:pt x="546" y="645"/>
                      </a:lnTo>
                      <a:lnTo>
                        <a:pt x="550" y="641"/>
                      </a:lnTo>
                      <a:lnTo>
                        <a:pt x="571" y="640"/>
                      </a:lnTo>
                      <a:lnTo>
                        <a:pt x="574" y="636"/>
                      </a:lnTo>
                      <a:lnTo>
                        <a:pt x="566" y="625"/>
                      </a:lnTo>
                      <a:lnTo>
                        <a:pt x="570" y="611"/>
                      </a:lnTo>
                      <a:lnTo>
                        <a:pt x="566" y="594"/>
                      </a:lnTo>
                      <a:lnTo>
                        <a:pt x="576" y="566"/>
                      </a:lnTo>
                      <a:lnTo>
                        <a:pt x="579" y="561"/>
                      </a:lnTo>
                      <a:lnTo>
                        <a:pt x="601" y="551"/>
                      </a:lnTo>
                      <a:lnTo>
                        <a:pt x="605" y="551"/>
                      </a:lnTo>
                      <a:lnTo>
                        <a:pt x="616" y="534"/>
                      </a:lnTo>
                      <a:lnTo>
                        <a:pt x="620" y="529"/>
                      </a:lnTo>
                      <a:lnTo>
                        <a:pt x="641" y="512"/>
                      </a:lnTo>
                      <a:lnTo>
                        <a:pt x="646" y="508"/>
                      </a:lnTo>
                      <a:lnTo>
                        <a:pt x="646" y="495"/>
                      </a:lnTo>
                      <a:lnTo>
                        <a:pt x="652" y="489"/>
                      </a:lnTo>
                      <a:lnTo>
                        <a:pt x="670" y="485"/>
                      </a:lnTo>
                      <a:lnTo>
                        <a:pt x="690" y="489"/>
                      </a:lnTo>
                      <a:lnTo>
                        <a:pt x="707" y="491"/>
                      </a:lnTo>
                      <a:lnTo>
                        <a:pt x="726" y="497"/>
                      </a:lnTo>
                      <a:lnTo>
                        <a:pt x="755" y="497"/>
                      </a:lnTo>
                      <a:lnTo>
                        <a:pt x="766" y="503"/>
                      </a:lnTo>
                      <a:lnTo>
                        <a:pt x="776" y="499"/>
                      </a:lnTo>
                      <a:lnTo>
                        <a:pt x="788" y="496"/>
                      </a:lnTo>
                      <a:lnTo>
                        <a:pt x="801" y="496"/>
                      </a:lnTo>
                      <a:lnTo>
                        <a:pt x="814" y="493"/>
                      </a:lnTo>
                      <a:lnTo>
                        <a:pt x="825" y="495"/>
                      </a:lnTo>
                      <a:lnTo>
                        <a:pt x="831" y="491"/>
                      </a:lnTo>
                      <a:lnTo>
                        <a:pt x="833" y="463"/>
                      </a:lnTo>
                      <a:lnTo>
                        <a:pt x="829" y="427"/>
                      </a:lnTo>
                      <a:lnTo>
                        <a:pt x="817" y="401"/>
                      </a:lnTo>
                      <a:lnTo>
                        <a:pt x="806" y="390"/>
                      </a:lnTo>
                      <a:lnTo>
                        <a:pt x="796" y="367"/>
                      </a:lnTo>
                      <a:lnTo>
                        <a:pt x="788" y="355"/>
                      </a:lnTo>
                      <a:lnTo>
                        <a:pt x="780" y="372"/>
                      </a:lnTo>
                      <a:lnTo>
                        <a:pt x="780" y="378"/>
                      </a:lnTo>
                      <a:lnTo>
                        <a:pt x="776" y="393"/>
                      </a:lnTo>
                      <a:lnTo>
                        <a:pt x="766" y="410"/>
                      </a:lnTo>
                      <a:lnTo>
                        <a:pt x="757" y="423"/>
                      </a:lnTo>
                      <a:lnTo>
                        <a:pt x="752" y="415"/>
                      </a:lnTo>
                      <a:lnTo>
                        <a:pt x="745" y="414"/>
                      </a:lnTo>
                      <a:lnTo>
                        <a:pt x="732" y="407"/>
                      </a:lnTo>
                      <a:lnTo>
                        <a:pt x="720" y="410"/>
                      </a:lnTo>
                      <a:lnTo>
                        <a:pt x="697" y="411"/>
                      </a:lnTo>
                      <a:lnTo>
                        <a:pt x="693" y="413"/>
                      </a:lnTo>
                      <a:lnTo>
                        <a:pt x="691" y="407"/>
                      </a:lnTo>
                      <a:lnTo>
                        <a:pt x="678" y="396"/>
                      </a:lnTo>
                      <a:lnTo>
                        <a:pt x="670" y="374"/>
                      </a:lnTo>
                      <a:lnTo>
                        <a:pt x="665" y="368"/>
                      </a:lnTo>
                      <a:lnTo>
                        <a:pt x="662" y="357"/>
                      </a:lnTo>
                      <a:lnTo>
                        <a:pt x="653" y="351"/>
                      </a:lnTo>
                      <a:lnTo>
                        <a:pt x="644" y="339"/>
                      </a:lnTo>
                      <a:lnTo>
                        <a:pt x="638" y="334"/>
                      </a:lnTo>
                      <a:lnTo>
                        <a:pt x="636" y="327"/>
                      </a:lnTo>
                      <a:lnTo>
                        <a:pt x="636" y="320"/>
                      </a:lnTo>
                      <a:lnTo>
                        <a:pt x="638" y="314"/>
                      </a:lnTo>
                      <a:lnTo>
                        <a:pt x="644" y="307"/>
                      </a:lnTo>
                      <a:lnTo>
                        <a:pt x="656" y="307"/>
                      </a:lnTo>
                      <a:lnTo>
                        <a:pt x="660" y="306"/>
                      </a:lnTo>
                      <a:lnTo>
                        <a:pt x="660" y="299"/>
                      </a:lnTo>
                      <a:lnTo>
                        <a:pt x="648" y="281"/>
                      </a:lnTo>
                      <a:lnTo>
                        <a:pt x="645" y="279"/>
                      </a:lnTo>
                      <a:lnTo>
                        <a:pt x="642" y="274"/>
                      </a:lnTo>
                      <a:lnTo>
                        <a:pt x="642" y="269"/>
                      </a:lnTo>
                      <a:lnTo>
                        <a:pt x="658" y="238"/>
                      </a:lnTo>
                      <a:lnTo>
                        <a:pt x="664" y="229"/>
                      </a:lnTo>
                      <a:lnTo>
                        <a:pt x="670" y="217"/>
                      </a:lnTo>
                      <a:lnTo>
                        <a:pt x="667" y="204"/>
                      </a:lnTo>
                      <a:lnTo>
                        <a:pt x="667" y="191"/>
                      </a:lnTo>
                      <a:lnTo>
                        <a:pt x="665" y="162"/>
                      </a:lnTo>
                      <a:lnTo>
                        <a:pt x="678" y="132"/>
                      </a:lnTo>
                      <a:lnTo>
                        <a:pt x="678" y="117"/>
                      </a:lnTo>
                      <a:lnTo>
                        <a:pt x="652" y="77"/>
                      </a:lnTo>
                      <a:lnTo>
                        <a:pt x="642" y="62"/>
                      </a:lnTo>
                      <a:lnTo>
                        <a:pt x="628" y="48"/>
                      </a:lnTo>
                      <a:lnTo>
                        <a:pt x="576" y="39"/>
                      </a:lnTo>
                      <a:lnTo>
                        <a:pt x="566" y="35"/>
                      </a:lnTo>
                      <a:lnTo>
                        <a:pt x="530" y="36"/>
                      </a:lnTo>
                      <a:lnTo>
                        <a:pt x="509" y="52"/>
                      </a:lnTo>
                      <a:lnTo>
                        <a:pt x="497" y="72"/>
                      </a:lnTo>
                      <a:lnTo>
                        <a:pt x="473" y="105"/>
                      </a:lnTo>
                      <a:lnTo>
                        <a:pt x="455" y="102"/>
                      </a:lnTo>
                      <a:lnTo>
                        <a:pt x="446" y="87"/>
                      </a:lnTo>
                      <a:lnTo>
                        <a:pt x="443" y="85"/>
                      </a:lnTo>
                      <a:lnTo>
                        <a:pt x="413" y="75"/>
                      </a:lnTo>
                      <a:lnTo>
                        <a:pt x="406" y="75"/>
                      </a:lnTo>
                      <a:lnTo>
                        <a:pt x="385" y="85"/>
                      </a:lnTo>
                      <a:lnTo>
                        <a:pt x="373" y="75"/>
                      </a:lnTo>
                      <a:lnTo>
                        <a:pt x="365" y="72"/>
                      </a:lnTo>
                      <a:lnTo>
                        <a:pt x="353" y="72"/>
                      </a:lnTo>
                      <a:lnTo>
                        <a:pt x="347" y="75"/>
                      </a:lnTo>
                      <a:lnTo>
                        <a:pt x="343" y="83"/>
                      </a:lnTo>
                      <a:lnTo>
                        <a:pt x="339" y="85"/>
                      </a:lnTo>
                      <a:lnTo>
                        <a:pt x="318" y="79"/>
                      </a:lnTo>
                      <a:lnTo>
                        <a:pt x="307" y="71"/>
                      </a:lnTo>
                      <a:lnTo>
                        <a:pt x="279" y="42"/>
                      </a:lnTo>
                      <a:lnTo>
                        <a:pt x="273" y="39"/>
                      </a:lnTo>
                      <a:lnTo>
                        <a:pt x="260" y="36"/>
                      </a:lnTo>
                      <a:lnTo>
                        <a:pt x="240" y="26"/>
                      </a:lnTo>
                      <a:lnTo>
                        <a:pt x="234" y="23"/>
                      </a:lnTo>
                      <a:lnTo>
                        <a:pt x="220" y="3"/>
                      </a:lnTo>
                      <a:lnTo>
                        <a:pt x="211" y="0"/>
                      </a:lnTo>
                      <a:lnTo>
                        <a:pt x="208" y="1"/>
                      </a:lnTo>
                      <a:lnTo>
                        <a:pt x="203" y="5"/>
                      </a:lnTo>
                      <a:lnTo>
                        <a:pt x="198" y="17"/>
                      </a:lnTo>
                      <a:lnTo>
                        <a:pt x="190" y="17"/>
                      </a:lnTo>
                      <a:lnTo>
                        <a:pt x="186" y="11"/>
                      </a:lnTo>
                      <a:lnTo>
                        <a:pt x="178" y="22"/>
                      </a:lnTo>
                      <a:lnTo>
                        <a:pt x="167" y="36"/>
                      </a:lnTo>
                      <a:lnTo>
                        <a:pt x="170" y="66"/>
                      </a:lnTo>
                      <a:lnTo>
                        <a:pt x="167" y="77"/>
                      </a:lnTo>
                      <a:lnTo>
                        <a:pt x="158" y="80"/>
                      </a:lnTo>
                      <a:lnTo>
                        <a:pt x="142" y="83"/>
                      </a:lnTo>
                      <a:lnTo>
                        <a:pt x="133" y="83"/>
                      </a:lnTo>
                      <a:lnTo>
                        <a:pt x="128" y="84"/>
                      </a:lnTo>
                      <a:lnTo>
                        <a:pt x="124" y="87"/>
                      </a:lnTo>
                      <a:lnTo>
                        <a:pt x="125" y="95"/>
                      </a:lnTo>
                      <a:lnTo>
                        <a:pt x="130" y="117"/>
                      </a:lnTo>
                      <a:lnTo>
                        <a:pt x="130" y="126"/>
                      </a:lnTo>
                      <a:lnTo>
                        <a:pt x="125" y="133"/>
                      </a:lnTo>
                      <a:lnTo>
                        <a:pt x="114" y="143"/>
                      </a:lnTo>
                      <a:lnTo>
                        <a:pt x="110" y="150"/>
                      </a:lnTo>
                      <a:lnTo>
                        <a:pt x="106" y="204"/>
                      </a:lnTo>
                      <a:lnTo>
                        <a:pt x="91" y="213"/>
                      </a:lnTo>
                      <a:lnTo>
                        <a:pt x="66" y="220"/>
                      </a:lnTo>
                      <a:lnTo>
                        <a:pt x="56" y="220"/>
                      </a:lnTo>
                      <a:lnTo>
                        <a:pt x="51" y="216"/>
                      </a:lnTo>
                      <a:lnTo>
                        <a:pt x="38" y="219"/>
                      </a:lnTo>
                      <a:lnTo>
                        <a:pt x="9" y="216"/>
                      </a:lnTo>
                      <a:lnTo>
                        <a:pt x="9" y="225"/>
                      </a:lnTo>
                      <a:lnTo>
                        <a:pt x="9" y="238"/>
                      </a:lnTo>
                      <a:lnTo>
                        <a:pt x="7" y="257"/>
                      </a:lnTo>
                      <a:lnTo>
                        <a:pt x="3" y="264"/>
                      </a:lnTo>
                      <a:lnTo>
                        <a:pt x="1" y="277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7" name="Freeform 36"/>
                <p:cNvSpPr>
                  <a:spLocks/>
                </p:cNvSpPr>
                <p:nvPr/>
              </p:nvSpPr>
              <p:spPr bwMode="ltGray">
                <a:xfrm>
                  <a:off x="1074" y="2425"/>
                  <a:ext cx="477" cy="648"/>
                </a:xfrm>
                <a:custGeom>
                  <a:avLst/>
                  <a:gdLst>
                    <a:gd name="T0" fmla="*/ 1 w 685"/>
                    <a:gd name="T1" fmla="*/ 1 h 933"/>
                    <a:gd name="T2" fmla="*/ 1 w 685"/>
                    <a:gd name="T3" fmla="*/ 2 h 933"/>
                    <a:gd name="T4" fmla="*/ 1 w 685"/>
                    <a:gd name="T5" fmla="*/ 2 h 933"/>
                    <a:gd name="T6" fmla="*/ 1 w 685"/>
                    <a:gd name="T7" fmla="*/ 2 h 933"/>
                    <a:gd name="T8" fmla="*/ 1 w 685"/>
                    <a:gd name="T9" fmla="*/ 2 h 933"/>
                    <a:gd name="T10" fmla="*/ 1 w 685"/>
                    <a:gd name="T11" fmla="*/ 2 h 933"/>
                    <a:gd name="T12" fmla="*/ 1 w 685"/>
                    <a:gd name="T13" fmla="*/ 2 h 933"/>
                    <a:gd name="T14" fmla="*/ 1 w 685"/>
                    <a:gd name="T15" fmla="*/ 2 h 933"/>
                    <a:gd name="T16" fmla="*/ 1 w 685"/>
                    <a:gd name="T17" fmla="*/ 2 h 933"/>
                    <a:gd name="T18" fmla="*/ 1 w 685"/>
                    <a:gd name="T19" fmla="*/ 2 h 933"/>
                    <a:gd name="T20" fmla="*/ 1 w 685"/>
                    <a:gd name="T21" fmla="*/ 2 h 933"/>
                    <a:gd name="T22" fmla="*/ 1 w 685"/>
                    <a:gd name="T23" fmla="*/ 2 h 933"/>
                    <a:gd name="T24" fmla="*/ 1 w 685"/>
                    <a:gd name="T25" fmla="*/ 2 h 933"/>
                    <a:gd name="T26" fmla="*/ 1 w 685"/>
                    <a:gd name="T27" fmla="*/ 2 h 933"/>
                    <a:gd name="T28" fmla="*/ 1 w 685"/>
                    <a:gd name="T29" fmla="*/ 2 h 933"/>
                    <a:gd name="T30" fmla="*/ 1 w 685"/>
                    <a:gd name="T31" fmla="*/ 3 h 933"/>
                    <a:gd name="T32" fmla="*/ 2 w 685"/>
                    <a:gd name="T33" fmla="*/ 3 h 933"/>
                    <a:gd name="T34" fmla="*/ 2 w 685"/>
                    <a:gd name="T35" fmla="*/ 3 h 933"/>
                    <a:gd name="T36" fmla="*/ 2 w 685"/>
                    <a:gd name="T37" fmla="*/ 3 h 933"/>
                    <a:gd name="T38" fmla="*/ 2 w 685"/>
                    <a:gd name="T39" fmla="*/ 3 h 933"/>
                    <a:gd name="T40" fmla="*/ 2 w 685"/>
                    <a:gd name="T41" fmla="*/ 3 h 933"/>
                    <a:gd name="T42" fmla="*/ 2 w 685"/>
                    <a:gd name="T43" fmla="*/ 4 h 933"/>
                    <a:gd name="T44" fmla="*/ 3 w 685"/>
                    <a:gd name="T45" fmla="*/ 4 h 933"/>
                    <a:gd name="T46" fmla="*/ 3 w 685"/>
                    <a:gd name="T47" fmla="*/ 4 h 933"/>
                    <a:gd name="T48" fmla="*/ 4 w 685"/>
                    <a:gd name="T49" fmla="*/ 5 h 933"/>
                    <a:gd name="T50" fmla="*/ 4 w 685"/>
                    <a:gd name="T51" fmla="*/ 5 h 933"/>
                    <a:gd name="T52" fmla="*/ 4 w 685"/>
                    <a:gd name="T53" fmla="*/ 5 h 933"/>
                    <a:gd name="T54" fmla="*/ 4 w 685"/>
                    <a:gd name="T55" fmla="*/ 6 h 933"/>
                    <a:gd name="T56" fmla="*/ 4 w 685"/>
                    <a:gd name="T57" fmla="*/ 6 h 933"/>
                    <a:gd name="T58" fmla="*/ 4 w 685"/>
                    <a:gd name="T59" fmla="*/ 6 h 933"/>
                    <a:gd name="T60" fmla="*/ 4 w 685"/>
                    <a:gd name="T61" fmla="*/ 6 h 933"/>
                    <a:gd name="T62" fmla="*/ 5 w 685"/>
                    <a:gd name="T63" fmla="*/ 6 h 933"/>
                    <a:gd name="T64" fmla="*/ 5 w 685"/>
                    <a:gd name="T65" fmla="*/ 6 h 933"/>
                    <a:gd name="T66" fmla="*/ 6 w 685"/>
                    <a:gd name="T67" fmla="*/ 6 h 933"/>
                    <a:gd name="T68" fmla="*/ 6 w 685"/>
                    <a:gd name="T69" fmla="*/ 6 h 933"/>
                    <a:gd name="T70" fmla="*/ 6 w 685"/>
                    <a:gd name="T71" fmla="*/ 6 h 933"/>
                    <a:gd name="T72" fmla="*/ 6 w 685"/>
                    <a:gd name="T73" fmla="*/ 6 h 933"/>
                    <a:gd name="T74" fmla="*/ 6 w 685"/>
                    <a:gd name="T75" fmla="*/ 6 h 933"/>
                    <a:gd name="T76" fmla="*/ 6 w 685"/>
                    <a:gd name="T77" fmla="*/ 6 h 933"/>
                    <a:gd name="T78" fmla="*/ 6 w 685"/>
                    <a:gd name="T79" fmla="*/ 6 h 933"/>
                    <a:gd name="T80" fmla="*/ 6 w 685"/>
                    <a:gd name="T81" fmla="*/ 6 h 933"/>
                    <a:gd name="T82" fmla="*/ 5 w 685"/>
                    <a:gd name="T83" fmla="*/ 5 h 933"/>
                    <a:gd name="T84" fmla="*/ 5 w 685"/>
                    <a:gd name="T85" fmla="*/ 4 h 933"/>
                    <a:gd name="T86" fmla="*/ 4 w 685"/>
                    <a:gd name="T87" fmla="*/ 4 h 933"/>
                    <a:gd name="T88" fmla="*/ 4 w 685"/>
                    <a:gd name="T89" fmla="*/ 4 h 933"/>
                    <a:gd name="T90" fmla="*/ 4 w 685"/>
                    <a:gd name="T91" fmla="*/ 4 h 933"/>
                    <a:gd name="T92" fmla="*/ 4 w 685"/>
                    <a:gd name="T93" fmla="*/ 3 h 933"/>
                    <a:gd name="T94" fmla="*/ 3 w 685"/>
                    <a:gd name="T95" fmla="*/ 3 h 933"/>
                    <a:gd name="T96" fmla="*/ 3 w 685"/>
                    <a:gd name="T97" fmla="*/ 2 h 933"/>
                    <a:gd name="T98" fmla="*/ 3 w 685"/>
                    <a:gd name="T99" fmla="*/ 2 h 933"/>
                    <a:gd name="T100" fmla="*/ 3 w 685"/>
                    <a:gd name="T101" fmla="*/ 1 h 933"/>
                    <a:gd name="T102" fmla="*/ 3 w 685"/>
                    <a:gd name="T103" fmla="*/ 1 h 933"/>
                    <a:gd name="T104" fmla="*/ 2 w 685"/>
                    <a:gd name="T105" fmla="*/ 1 h 933"/>
                    <a:gd name="T106" fmla="*/ 2 w 685"/>
                    <a:gd name="T107" fmla="*/ 1 h 933"/>
                    <a:gd name="T108" fmla="*/ 1 w 685"/>
                    <a:gd name="T109" fmla="*/ 1 h 933"/>
                    <a:gd name="T110" fmla="*/ 1 w 685"/>
                    <a:gd name="T111" fmla="*/ 1 h 933"/>
                    <a:gd name="T112" fmla="*/ 1 w 685"/>
                    <a:gd name="T113" fmla="*/ 1 h 933"/>
                    <a:gd name="T114" fmla="*/ 1 w 685"/>
                    <a:gd name="T115" fmla="*/ 1 h 933"/>
                    <a:gd name="T116" fmla="*/ 1 w 685"/>
                    <a:gd name="T117" fmla="*/ 1 h 93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85"/>
                    <a:gd name="T178" fmla="*/ 0 h 933"/>
                    <a:gd name="T179" fmla="*/ 685 w 685"/>
                    <a:gd name="T180" fmla="*/ 933 h 93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85" h="933">
                      <a:moveTo>
                        <a:pt x="0" y="213"/>
                      </a:moveTo>
                      <a:lnTo>
                        <a:pt x="1" y="219"/>
                      </a:lnTo>
                      <a:lnTo>
                        <a:pt x="3" y="223"/>
                      </a:lnTo>
                      <a:lnTo>
                        <a:pt x="5" y="225"/>
                      </a:lnTo>
                      <a:lnTo>
                        <a:pt x="1" y="239"/>
                      </a:lnTo>
                      <a:lnTo>
                        <a:pt x="0" y="240"/>
                      </a:lnTo>
                      <a:lnTo>
                        <a:pt x="0" y="243"/>
                      </a:lnTo>
                      <a:lnTo>
                        <a:pt x="5" y="250"/>
                      </a:lnTo>
                      <a:lnTo>
                        <a:pt x="5" y="266"/>
                      </a:lnTo>
                      <a:lnTo>
                        <a:pt x="5" y="274"/>
                      </a:lnTo>
                      <a:lnTo>
                        <a:pt x="9" y="276"/>
                      </a:lnTo>
                      <a:lnTo>
                        <a:pt x="11" y="275"/>
                      </a:lnTo>
                      <a:lnTo>
                        <a:pt x="18" y="274"/>
                      </a:lnTo>
                      <a:lnTo>
                        <a:pt x="26" y="275"/>
                      </a:lnTo>
                      <a:lnTo>
                        <a:pt x="34" y="278"/>
                      </a:lnTo>
                      <a:lnTo>
                        <a:pt x="42" y="284"/>
                      </a:lnTo>
                      <a:lnTo>
                        <a:pt x="44" y="288"/>
                      </a:lnTo>
                      <a:lnTo>
                        <a:pt x="44" y="289"/>
                      </a:lnTo>
                      <a:lnTo>
                        <a:pt x="46" y="292"/>
                      </a:lnTo>
                      <a:lnTo>
                        <a:pt x="47" y="292"/>
                      </a:lnTo>
                      <a:lnTo>
                        <a:pt x="47" y="291"/>
                      </a:lnTo>
                      <a:lnTo>
                        <a:pt x="46" y="289"/>
                      </a:lnTo>
                      <a:lnTo>
                        <a:pt x="46" y="288"/>
                      </a:lnTo>
                      <a:lnTo>
                        <a:pt x="48" y="288"/>
                      </a:lnTo>
                      <a:lnTo>
                        <a:pt x="54" y="288"/>
                      </a:lnTo>
                      <a:lnTo>
                        <a:pt x="55" y="289"/>
                      </a:lnTo>
                      <a:lnTo>
                        <a:pt x="54" y="295"/>
                      </a:lnTo>
                      <a:lnTo>
                        <a:pt x="60" y="304"/>
                      </a:lnTo>
                      <a:lnTo>
                        <a:pt x="60" y="307"/>
                      </a:lnTo>
                      <a:lnTo>
                        <a:pt x="64" y="309"/>
                      </a:lnTo>
                      <a:lnTo>
                        <a:pt x="66" y="312"/>
                      </a:lnTo>
                      <a:lnTo>
                        <a:pt x="67" y="313"/>
                      </a:lnTo>
                      <a:lnTo>
                        <a:pt x="71" y="313"/>
                      </a:lnTo>
                      <a:lnTo>
                        <a:pt x="72" y="312"/>
                      </a:lnTo>
                      <a:lnTo>
                        <a:pt x="72" y="311"/>
                      </a:lnTo>
                      <a:lnTo>
                        <a:pt x="71" y="309"/>
                      </a:lnTo>
                      <a:lnTo>
                        <a:pt x="69" y="307"/>
                      </a:lnTo>
                      <a:lnTo>
                        <a:pt x="72" y="304"/>
                      </a:lnTo>
                      <a:lnTo>
                        <a:pt x="73" y="305"/>
                      </a:lnTo>
                      <a:lnTo>
                        <a:pt x="76" y="305"/>
                      </a:lnTo>
                      <a:lnTo>
                        <a:pt x="79" y="305"/>
                      </a:lnTo>
                      <a:lnTo>
                        <a:pt x="80" y="308"/>
                      </a:lnTo>
                      <a:lnTo>
                        <a:pt x="84" y="308"/>
                      </a:lnTo>
                      <a:lnTo>
                        <a:pt x="87" y="313"/>
                      </a:lnTo>
                      <a:lnTo>
                        <a:pt x="89" y="311"/>
                      </a:lnTo>
                      <a:lnTo>
                        <a:pt x="91" y="311"/>
                      </a:lnTo>
                      <a:lnTo>
                        <a:pt x="92" y="309"/>
                      </a:lnTo>
                      <a:lnTo>
                        <a:pt x="93" y="307"/>
                      </a:lnTo>
                      <a:lnTo>
                        <a:pt x="92" y="303"/>
                      </a:lnTo>
                      <a:lnTo>
                        <a:pt x="92" y="300"/>
                      </a:lnTo>
                      <a:lnTo>
                        <a:pt x="97" y="295"/>
                      </a:lnTo>
                      <a:lnTo>
                        <a:pt x="100" y="295"/>
                      </a:lnTo>
                      <a:lnTo>
                        <a:pt x="102" y="295"/>
                      </a:lnTo>
                      <a:lnTo>
                        <a:pt x="104" y="295"/>
                      </a:lnTo>
                      <a:lnTo>
                        <a:pt x="104" y="299"/>
                      </a:lnTo>
                      <a:lnTo>
                        <a:pt x="105" y="300"/>
                      </a:lnTo>
                      <a:lnTo>
                        <a:pt x="105" y="303"/>
                      </a:lnTo>
                      <a:lnTo>
                        <a:pt x="106" y="304"/>
                      </a:lnTo>
                      <a:lnTo>
                        <a:pt x="106" y="305"/>
                      </a:lnTo>
                      <a:lnTo>
                        <a:pt x="112" y="307"/>
                      </a:lnTo>
                      <a:lnTo>
                        <a:pt x="112" y="312"/>
                      </a:lnTo>
                      <a:lnTo>
                        <a:pt x="109" y="315"/>
                      </a:lnTo>
                      <a:lnTo>
                        <a:pt x="112" y="316"/>
                      </a:lnTo>
                      <a:lnTo>
                        <a:pt x="112" y="319"/>
                      </a:lnTo>
                      <a:lnTo>
                        <a:pt x="108" y="323"/>
                      </a:lnTo>
                      <a:lnTo>
                        <a:pt x="108" y="324"/>
                      </a:lnTo>
                      <a:lnTo>
                        <a:pt x="108" y="328"/>
                      </a:lnTo>
                      <a:lnTo>
                        <a:pt x="109" y="332"/>
                      </a:lnTo>
                      <a:lnTo>
                        <a:pt x="110" y="334"/>
                      </a:lnTo>
                      <a:lnTo>
                        <a:pt x="114" y="334"/>
                      </a:lnTo>
                      <a:lnTo>
                        <a:pt x="130" y="340"/>
                      </a:lnTo>
                      <a:lnTo>
                        <a:pt x="151" y="349"/>
                      </a:lnTo>
                      <a:lnTo>
                        <a:pt x="153" y="349"/>
                      </a:lnTo>
                      <a:lnTo>
                        <a:pt x="154" y="349"/>
                      </a:lnTo>
                      <a:lnTo>
                        <a:pt x="159" y="353"/>
                      </a:lnTo>
                      <a:lnTo>
                        <a:pt x="161" y="353"/>
                      </a:lnTo>
                      <a:lnTo>
                        <a:pt x="167" y="360"/>
                      </a:lnTo>
                      <a:lnTo>
                        <a:pt x="170" y="362"/>
                      </a:lnTo>
                      <a:lnTo>
                        <a:pt x="178" y="374"/>
                      </a:lnTo>
                      <a:lnTo>
                        <a:pt x="195" y="375"/>
                      </a:lnTo>
                      <a:lnTo>
                        <a:pt x="196" y="377"/>
                      </a:lnTo>
                      <a:lnTo>
                        <a:pt x="204" y="379"/>
                      </a:lnTo>
                      <a:lnTo>
                        <a:pt x="207" y="381"/>
                      </a:lnTo>
                      <a:lnTo>
                        <a:pt x="217" y="393"/>
                      </a:lnTo>
                      <a:lnTo>
                        <a:pt x="224" y="394"/>
                      </a:lnTo>
                      <a:lnTo>
                        <a:pt x="229" y="397"/>
                      </a:lnTo>
                      <a:lnTo>
                        <a:pt x="232" y="398"/>
                      </a:lnTo>
                      <a:lnTo>
                        <a:pt x="237" y="401"/>
                      </a:lnTo>
                      <a:lnTo>
                        <a:pt x="240" y="409"/>
                      </a:lnTo>
                      <a:lnTo>
                        <a:pt x="237" y="415"/>
                      </a:lnTo>
                      <a:lnTo>
                        <a:pt x="237" y="417"/>
                      </a:lnTo>
                      <a:lnTo>
                        <a:pt x="239" y="418"/>
                      </a:lnTo>
                      <a:lnTo>
                        <a:pt x="244" y="420"/>
                      </a:lnTo>
                      <a:lnTo>
                        <a:pt x="245" y="427"/>
                      </a:lnTo>
                      <a:lnTo>
                        <a:pt x="241" y="431"/>
                      </a:lnTo>
                      <a:lnTo>
                        <a:pt x="240" y="435"/>
                      </a:lnTo>
                      <a:lnTo>
                        <a:pt x="241" y="436"/>
                      </a:lnTo>
                      <a:lnTo>
                        <a:pt x="242" y="443"/>
                      </a:lnTo>
                      <a:lnTo>
                        <a:pt x="240" y="446"/>
                      </a:lnTo>
                      <a:lnTo>
                        <a:pt x="235" y="456"/>
                      </a:lnTo>
                      <a:lnTo>
                        <a:pt x="229" y="458"/>
                      </a:lnTo>
                      <a:lnTo>
                        <a:pt x="239" y="467"/>
                      </a:lnTo>
                      <a:lnTo>
                        <a:pt x="240" y="471"/>
                      </a:lnTo>
                      <a:lnTo>
                        <a:pt x="239" y="479"/>
                      </a:lnTo>
                      <a:lnTo>
                        <a:pt x="239" y="480"/>
                      </a:lnTo>
                      <a:lnTo>
                        <a:pt x="244" y="487"/>
                      </a:lnTo>
                      <a:lnTo>
                        <a:pt x="253" y="495"/>
                      </a:lnTo>
                      <a:lnTo>
                        <a:pt x="273" y="509"/>
                      </a:lnTo>
                      <a:lnTo>
                        <a:pt x="274" y="509"/>
                      </a:lnTo>
                      <a:lnTo>
                        <a:pt x="277" y="512"/>
                      </a:lnTo>
                      <a:lnTo>
                        <a:pt x="275" y="514"/>
                      </a:lnTo>
                      <a:lnTo>
                        <a:pt x="278" y="518"/>
                      </a:lnTo>
                      <a:lnTo>
                        <a:pt x="324" y="554"/>
                      </a:lnTo>
                      <a:lnTo>
                        <a:pt x="343" y="571"/>
                      </a:lnTo>
                      <a:lnTo>
                        <a:pt x="344" y="573"/>
                      </a:lnTo>
                      <a:lnTo>
                        <a:pt x="347" y="575"/>
                      </a:lnTo>
                      <a:lnTo>
                        <a:pt x="356" y="582"/>
                      </a:lnTo>
                      <a:lnTo>
                        <a:pt x="364" y="587"/>
                      </a:lnTo>
                      <a:lnTo>
                        <a:pt x="381" y="603"/>
                      </a:lnTo>
                      <a:lnTo>
                        <a:pt x="414" y="635"/>
                      </a:lnTo>
                      <a:lnTo>
                        <a:pt x="430" y="653"/>
                      </a:lnTo>
                      <a:lnTo>
                        <a:pt x="431" y="663"/>
                      </a:lnTo>
                      <a:lnTo>
                        <a:pt x="438" y="672"/>
                      </a:lnTo>
                      <a:lnTo>
                        <a:pt x="438" y="673"/>
                      </a:lnTo>
                      <a:lnTo>
                        <a:pt x="444" y="681"/>
                      </a:lnTo>
                      <a:lnTo>
                        <a:pt x="443" y="691"/>
                      </a:lnTo>
                      <a:lnTo>
                        <a:pt x="446" y="692"/>
                      </a:lnTo>
                      <a:lnTo>
                        <a:pt x="452" y="700"/>
                      </a:lnTo>
                      <a:lnTo>
                        <a:pt x="454" y="701"/>
                      </a:lnTo>
                      <a:lnTo>
                        <a:pt x="456" y="702"/>
                      </a:lnTo>
                      <a:lnTo>
                        <a:pt x="458" y="704"/>
                      </a:lnTo>
                      <a:lnTo>
                        <a:pt x="462" y="708"/>
                      </a:lnTo>
                      <a:lnTo>
                        <a:pt x="467" y="717"/>
                      </a:lnTo>
                      <a:lnTo>
                        <a:pt x="472" y="721"/>
                      </a:lnTo>
                      <a:lnTo>
                        <a:pt x="478" y="728"/>
                      </a:lnTo>
                      <a:lnTo>
                        <a:pt x="479" y="729"/>
                      </a:lnTo>
                      <a:lnTo>
                        <a:pt x="484" y="736"/>
                      </a:lnTo>
                      <a:lnTo>
                        <a:pt x="487" y="738"/>
                      </a:lnTo>
                      <a:lnTo>
                        <a:pt x="497" y="754"/>
                      </a:lnTo>
                      <a:lnTo>
                        <a:pt x="499" y="761"/>
                      </a:lnTo>
                      <a:lnTo>
                        <a:pt x="497" y="761"/>
                      </a:lnTo>
                      <a:lnTo>
                        <a:pt x="500" y="765"/>
                      </a:lnTo>
                      <a:lnTo>
                        <a:pt x="504" y="774"/>
                      </a:lnTo>
                      <a:lnTo>
                        <a:pt x="509" y="779"/>
                      </a:lnTo>
                      <a:lnTo>
                        <a:pt x="509" y="789"/>
                      </a:lnTo>
                      <a:lnTo>
                        <a:pt x="511" y="786"/>
                      </a:lnTo>
                      <a:lnTo>
                        <a:pt x="512" y="789"/>
                      </a:lnTo>
                      <a:lnTo>
                        <a:pt x="513" y="786"/>
                      </a:lnTo>
                      <a:lnTo>
                        <a:pt x="524" y="795"/>
                      </a:lnTo>
                      <a:lnTo>
                        <a:pt x="532" y="806"/>
                      </a:lnTo>
                      <a:lnTo>
                        <a:pt x="533" y="804"/>
                      </a:lnTo>
                      <a:lnTo>
                        <a:pt x="534" y="804"/>
                      </a:lnTo>
                      <a:lnTo>
                        <a:pt x="534" y="808"/>
                      </a:lnTo>
                      <a:lnTo>
                        <a:pt x="540" y="812"/>
                      </a:lnTo>
                      <a:lnTo>
                        <a:pt x="542" y="818"/>
                      </a:lnTo>
                      <a:lnTo>
                        <a:pt x="550" y="824"/>
                      </a:lnTo>
                      <a:lnTo>
                        <a:pt x="554" y="831"/>
                      </a:lnTo>
                      <a:lnTo>
                        <a:pt x="563" y="841"/>
                      </a:lnTo>
                      <a:lnTo>
                        <a:pt x="566" y="847"/>
                      </a:lnTo>
                      <a:lnTo>
                        <a:pt x="571" y="855"/>
                      </a:lnTo>
                      <a:lnTo>
                        <a:pt x="574" y="861"/>
                      </a:lnTo>
                      <a:lnTo>
                        <a:pt x="575" y="863"/>
                      </a:lnTo>
                      <a:lnTo>
                        <a:pt x="575" y="859"/>
                      </a:lnTo>
                      <a:lnTo>
                        <a:pt x="578" y="861"/>
                      </a:lnTo>
                      <a:lnTo>
                        <a:pt x="591" y="871"/>
                      </a:lnTo>
                      <a:lnTo>
                        <a:pt x="595" y="876"/>
                      </a:lnTo>
                      <a:lnTo>
                        <a:pt x="596" y="877"/>
                      </a:lnTo>
                      <a:lnTo>
                        <a:pt x="599" y="880"/>
                      </a:lnTo>
                      <a:lnTo>
                        <a:pt x="611" y="893"/>
                      </a:lnTo>
                      <a:lnTo>
                        <a:pt x="621" y="910"/>
                      </a:lnTo>
                      <a:lnTo>
                        <a:pt x="623" y="914"/>
                      </a:lnTo>
                      <a:lnTo>
                        <a:pt x="621" y="918"/>
                      </a:lnTo>
                      <a:lnTo>
                        <a:pt x="627" y="917"/>
                      </a:lnTo>
                      <a:lnTo>
                        <a:pt x="629" y="920"/>
                      </a:lnTo>
                      <a:lnTo>
                        <a:pt x="635" y="921"/>
                      </a:lnTo>
                      <a:lnTo>
                        <a:pt x="636" y="924"/>
                      </a:lnTo>
                      <a:lnTo>
                        <a:pt x="643" y="926"/>
                      </a:lnTo>
                      <a:lnTo>
                        <a:pt x="641" y="930"/>
                      </a:lnTo>
                      <a:lnTo>
                        <a:pt x="644" y="932"/>
                      </a:lnTo>
                      <a:lnTo>
                        <a:pt x="645" y="930"/>
                      </a:lnTo>
                      <a:lnTo>
                        <a:pt x="660" y="930"/>
                      </a:lnTo>
                      <a:lnTo>
                        <a:pt x="664" y="929"/>
                      </a:lnTo>
                      <a:lnTo>
                        <a:pt x="661" y="921"/>
                      </a:lnTo>
                      <a:lnTo>
                        <a:pt x="657" y="913"/>
                      </a:lnTo>
                      <a:lnTo>
                        <a:pt x="657" y="909"/>
                      </a:lnTo>
                      <a:lnTo>
                        <a:pt x="656" y="904"/>
                      </a:lnTo>
                      <a:lnTo>
                        <a:pt x="660" y="863"/>
                      </a:lnTo>
                      <a:lnTo>
                        <a:pt x="657" y="861"/>
                      </a:lnTo>
                      <a:lnTo>
                        <a:pt x="656" y="855"/>
                      </a:lnTo>
                      <a:lnTo>
                        <a:pt x="656" y="849"/>
                      </a:lnTo>
                      <a:lnTo>
                        <a:pt x="660" y="844"/>
                      </a:lnTo>
                      <a:lnTo>
                        <a:pt x="672" y="839"/>
                      </a:lnTo>
                      <a:lnTo>
                        <a:pt x="681" y="843"/>
                      </a:lnTo>
                      <a:lnTo>
                        <a:pt x="684" y="823"/>
                      </a:lnTo>
                      <a:lnTo>
                        <a:pt x="684" y="811"/>
                      </a:lnTo>
                      <a:lnTo>
                        <a:pt x="677" y="800"/>
                      </a:lnTo>
                      <a:lnTo>
                        <a:pt x="661" y="799"/>
                      </a:lnTo>
                      <a:lnTo>
                        <a:pt x="652" y="799"/>
                      </a:lnTo>
                      <a:lnTo>
                        <a:pt x="648" y="796"/>
                      </a:lnTo>
                      <a:lnTo>
                        <a:pt x="650" y="792"/>
                      </a:lnTo>
                      <a:lnTo>
                        <a:pt x="643" y="783"/>
                      </a:lnTo>
                      <a:lnTo>
                        <a:pt x="640" y="774"/>
                      </a:lnTo>
                      <a:lnTo>
                        <a:pt x="632" y="758"/>
                      </a:lnTo>
                      <a:lnTo>
                        <a:pt x="629" y="755"/>
                      </a:lnTo>
                      <a:lnTo>
                        <a:pt x="627" y="747"/>
                      </a:lnTo>
                      <a:lnTo>
                        <a:pt x="621" y="741"/>
                      </a:lnTo>
                      <a:lnTo>
                        <a:pt x="619" y="736"/>
                      </a:lnTo>
                      <a:lnTo>
                        <a:pt x="615" y="710"/>
                      </a:lnTo>
                      <a:lnTo>
                        <a:pt x="604" y="695"/>
                      </a:lnTo>
                      <a:lnTo>
                        <a:pt x="600" y="683"/>
                      </a:lnTo>
                      <a:lnTo>
                        <a:pt x="592" y="657"/>
                      </a:lnTo>
                      <a:lnTo>
                        <a:pt x="596" y="644"/>
                      </a:lnTo>
                      <a:lnTo>
                        <a:pt x="591" y="634"/>
                      </a:lnTo>
                      <a:lnTo>
                        <a:pt x="592" y="622"/>
                      </a:lnTo>
                      <a:lnTo>
                        <a:pt x="575" y="587"/>
                      </a:lnTo>
                      <a:lnTo>
                        <a:pt x="571" y="585"/>
                      </a:lnTo>
                      <a:lnTo>
                        <a:pt x="561" y="566"/>
                      </a:lnTo>
                      <a:lnTo>
                        <a:pt x="557" y="563"/>
                      </a:lnTo>
                      <a:lnTo>
                        <a:pt x="547" y="557"/>
                      </a:lnTo>
                      <a:lnTo>
                        <a:pt x="540" y="559"/>
                      </a:lnTo>
                      <a:lnTo>
                        <a:pt x="530" y="562"/>
                      </a:lnTo>
                      <a:lnTo>
                        <a:pt x="525" y="563"/>
                      </a:lnTo>
                      <a:lnTo>
                        <a:pt x="517" y="563"/>
                      </a:lnTo>
                      <a:lnTo>
                        <a:pt x="511" y="567"/>
                      </a:lnTo>
                      <a:lnTo>
                        <a:pt x="500" y="570"/>
                      </a:lnTo>
                      <a:lnTo>
                        <a:pt x="489" y="563"/>
                      </a:lnTo>
                      <a:lnTo>
                        <a:pt x="481" y="545"/>
                      </a:lnTo>
                      <a:lnTo>
                        <a:pt x="478" y="534"/>
                      </a:lnTo>
                      <a:lnTo>
                        <a:pt x="475" y="526"/>
                      </a:lnTo>
                      <a:lnTo>
                        <a:pt x="468" y="512"/>
                      </a:lnTo>
                      <a:lnTo>
                        <a:pt x="459" y="497"/>
                      </a:lnTo>
                      <a:lnTo>
                        <a:pt x="455" y="485"/>
                      </a:lnTo>
                      <a:lnTo>
                        <a:pt x="447" y="477"/>
                      </a:lnTo>
                      <a:lnTo>
                        <a:pt x="439" y="464"/>
                      </a:lnTo>
                      <a:lnTo>
                        <a:pt x="431" y="463"/>
                      </a:lnTo>
                      <a:lnTo>
                        <a:pt x="429" y="463"/>
                      </a:lnTo>
                      <a:lnTo>
                        <a:pt x="425" y="460"/>
                      </a:lnTo>
                      <a:lnTo>
                        <a:pt x="415" y="451"/>
                      </a:lnTo>
                      <a:lnTo>
                        <a:pt x="409" y="431"/>
                      </a:lnTo>
                      <a:lnTo>
                        <a:pt x="402" y="411"/>
                      </a:lnTo>
                      <a:lnTo>
                        <a:pt x="401" y="394"/>
                      </a:lnTo>
                      <a:lnTo>
                        <a:pt x="398" y="377"/>
                      </a:lnTo>
                      <a:lnTo>
                        <a:pt x="400" y="361"/>
                      </a:lnTo>
                      <a:lnTo>
                        <a:pt x="402" y="348"/>
                      </a:lnTo>
                      <a:lnTo>
                        <a:pt x="406" y="341"/>
                      </a:lnTo>
                      <a:lnTo>
                        <a:pt x="408" y="323"/>
                      </a:lnTo>
                      <a:lnTo>
                        <a:pt x="408" y="309"/>
                      </a:lnTo>
                      <a:lnTo>
                        <a:pt x="408" y="300"/>
                      </a:lnTo>
                      <a:lnTo>
                        <a:pt x="405" y="281"/>
                      </a:lnTo>
                      <a:lnTo>
                        <a:pt x="397" y="270"/>
                      </a:lnTo>
                      <a:lnTo>
                        <a:pt x="381" y="250"/>
                      </a:lnTo>
                      <a:lnTo>
                        <a:pt x="369" y="244"/>
                      </a:lnTo>
                      <a:lnTo>
                        <a:pt x="365" y="235"/>
                      </a:lnTo>
                      <a:lnTo>
                        <a:pt x="364" y="214"/>
                      </a:lnTo>
                      <a:lnTo>
                        <a:pt x="361" y="205"/>
                      </a:lnTo>
                      <a:lnTo>
                        <a:pt x="352" y="199"/>
                      </a:lnTo>
                      <a:lnTo>
                        <a:pt x="343" y="201"/>
                      </a:lnTo>
                      <a:lnTo>
                        <a:pt x="328" y="199"/>
                      </a:lnTo>
                      <a:lnTo>
                        <a:pt x="308" y="193"/>
                      </a:lnTo>
                      <a:lnTo>
                        <a:pt x="301" y="193"/>
                      </a:lnTo>
                      <a:lnTo>
                        <a:pt x="293" y="186"/>
                      </a:lnTo>
                      <a:lnTo>
                        <a:pt x="291" y="184"/>
                      </a:lnTo>
                      <a:lnTo>
                        <a:pt x="285" y="178"/>
                      </a:lnTo>
                      <a:lnTo>
                        <a:pt x="282" y="152"/>
                      </a:lnTo>
                      <a:lnTo>
                        <a:pt x="282" y="136"/>
                      </a:lnTo>
                      <a:lnTo>
                        <a:pt x="274" y="101"/>
                      </a:lnTo>
                      <a:lnTo>
                        <a:pt x="266" y="83"/>
                      </a:lnTo>
                      <a:lnTo>
                        <a:pt x="261" y="60"/>
                      </a:lnTo>
                      <a:lnTo>
                        <a:pt x="254" y="46"/>
                      </a:lnTo>
                      <a:lnTo>
                        <a:pt x="253" y="35"/>
                      </a:lnTo>
                      <a:lnTo>
                        <a:pt x="245" y="21"/>
                      </a:lnTo>
                      <a:lnTo>
                        <a:pt x="231" y="13"/>
                      </a:lnTo>
                      <a:lnTo>
                        <a:pt x="219" y="3"/>
                      </a:lnTo>
                      <a:lnTo>
                        <a:pt x="212" y="1"/>
                      </a:lnTo>
                      <a:lnTo>
                        <a:pt x="205" y="2"/>
                      </a:lnTo>
                      <a:lnTo>
                        <a:pt x="202" y="2"/>
                      </a:lnTo>
                      <a:lnTo>
                        <a:pt x="195" y="0"/>
                      </a:lnTo>
                      <a:lnTo>
                        <a:pt x="176" y="11"/>
                      </a:lnTo>
                      <a:lnTo>
                        <a:pt x="178" y="33"/>
                      </a:lnTo>
                      <a:lnTo>
                        <a:pt x="180" y="42"/>
                      </a:lnTo>
                      <a:lnTo>
                        <a:pt x="178" y="48"/>
                      </a:lnTo>
                      <a:lnTo>
                        <a:pt x="159" y="74"/>
                      </a:lnTo>
                      <a:lnTo>
                        <a:pt x="134" y="95"/>
                      </a:lnTo>
                      <a:lnTo>
                        <a:pt x="76" y="129"/>
                      </a:lnTo>
                      <a:lnTo>
                        <a:pt x="51" y="150"/>
                      </a:lnTo>
                      <a:lnTo>
                        <a:pt x="43" y="133"/>
                      </a:lnTo>
                      <a:lnTo>
                        <a:pt x="40" y="132"/>
                      </a:lnTo>
                      <a:lnTo>
                        <a:pt x="38" y="139"/>
                      </a:lnTo>
                      <a:lnTo>
                        <a:pt x="39" y="144"/>
                      </a:lnTo>
                      <a:lnTo>
                        <a:pt x="33" y="149"/>
                      </a:lnTo>
                      <a:lnTo>
                        <a:pt x="25" y="168"/>
                      </a:lnTo>
                      <a:lnTo>
                        <a:pt x="15" y="184"/>
                      </a:lnTo>
                      <a:lnTo>
                        <a:pt x="13" y="184"/>
                      </a:lnTo>
                      <a:lnTo>
                        <a:pt x="3" y="201"/>
                      </a:lnTo>
                      <a:lnTo>
                        <a:pt x="2" y="205"/>
                      </a:lnTo>
                      <a:lnTo>
                        <a:pt x="0" y="213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8" name="Freeform 37"/>
                <p:cNvSpPr>
                  <a:spLocks/>
                </p:cNvSpPr>
                <p:nvPr/>
              </p:nvSpPr>
              <p:spPr bwMode="ltGray">
                <a:xfrm>
                  <a:off x="462" y="1624"/>
                  <a:ext cx="754" cy="908"/>
                </a:xfrm>
                <a:custGeom>
                  <a:avLst/>
                  <a:gdLst>
                    <a:gd name="T0" fmla="*/ 10 w 1076"/>
                    <a:gd name="T1" fmla="*/ 4 h 1307"/>
                    <a:gd name="T2" fmla="*/ 10 w 1076"/>
                    <a:gd name="T3" fmla="*/ 6 h 1307"/>
                    <a:gd name="T4" fmla="*/ 9 w 1076"/>
                    <a:gd name="T5" fmla="*/ 6 h 1307"/>
                    <a:gd name="T6" fmla="*/ 9 w 1076"/>
                    <a:gd name="T7" fmla="*/ 6 h 1307"/>
                    <a:gd name="T8" fmla="*/ 9 w 1076"/>
                    <a:gd name="T9" fmla="*/ 7 h 1307"/>
                    <a:gd name="T10" fmla="*/ 9 w 1076"/>
                    <a:gd name="T11" fmla="*/ 7 h 1307"/>
                    <a:gd name="T12" fmla="*/ 9 w 1076"/>
                    <a:gd name="T13" fmla="*/ 8 h 1307"/>
                    <a:gd name="T14" fmla="*/ 10 w 1076"/>
                    <a:gd name="T15" fmla="*/ 9 h 1307"/>
                    <a:gd name="T16" fmla="*/ 9 w 1076"/>
                    <a:gd name="T17" fmla="*/ 9 h 1307"/>
                    <a:gd name="T18" fmla="*/ 8 w 1076"/>
                    <a:gd name="T19" fmla="*/ 9 h 1307"/>
                    <a:gd name="T20" fmla="*/ 8 w 1076"/>
                    <a:gd name="T21" fmla="*/ 9 h 1307"/>
                    <a:gd name="T22" fmla="*/ 8 w 1076"/>
                    <a:gd name="T23" fmla="*/ 8 h 1307"/>
                    <a:gd name="T24" fmla="*/ 8 w 1076"/>
                    <a:gd name="T25" fmla="*/ 8 h 1307"/>
                    <a:gd name="T26" fmla="*/ 7 w 1076"/>
                    <a:gd name="T27" fmla="*/ 8 h 1307"/>
                    <a:gd name="T28" fmla="*/ 6 w 1076"/>
                    <a:gd name="T29" fmla="*/ 8 h 1307"/>
                    <a:gd name="T30" fmla="*/ 6 w 1076"/>
                    <a:gd name="T31" fmla="*/ 8 h 1307"/>
                    <a:gd name="T32" fmla="*/ 6 w 1076"/>
                    <a:gd name="T33" fmla="*/ 8 h 1307"/>
                    <a:gd name="T34" fmla="*/ 6 w 1076"/>
                    <a:gd name="T35" fmla="*/ 7 h 1307"/>
                    <a:gd name="T36" fmla="*/ 6 w 1076"/>
                    <a:gd name="T37" fmla="*/ 7 h 1307"/>
                    <a:gd name="T38" fmla="*/ 6 w 1076"/>
                    <a:gd name="T39" fmla="*/ 7 h 1307"/>
                    <a:gd name="T40" fmla="*/ 6 w 1076"/>
                    <a:gd name="T41" fmla="*/ 7 h 1307"/>
                    <a:gd name="T42" fmla="*/ 6 w 1076"/>
                    <a:gd name="T43" fmla="*/ 7 h 1307"/>
                    <a:gd name="T44" fmla="*/ 6 w 1076"/>
                    <a:gd name="T45" fmla="*/ 7 h 1307"/>
                    <a:gd name="T46" fmla="*/ 6 w 1076"/>
                    <a:gd name="T47" fmla="*/ 7 h 1307"/>
                    <a:gd name="T48" fmla="*/ 6 w 1076"/>
                    <a:gd name="T49" fmla="*/ 7 h 1307"/>
                    <a:gd name="T50" fmla="*/ 6 w 1076"/>
                    <a:gd name="T51" fmla="*/ 6 h 1307"/>
                    <a:gd name="T52" fmla="*/ 6 w 1076"/>
                    <a:gd name="T53" fmla="*/ 6 h 1307"/>
                    <a:gd name="T54" fmla="*/ 6 w 1076"/>
                    <a:gd name="T55" fmla="*/ 6 h 1307"/>
                    <a:gd name="T56" fmla="*/ 6 w 1076"/>
                    <a:gd name="T57" fmla="*/ 6 h 1307"/>
                    <a:gd name="T58" fmla="*/ 6 w 1076"/>
                    <a:gd name="T59" fmla="*/ 6 h 1307"/>
                    <a:gd name="T60" fmla="*/ 6 w 1076"/>
                    <a:gd name="T61" fmla="*/ 6 h 1307"/>
                    <a:gd name="T62" fmla="*/ 5 w 1076"/>
                    <a:gd name="T63" fmla="*/ 6 h 1307"/>
                    <a:gd name="T64" fmla="*/ 5 w 1076"/>
                    <a:gd name="T65" fmla="*/ 6 h 1307"/>
                    <a:gd name="T66" fmla="*/ 4 w 1076"/>
                    <a:gd name="T67" fmla="*/ 6 h 1307"/>
                    <a:gd name="T68" fmla="*/ 4 w 1076"/>
                    <a:gd name="T69" fmla="*/ 6 h 1307"/>
                    <a:gd name="T70" fmla="*/ 4 w 1076"/>
                    <a:gd name="T71" fmla="*/ 6 h 1307"/>
                    <a:gd name="T72" fmla="*/ 4 w 1076"/>
                    <a:gd name="T73" fmla="*/ 5 h 1307"/>
                    <a:gd name="T74" fmla="*/ 4 w 1076"/>
                    <a:gd name="T75" fmla="*/ 5 h 1307"/>
                    <a:gd name="T76" fmla="*/ 4 w 1076"/>
                    <a:gd name="T77" fmla="*/ 5 h 1307"/>
                    <a:gd name="T78" fmla="*/ 4 w 1076"/>
                    <a:gd name="T79" fmla="*/ 4 h 1307"/>
                    <a:gd name="T80" fmla="*/ 4 w 1076"/>
                    <a:gd name="T81" fmla="*/ 4 h 1307"/>
                    <a:gd name="T82" fmla="*/ 4 w 1076"/>
                    <a:gd name="T83" fmla="*/ 4 h 1307"/>
                    <a:gd name="T84" fmla="*/ 4 w 1076"/>
                    <a:gd name="T85" fmla="*/ 3 h 1307"/>
                    <a:gd name="T86" fmla="*/ 3 w 1076"/>
                    <a:gd name="T87" fmla="*/ 3 h 1307"/>
                    <a:gd name="T88" fmla="*/ 3 w 1076"/>
                    <a:gd name="T89" fmla="*/ 3 h 1307"/>
                    <a:gd name="T90" fmla="*/ 3 w 1076"/>
                    <a:gd name="T91" fmla="*/ 2 h 1307"/>
                    <a:gd name="T92" fmla="*/ 3 w 1076"/>
                    <a:gd name="T93" fmla="*/ 2 h 1307"/>
                    <a:gd name="T94" fmla="*/ 3 w 1076"/>
                    <a:gd name="T95" fmla="*/ 2 h 1307"/>
                    <a:gd name="T96" fmla="*/ 3 w 1076"/>
                    <a:gd name="T97" fmla="*/ 2 h 1307"/>
                    <a:gd name="T98" fmla="*/ 2 w 1076"/>
                    <a:gd name="T99" fmla="*/ 2 h 1307"/>
                    <a:gd name="T100" fmla="*/ 2 w 1076"/>
                    <a:gd name="T101" fmla="*/ 1 h 1307"/>
                    <a:gd name="T102" fmla="*/ 2 w 1076"/>
                    <a:gd name="T103" fmla="*/ 1 h 1307"/>
                    <a:gd name="T104" fmla="*/ 2 w 1076"/>
                    <a:gd name="T105" fmla="*/ 1 h 1307"/>
                    <a:gd name="T106" fmla="*/ 1 w 1076"/>
                    <a:gd name="T107" fmla="*/ 1 h 1307"/>
                    <a:gd name="T108" fmla="*/ 1 w 1076"/>
                    <a:gd name="T109" fmla="*/ 1 h 1307"/>
                    <a:gd name="T110" fmla="*/ 1 w 1076"/>
                    <a:gd name="T111" fmla="*/ 1 h 1307"/>
                    <a:gd name="T112" fmla="*/ 1 w 1076"/>
                    <a:gd name="T113" fmla="*/ 1 h 1307"/>
                    <a:gd name="T114" fmla="*/ 1 w 1076"/>
                    <a:gd name="T115" fmla="*/ 1 h 1307"/>
                    <a:gd name="T116" fmla="*/ 1 w 1076"/>
                    <a:gd name="T117" fmla="*/ 1 h 1307"/>
                    <a:gd name="T118" fmla="*/ 1 w 1076"/>
                    <a:gd name="T119" fmla="*/ 0 h 1307"/>
                    <a:gd name="T120" fmla="*/ 6 w 1076"/>
                    <a:gd name="T121" fmla="*/ 2 h 13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76"/>
                    <a:gd name="T184" fmla="*/ 0 h 1307"/>
                    <a:gd name="T185" fmla="*/ 1076 w 1076"/>
                    <a:gd name="T186" fmla="*/ 1307 h 13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76" h="1307">
                      <a:moveTo>
                        <a:pt x="1038" y="319"/>
                      </a:moveTo>
                      <a:lnTo>
                        <a:pt x="1024" y="340"/>
                      </a:lnTo>
                      <a:lnTo>
                        <a:pt x="1034" y="337"/>
                      </a:lnTo>
                      <a:lnTo>
                        <a:pt x="1038" y="370"/>
                      </a:lnTo>
                      <a:lnTo>
                        <a:pt x="1051" y="455"/>
                      </a:lnTo>
                      <a:lnTo>
                        <a:pt x="1068" y="499"/>
                      </a:lnTo>
                      <a:lnTo>
                        <a:pt x="1075" y="560"/>
                      </a:lnTo>
                      <a:lnTo>
                        <a:pt x="1060" y="699"/>
                      </a:lnTo>
                      <a:lnTo>
                        <a:pt x="1044" y="696"/>
                      </a:lnTo>
                      <a:lnTo>
                        <a:pt x="1049" y="725"/>
                      </a:lnTo>
                      <a:lnTo>
                        <a:pt x="1052" y="766"/>
                      </a:lnTo>
                      <a:lnTo>
                        <a:pt x="1060" y="804"/>
                      </a:lnTo>
                      <a:lnTo>
                        <a:pt x="1056" y="825"/>
                      </a:lnTo>
                      <a:lnTo>
                        <a:pt x="1049" y="844"/>
                      </a:lnTo>
                      <a:lnTo>
                        <a:pt x="1056" y="866"/>
                      </a:lnTo>
                      <a:lnTo>
                        <a:pt x="1055" y="882"/>
                      </a:lnTo>
                      <a:lnTo>
                        <a:pt x="1055" y="894"/>
                      </a:lnTo>
                      <a:lnTo>
                        <a:pt x="1059" y="907"/>
                      </a:lnTo>
                      <a:lnTo>
                        <a:pt x="1059" y="912"/>
                      </a:lnTo>
                      <a:lnTo>
                        <a:pt x="1040" y="926"/>
                      </a:lnTo>
                      <a:lnTo>
                        <a:pt x="1020" y="916"/>
                      </a:lnTo>
                      <a:lnTo>
                        <a:pt x="1011" y="914"/>
                      </a:lnTo>
                      <a:lnTo>
                        <a:pt x="989" y="915"/>
                      </a:lnTo>
                      <a:lnTo>
                        <a:pt x="982" y="914"/>
                      </a:lnTo>
                      <a:lnTo>
                        <a:pt x="978" y="910"/>
                      </a:lnTo>
                      <a:lnTo>
                        <a:pt x="973" y="907"/>
                      </a:lnTo>
                      <a:lnTo>
                        <a:pt x="969" y="910"/>
                      </a:lnTo>
                      <a:lnTo>
                        <a:pt x="968" y="912"/>
                      </a:lnTo>
                      <a:lnTo>
                        <a:pt x="958" y="918"/>
                      </a:lnTo>
                      <a:lnTo>
                        <a:pt x="954" y="922"/>
                      </a:lnTo>
                      <a:lnTo>
                        <a:pt x="954" y="928"/>
                      </a:lnTo>
                      <a:lnTo>
                        <a:pt x="954" y="937"/>
                      </a:lnTo>
                      <a:lnTo>
                        <a:pt x="962" y="956"/>
                      </a:lnTo>
                      <a:lnTo>
                        <a:pt x="968" y="964"/>
                      </a:lnTo>
                      <a:lnTo>
                        <a:pt x="969" y="968"/>
                      </a:lnTo>
                      <a:lnTo>
                        <a:pt x="976" y="970"/>
                      </a:lnTo>
                      <a:lnTo>
                        <a:pt x="981" y="974"/>
                      </a:lnTo>
                      <a:lnTo>
                        <a:pt x="986" y="984"/>
                      </a:lnTo>
                      <a:lnTo>
                        <a:pt x="995" y="1011"/>
                      </a:lnTo>
                      <a:lnTo>
                        <a:pt x="1015" y="1034"/>
                      </a:lnTo>
                      <a:lnTo>
                        <a:pt x="1015" y="1044"/>
                      </a:lnTo>
                      <a:lnTo>
                        <a:pt x="1016" y="1051"/>
                      </a:lnTo>
                      <a:lnTo>
                        <a:pt x="1030" y="1059"/>
                      </a:lnTo>
                      <a:lnTo>
                        <a:pt x="1034" y="1079"/>
                      </a:lnTo>
                      <a:lnTo>
                        <a:pt x="1042" y="1100"/>
                      </a:lnTo>
                      <a:lnTo>
                        <a:pt x="1031" y="1110"/>
                      </a:lnTo>
                      <a:lnTo>
                        <a:pt x="1023" y="1117"/>
                      </a:lnTo>
                      <a:lnTo>
                        <a:pt x="1022" y="1125"/>
                      </a:lnTo>
                      <a:lnTo>
                        <a:pt x="1022" y="1138"/>
                      </a:lnTo>
                      <a:lnTo>
                        <a:pt x="1030" y="1150"/>
                      </a:lnTo>
                      <a:lnTo>
                        <a:pt x="1040" y="1156"/>
                      </a:lnTo>
                      <a:lnTo>
                        <a:pt x="1049" y="1167"/>
                      </a:lnTo>
                      <a:lnTo>
                        <a:pt x="1051" y="1188"/>
                      </a:lnTo>
                      <a:lnTo>
                        <a:pt x="1053" y="1197"/>
                      </a:lnTo>
                      <a:lnTo>
                        <a:pt x="1051" y="1204"/>
                      </a:lnTo>
                      <a:lnTo>
                        <a:pt x="1032" y="1229"/>
                      </a:lnTo>
                      <a:lnTo>
                        <a:pt x="1007" y="1250"/>
                      </a:lnTo>
                      <a:lnTo>
                        <a:pt x="949" y="1284"/>
                      </a:lnTo>
                      <a:lnTo>
                        <a:pt x="924" y="1306"/>
                      </a:lnTo>
                      <a:lnTo>
                        <a:pt x="916" y="1288"/>
                      </a:lnTo>
                      <a:lnTo>
                        <a:pt x="914" y="1287"/>
                      </a:lnTo>
                      <a:lnTo>
                        <a:pt x="911" y="1258"/>
                      </a:lnTo>
                      <a:lnTo>
                        <a:pt x="906" y="1249"/>
                      </a:lnTo>
                      <a:lnTo>
                        <a:pt x="902" y="1245"/>
                      </a:lnTo>
                      <a:lnTo>
                        <a:pt x="895" y="1240"/>
                      </a:lnTo>
                      <a:lnTo>
                        <a:pt x="894" y="1233"/>
                      </a:lnTo>
                      <a:lnTo>
                        <a:pt x="887" y="1226"/>
                      </a:lnTo>
                      <a:lnTo>
                        <a:pt x="874" y="1222"/>
                      </a:lnTo>
                      <a:lnTo>
                        <a:pt x="873" y="1224"/>
                      </a:lnTo>
                      <a:lnTo>
                        <a:pt x="866" y="1222"/>
                      </a:lnTo>
                      <a:lnTo>
                        <a:pt x="863" y="1217"/>
                      </a:lnTo>
                      <a:lnTo>
                        <a:pt x="856" y="1218"/>
                      </a:lnTo>
                      <a:lnTo>
                        <a:pt x="848" y="1218"/>
                      </a:lnTo>
                      <a:lnTo>
                        <a:pt x="844" y="1220"/>
                      </a:lnTo>
                      <a:lnTo>
                        <a:pt x="842" y="1222"/>
                      </a:lnTo>
                      <a:lnTo>
                        <a:pt x="838" y="1222"/>
                      </a:lnTo>
                      <a:lnTo>
                        <a:pt x="833" y="1218"/>
                      </a:lnTo>
                      <a:lnTo>
                        <a:pt x="830" y="1217"/>
                      </a:lnTo>
                      <a:lnTo>
                        <a:pt x="828" y="1213"/>
                      </a:lnTo>
                      <a:lnTo>
                        <a:pt x="823" y="1212"/>
                      </a:lnTo>
                      <a:lnTo>
                        <a:pt x="815" y="1201"/>
                      </a:lnTo>
                      <a:lnTo>
                        <a:pt x="808" y="1171"/>
                      </a:lnTo>
                      <a:lnTo>
                        <a:pt x="799" y="1156"/>
                      </a:lnTo>
                      <a:lnTo>
                        <a:pt x="800" y="1154"/>
                      </a:lnTo>
                      <a:lnTo>
                        <a:pt x="805" y="1151"/>
                      </a:lnTo>
                      <a:lnTo>
                        <a:pt x="805" y="1142"/>
                      </a:lnTo>
                      <a:lnTo>
                        <a:pt x="799" y="1137"/>
                      </a:lnTo>
                      <a:lnTo>
                        <a:pt x="794" y="1133"/>
                      </a:lnTo>
                      <a:lnTo>
                        <a:pt x="780" y="1139"/>
                      </a:lnTo>
                      <a:lnTo>
                        <a:pt x="776" y="1134"/>
                      </a:lnTo>
                      <a:lnTo>
                        <a:pt x="774" y="1131"/>
                      </a:lnTo>
                      <a:lnTo>
                        <a:pt x="766" y="1130"/>
                      </a:lnTo>
                      <a:lnTo>
                        <a:pt x="753" y="1125"/>
                      </a:lnTo>
                      <a:lnTo>
                        <a:pt x="746" y="1123"/>
                      </a:lnTo>
                      <a:lnTo>
                        <a:pt x="741" y="1121"/>
                      </a:lnTo>
                      <a:lnTo>
                        <a:pt x="741" y="1122"/>
                      </a:lnTo>
                      <a:lnTo>
                        <a:pt x="736" y="1117"/>
                      </a:lnTo>
                      <a:lnTo>
                        <a:pt x="726" y="1108"/>
                      </a:lnTo>
                      <a:lnTo>
                        <a:pt x="725" y="1105"/>
                      </a:lnTo>
                      <a:lnTo>
                        <a:pt x="720" y="1098"/>
                      </a:lnTo>
                      <a:lnTo>
                        <a:pt x="710" y="1093"/>
                      </a:lnTo>
                      <a:lnTo>
                        <a:pt x="704" y="1092"/>
                      </a:lnTo>
                      <a:lnTo>
                        <a:pt x="703" y="1089"/>
                      </a:lnTo>
                      <a:lnTo>
                        <a:pt x="705" y="1089"/>
                      </a:lnTo>
                      <a:lnTo>
                        <a:pt x="710" y="1085"/>
                      </a:lnTo>
                      <a:lnTo>
                        <a:pt x="712" y="1079"/>
                      </a:lnTo>
                      <a:lnTo>
                        <a:pt x="713" y="1077"/>
                      </a:lnTo>
                      <a:lnTo>
                        <a:pt x="708" y="1073"/>
                      </a:lnTo>
                      <a:lnTo>
                        <a:pt x="703" y="1076"/>
                      </a:lnTo>
                      <a:lnTo>
                        <a:pt x="701" y="1076"/>
                      </a:lnTo>
                      <a:lnTo>
                        <a:pt x="700" y="1076"/>
                      </a:lnTo>
                      <a:lnTo>
                        <a:pt x="697" y="1076"/>
                      </a:lnTo>
                      <a:lnTo>
                        <a:pt x="699" y="1072"/>
                      </a:lnTo>
                      <a:lnTo>
                        <a:pt x="697" y="1067"/>
                      </a:lnTo>
                      <a:lnTo>
                        <a:pt x="699" y="1065"/>
                      </a:lnTo>
                      <a:lnTo>
                        <a:pt x="699" y="1061"/>
                      </a:lnTo>
                      <a:lnTo>
                        <a:pt x="696" y="1061"/>
                      </a:lnTo>
                      <a:lnTo>
                        <a:pt x="693" y="1060"/>
                      </a:lnTo>
                      <a:lnTo>
                        <a:pt x="692" y="1061"/>
                      </a:lnTo>
                      <a:lnTo>
                        <a:pt x="695" y="1050"/>
                      </a:lnTo>
                      <a:lnTo>
                        <a:pt x="695" y="1044"/>
                      </a:lnTo>
                      <a:lnTo>
                        <a:pt x="692" y="1035"/>
                      </a:lnTo>
                      <a:lnTo>
                        <a:pt x="691" y="1034"/>
                      </a:lnTo>
                      <a:lnTo>
                        <a:pt x="689" y="1031"/>
                      </a:lnTo>
                      <a:lnTo>
                        <a:pt x="689" y="1030"/>
                      </a:lnTo>
                      <a:lnTo>
                        <a:pt x="689" y="1027"/>
                      </a:lnTo>
                      <a:lnTo>
                        <a:pt x="689" y="1026"/>
                      </a:lnTo>
                      <a:lnTo>
                        <a:pt x="689" y="1018"/>
                      </a:lnTo>
                      <a:lnTo>
                        <a:pt x="692" y="1014"/>
                      </a:lnTo>
                      <a:lnTo>
                        <a:pt x="692" y="1017"/>
                      </a:lnTo>
                      <a:lnTo>
                        <a:pt x="693" y="1015"/>
                      </a:lnTo>
                      <a:lnTo>
                        <a:pt x="695" y="1010"/>
                      </a:lnTo>
                      <a:lnTo>
                        <a:pt x="693" y="1003"/>
                      </a:lnTo>
                      <a:lnTo>
                        <a:pt x="693" y="1001"/>
                      </a:lnTo>
                      <a:lnTo>
                        <a:pt x="693" y="995"/>
                      </a:lnTo>
                      <a:lnTo>
                        <a:pt x="692" y="993"/>
                      </a:lnTo>
                      <a:lnTo>
                        <a:pt x="693" y="986"/>
                      </a:lnTo>
                      <a:lnTo>
                        <a:pt x="695" y="985"/>
                      </a:lnTo>
                      <a:lnTo>
                        <a:pt x="699" y="985"/>
                      </a:lnTo>
                      <a:lnTo>
                        <a:pt x="699" y="984"/>
                      </a:lnTo>
                      <a:lnTo>
                        <a:pt x="699" y="981"/>
                      </a:lnTo>
                      <a:lnTo>
                        <a:pt x="696" y="978"/>
                      </a:lnTo>
                      <a:lnTo>
                        <a:pt x="692" y="977"/>
                      </a:lnTo>
                      <a:lnTo>
                        <a:pt x="689" y="973"/>
                      </a:lnTo>
                      <a:lnTo>
                        <a:pt x="687" y="972"/>
                      </a:lnTo>
                      <a:lnTo>
                        <a:pt x="685" y="973"/>
                      </a:lnTo>
                      <a:lnTo>
                        <a:pt x="675" y="968"/>
                      </a:lnTo>
                      <a:lnTo>
                        <a:pt x="663" y="964"/>
                      </a:lnTo>
                      <a:lnTo>
                        <a:pt x="655" y="965"/>
                      </a:lnTo>
                      <a:lnTo>
                        <a:pt x="652" y="969"/>
                      </a:lnTo>
                      <a:lnTo>
                        <a:pt x="651" y="972"/>
                      </a:lnTo>
                      <a:lnTo>
                        <a:pt x="652" y="973"/>
                      </a:lnTo>
                      <a:lnTo>
                        <a:pt x="635" y="968"/>
                      </a:lnTo>
                      <a:lnTo>
                        <a:pt x="635" y="965"/>
                      </a:lnTo>
                      <a:lnTo>
                        <a:pt x="638" y="963"/>
                      </a:lnTo>
                      <a:lnTo>
                        <a:pt x="637" y="961"/>
                      </a:lnTo>
                      <a:lnTo>
                        <a:pt x="635" y="961"/>
                      </a:lnTo>
                      <a:lnTo>
                        <a:pt x="634" y="957"/>
                      </a:lnTo>
                      <a:lnTo>
                        <a:pt x="634" y="956"/>
                      </a:lnTo>
                      <a:lnTo>
                        <a:pt x="631" y="953"/>
                      </a:lnTo>
                      <a:lnTo>
                        <a:pt x="626" y="953"/>
                      </a:lnTo>
                      <a:lnTo>
                        <a:pt x="621" y="956"/>
                      </a:lnTo>
                      <a:lnTo>
                        <a:pt x="621" y="957"/>
                      </a:lnTo>
                      <a:lnTo>
                        <a:pt x="619" y="957"/>
                      </a:lnTo>
                      <a:lnTo>
                        <a:pt x="618" y="956"/>
                      </a:lnTo>
                      <a:lnTo>
                        <a:pt x="618" y="959"/>
                      </a:lnTo>
                      <a:lnTo>
                        <a:pt x="618" y="960"/>
                      </a:lnTo>
                      <a:lnTo>
                        <a:pt x="618" y="957"/>
                      </a:lnTo>
                      <a:lnTo>
                        <a:pt x="614" y="957"/>
                      </a:lnTo>
                      <a:lnTo>
                        <a:pt x="613" y="957"/>
                      </a:lnTo>
                      <a:lnTo>
                        <a:pt x="612" y="957"/>
                      </a:lnTo>
                      <a:lnTo>
                        <a:pt x="612" y="956"/>
                      </a:lnTo>
                      <a:lnTo>
                        <a:pt x="613" y="955"/>
                      </a:lnTo>
                      <a:lnTo>
                        <a:pt x="612" y="952"/>
                      </a:lnTo>
                      <a:lnTo>
                        <a:pt x="610" y="952"/>
                      </a:lnTo>
                      <a:lnTo>
                        <a:pt x="608" y="953"/>
                      </a:lnTo>
                      <a:lnTo>
                        <a:pt x="609" y="951"/>
                      </a:lnTo>
                      <a:lnTo>
                        <a:pt x="609" y="949"/>
                      </a:lnTo>
                      <a:lnTo>
                        <a:pt x="606" y="949"/>
                      </a:lnTo>
                      <a:lnTo>
                        <a:pt x="606" y="948"/>
                      </a:lnTo>
                      <a:lnTo>
                        <a:pt x="605" y="948"/>
                      </a:lnTo>
                      <a:lnTo>
                        <a:pt x="601" y="947"/>
                      </a:lnTo>
                      <a:lnTo>
                        <a:pt x="598" y="940"/>
                      </a:lnTo>
                      <a:lnTo>
                        <a:pt x="596" y="939"/>
                      </a:lnTo>
                      <a:lnTo>
                        <a:pt x="593" y="935"/>
                      </a:lnTo>
                      <a:lnTo>
                        <a:pt x="590" y="933"/>
                      </a:lnTo>
                      <a:lnTo>
                        <a:pt x="590" y="932"/>
                      </a:lnTo>
                      <a:lnTo>
                        <a:pt x="589" y="932"/>
                      </a:lnTo>
                      <a:lnTo>
                        <a:pt x="588" y="932"/>
                      </a:lnTo>
                      <a:lnTo>
                        <a:pt x="586" y="932"/>
                      </a:lnTo>
                      <a:lnTo>
                        <a:pt x="588" y="931"/>
                      </a:lnTo>
                      <a:lnTo>
                        <a:pt x="584" y="926"/>
                      </a:lnTo>
                      <a:lnTo>
                        <a:pt x="584" y="924"/>
                      </a:lnTo>
                      <a:lnTo>
                        <a:pt x="583" y="924"/>
                      </a:lnTo>
                      <a:lnTo>
                        <a:pt x="583" y="920"/>
                      </a:lnTo>
                      <a:lnTo>
                        <a:pt x="581" y="920"/>
                      </a:lnTo>
                      <a:lnTo>
                        <a:pt x="581" y="919"/>
                      </a:lnTo>
                      <a:lnTo>
                        <a:pt x="581" y="918"/>
                      </a:lnTo>
                      <a:lnTo>
                        <a:pt x="580" y="918"/>
                      </a:lnTo>
                      <a:lnTo>
                        <a:pt x="580" y="916"/>
                      </a:lnTo>
                      <a:lnTo>
                        <a:pt x="579" y="915"/>
                      </a:lnTo>
                      <a:lnTo>
                        <a:pt x="577" y="912"/>
                      </a:lnTo>
                      <a:lnTo>
                        <a:pt x="576" y="911"/>
                      </a:lnTo>
                      <a:lnTo>
                        <a:pt x="577" y="906"/>
                      </a:lnTo>
                      <a:lnTo>
                        <a:pt x="573" y="901"/>
                      </a:lnTo>
                      <a:lnTo>
                        <a:pt x="569" y="899"/>
                      </a:lnTo>
                      <a:lnTo>
                        <a:pt x="569" y="897"/>
                      </a:lnTo>
                      <a:lnTo>
                        <a:pt x="568" y="894"/>
                      </a:lnTo>
                      <a:lnTo>
                        <a:pt x="567" y="893"/>
                      </a:lnTo>
                      <a:lnTo>
                        <a:pt x="564" y="889"/>
                      </a:lnTo>
                      <a:lnTo>
                        <a:pt x="563" y="887"/>
                      </a:lnTo>
                      <a:lnTo>
                        <a:pt x="561" y="885"/>
                      </a:lnTo>
                      <a:lnTo>
                        <a:pt x="560" y="883"/>
                      </a:lnTo>
                      <a:lnTo>
                        <a:pt x="557" y="881"/>
                      </a:lnTo>
                      <a:lnTo>
                        <a:pt x="556" y="878"/>
                      </a:lnTo>
                      <a:lnTo>
                        <a:pt x="555" y="873"/>
                      </a:lnTo>
                      <a:lnTo>
                        <a:pt x="556" y="870"/>
                      </a:lnTo>
                      <a:lnTo>
                        <a:pt x="555" y="868"/>
                      </a:lnTo>
                      <a:lnTo>
                        <a:pt x="551" y="865"/>
                      </a:lnTo>
                      <a:lnTo>
                        <a:pt x="546" y="862"/>
                      </a:lnTo>
                      <a:lnTo>
                        <a:pt x="539" y="860"/>
                      </a:lnTo>
                      <a:lnTo>
                        <a:pt x="524" y="850"/>
                      </a:lnTo>
                      <a:lnTo>
                        <a:pt x="517" y="848"/>
                      </a:lnTo>
                      <a:lnTo>
                        <a:pt x="515" y="848"/>
                      </a:lnTo>
                      <a:lnTo>
                        <a:pt x="515" y="844"/>
                      </a:lnTo>
                      <a:lnTo>
                        <a:pt x="515" y="842"/>
                      </a:lnTo>
                      <a:lnTo>
                        <a:pt x="513" y="839"/>
                      </a:lnTo>
                      <a:lnTo>
                        <a:pt x="511" y="835"/>
                      </a:lnTo>
                      <a:lnTo>
                        <a:pt x="509" y="827"/>
                      </a:lnTo>
                      <a:lnTo>
                        <a:pt x="507" y="824"/>
                      </a:lnTo>
                      <a:lnTo>
                        <a:pt x="507" y="820"/>
                      </a:lnTo>
                      <a:lnTo>
                        <a:pt x="503" y="815"/>
                      </a:lnTo>
                      <a:lnTo>
                        <a:pt x="494" y="808"/>
                      </a:lnTo>
                      <a:lnTo>
                        <a:pt x="489" y="802"/>
                      </a:lnTo>
                      <a:lnTo>
                        <a:pt x="488" y="799"/>
                      </a:lnTo>
                      <a:lnTo>
                        <a:pt x="485" y="796"/>
                      </a:lnTo>
                      <a:lnTo>
                        <a:pt x="484" y="795"/>
                      </a:lnTo>
                      <a:lnTo>
                        <a:pt x="482" y="792"/>
                      </a:lnTo>
                      <a:lnTo>
                        <a:pt x="481" y="788"/>
                      </a:lnTo>
                      <a:lnTo>
                        <a:pt x="478" y="784"/>
                      </a:lnTo>
                      <a:lnTo>
                        <a:pt x="477" y="770"/>
                      </a:lnTo>
                      <a:lnTo>
                        <a:pt x="465" y="765"/>
                      </a:lnTo>
                      <a:lnTo>
                        <a:pt x="462" y="759"/>
                      </a:lnTo>
                      <a:lnTo>
                        <a:pt x="462" y="758"/>
                      </a:lnTo>
                      <a:lnTo>
                        <a:pt x="459" y="751"/>
                      </a:lnTo>
                      <a:lnTo>
                        <a:pt x="457" y="746"/>
                      </a:lnTo>
                      <a:lnTo>
                        <a:pt x="455" y="744"/>
                      </a:lnTo>
                      <a:lnTo>
                        <a:pt x="444" y="742"/>
                      </a:lnTo>
                      <a:lnTo>
                        <a:pt x="444" y="741"/>
                      </a:lnTo>
                      <a:lnTo>
                        <a:pt x="447" y="738"/>
                      </a:lnTo>
                      <a:lnTo>
                        <a:pt x="448" y="737"/>
                      </a:lnTo>
                      <a:lnTo>
                        <a:pt x="444" y="729"/>
                      </a:lnTo>
                      <a:lnTo>
                        <a:pt x="445" y="721"/>
                      </a:lnTo>
                      <a:lnTo>
                        <a:pt x="441" y="721"/>
                      </a:lnTo>
                      <a:lnTo>
                        <a:pt x="445" y="716"/>
                      </a:lnTo>
                      <a:lnTo>
                        <a:pt x="447" y="713"/>
                      </a:lnTo>
                      <a:lnTo>
                        <a:pt x="444" y="705"/>
                      </a:lnTo>
                      <a:lnTo>
                        <a:pt x="441" y="704"/>
                      </a:lnTo>
                      <a:lnTo>
                        <a:pt x="443" y="703"/>
                      </a:lnTo>
                      <a:lnTo>
                        <a:pt x="440" y="701"/>
                      </a:lnTo>
                      <a:lnTo>
                        <a:pt x="437" y="700"/>
                      </a:lnTo>
                      <a:lnTo>
                        <a:pt x="441" y="688"/>
                      </a:lnTo>
                      <a:lnTo>
                        <a:pt x="440" y="680"/>
                      </a:lnTo>
                      <a:lnTo>
                        <a:pt x="437" y="674"/>
                      </a:lnTo>
                      <a:lnTo>
                        <a:pt x="433" y="671"/>
                      </a:lnTo>
                      <a:lnTo>
                        <a:pt x="430" y="670"/>
                      </a:lnTo>
                      <a:lnTo>
                        <a:pt x="422" y="672"/>
                      </a:lnTo>
                      <a:lnTo>
                        <a:pt x="420" y="676"/>
                      </a:lnTo>
                      <a:lnTo>
                        <a:pt x="416" y="671"/>
                      </a:lnTo>
                      <a:lnTo>
                        <a:pt x="410" y="667"/>
                      </a:lnTo>
                      <a:lnTo>
                        <a:pt x="407" y="666"/>
                      </a:lnTo>
                      <a:lnTo>
                        <a:pt x="407" y="659"/>
                      </a:lnTo>
                      <a:lnTo>
                        <a:pt x="415" y="643"/>
                      </a:lnTo>
                      <a:lnTo>
                        <a:pt x="415" y="637"/>
                      </a:lnTo>
                      <a:lnTo>
                        <a:pt x="414" y="634"/>
                      </a:lnTo>
                      <a:lnTo>
                        <a:pt x="412" y="635"/>
                      </a:lnTo>
                      <a:lnTo>
                        <a:pt x="407" y="631"/>
                      </a:lnTo>
                      <a:lnTo>
                        <a:pt x="407" y="623"/>
                      </a:lnTo>
                      <a:lnTo>
                        <a:pt x="403" y="620"/>
                      </a:lnTo>
                      <a:lnTo>
                        <a:pt x="400" y="617"/>
                      </a:lnTo>
                      <a:lnTo>
                        <a:pt x="398" y="612"/>
                      </a:lnTo>
                      <a:lnTo>
                        <a:pt x="397" y="610"/>
                      </a:lnTo>
                      <a:lnTo>
                        <a:pt x="391" y="596"/>
                      </a:lnTo>
                      <a:lnTo>
                        <a:pt x="390" y="594"/>
                      </a:lnTo>
                      <a:lnTo>
                        <a:pt x="386" y="592"/>
                      </a:lnTo>
                      <a:lnTo>
                        <a:pt x="381" y="576"/>
                      </a:lnTo>
                      <a:lnTo>
                        <a:pt x="375" y="564"/>
                      </a:lnTo>
                      <a:lnTo>
                        <a:pt x="374" y="555"/>
                      </a:lnTo>
                      <a:lnTo>
                        <a:pt x="371" y="551"/>
                      </a:lnTo>
                      <a:lnTo>
                        <a:pt x="370" y="552"/>
                      </a:lnTo>
                      <a:lnTo>
                        <a:pt x="368" y="550"/>
                      </a:lnTo>
                      <a:lnTo>
                        <a:pt x="364" y="551"/>
                      </a:lnTo>
                      <a:lnTo>
                        <a:pt x="361" y="550"/>
                      </a:lnTo>
                      <a:lnTo>
                        <a:pt x="362" y="525"/>
                      </a:lnTo>
                      <a:lnTo>
                        <a:pt x="360" y="519"/>
                      </a:lnTo>
                      <a:lnTo>
                        <a:pt x="364" y="499"/>
                      </a:lnTo>
                      <a:lnTo>
                        <a:pt x="360" y="486"/>
                      </a:lnTo>
                      <a:lnTo>
                        <a:pt x="354" y="481"/>
                      </a:lnTo>
                      <a:lnTo>
                        <a:pt x="350" y="478"/>
                      </a:lnTo>
                      <a:lnTo>
                        <a:pt x="348" y="478"/>
                      </a:lnTo>
                      <a:lnTo>
                        <a:pt x="346" y="480"/>
                      </a:lnTo>
                      <a:lnTo>
                        <a:pt x="346" y="478"/>
                      </a:lnTo>
                      <a:lnTo>
                        <a:pt x="349" y="466"/>
                      </a:lnTo>
                      <a:lnTo>
                        <a:pt x="349" y="455"/>
                      </a:lnTo>
                      <a:lnTo>
                        <a:pt x="344" y="441"/>
                      </a:lnTo>
                      <a:lnTo>
                        <a:pt x="331" y="424"/>
                      </a:lnTo>
                      <a:lnTo>
                        <a:pt x="329" y="426"/>
                      </a:lnTo>
                      <a:lnTo>
                        <a:pt x="317" y="399"/>
                      </a:lnTo>
                      <a:lnTo>
                        <a:pt x="315" y="390"/>
                      </a:lnTo>
                      <a:lnTo>
                        <a:pt x="313" y="377"/>
                      </a:lnTo>
                      <a:lnTo>
                        <a:pt x="311" y="368"/>
                      </a:lnTo>
                      <a:lnTo>
                        <a:pt x="313" y="365"/>
                      </a:lnTo>
                      <a:lnTo>
                        <a:pt x="316" y="354"/>
                      </a:lnTo>
                      <a:lnTo>
                        <a:pt x="317" y="340"/>
                      </a:lnTo>
                      <a:lnTo>
                        <a:pt x="319" y="339"/>
                      </a:lnTo>
                      <a:lnTo>
                        <a:pt x="317" y="332"/>
                      </a:lnTo>
                      <a:lnTo>
                        <a:pt x="316" y="321"/>
                      </a:lnTo>
                      <a:lnTo>
                        <a:pt x="316" y="319"/>
                      </a:lnTo>
                      <a:lnTo>
                        <a:pt x="317" y="320"/>
                      </a:lnTo>
                      <a:lnTo>
                        <a:pt x="328" y="317"/>
                      </a:lnTo>
                      <a:lnTo>
                        <a:pt x="329" y="312"/>
                      </a:lnTo>
                      <a:lnTo>
                        <a:pt x="329" y="311"/>
                      </a:lnTo>
                      <a:lnTo>
                        <a:pt x="331" y="304"/>
                      </a:lnTo>
                      <a:lnTo>
                        <a:pt x="331" y="303"/>
                      </a:lnTo>
                      <a:lnTo>
                        <a:pt x="328" y="299"/>
                      </a:lnTo>
                      <a:lnTo>
                        <a:pt x="327" y="299"/>
                      </a:lnTo>
                      <a:lnTo>
                        <a:pt x="327" y="296"/>
                      </a:lnTo>
                      <a:lnTo>
                        <a:pt x="325" y="295"/>
                      </a:lnTo>
                      <a:lnTo>
                        <a:pt x="319" y="294"/>
                      </a:lnTo>
                      <a:lnTo>
                        <a:pt x="317" y="295"/>
                      </a:lnTo>
                      <a:lnTo>
                        <a:pt x="307" y="287"/>
                      </a:lnTo>
                      <a:lnTo>
                        <a:pt x="304" y="284"/>
                      </a:lnTo>
                      <a:lnTo>
                        <a:pt x="304" y="283"/>
                      </a:lnTo>
                      <a:lnTo>
                        <a:pt x="299" y="283"/>
                      </a:lnTo>
                      <a:lnTo>
                        <a:pt x="291" y="282"/>
                      </a:lnTo>
                      <a:lnTo>
                        <a:pt x="276" y="275"/>
                      </a:lnTo>
                      <a:lnTo>
                        <a:pt x="267" y="273"/>
                      </a:lnTo>
                      <a:lnTo>
                        <a:pt x="266" y="271"/>
                      </a:lnTo>
                      <a:lnTo>
                        <a:pt x="265" y="273"/>
                      </a:lnTo>
                      <a:lnTo>
                        <a:pt x="249" y="267"/>
                      </a:lnTo>
                      <a:lnTo>
                        <a:pt x="247" y="266"/>
                      </a:lnTo>
                      <a:lnTo>
                        <a:pt x="244" y="262"/>
                      </a:lnTo>
                      <a:lnTo>
                        <a:pt x="236" y="261"/>
                      </a:lnTo>
                      <a:lnTo>
                        <a:pt x="233" y="258"/>
                      </a:lnTo>
                      <a:lnTo>
                        <a:pt x="233" y="257"/>
                      </a:lnTo>
                      <a:lnTo>
                        <a:pt x="237" y="250"/>
                      </a:lnTo>
                      <a:lnTo>
                        <a:pt x="237" y="248"/>
                      </a:lnTo>
                      <a:lnTo>
                        <a:pt x="236" y="241"/>
                      </a:lnTo>
                      <a:lnTo>
                        <a:pt x="237" y="236"/>
                      </a:lnTo>
                      <a:lnTo>
                        <a:pt x="234" y="229"/>
                      </a:lnTo>
                      <a:lnTo>
                        <a:pt x="230" y="224"/>
                      </a:lnTo>
                      <a:lnTo>
                        <a:pt x="229" y="222"/>
                      </a:lnTo>
                      <a:lnTo>
                        <a:pt x="216" y="215"/>
                      </a:lnTo>
                      <a:lnTo>
                        <a:pt x="213" y="213"/>
                      </a:lnTo>
                      <a:lnTo>
                        <a:pt x="211" y="212"/>
                      </a:lnTo>
                      <a:lnTo>
                        <a:pt x="208" y="212"/>
                      </a:lnTo>
                      <a:lnTo>
                        <a:pt x="204" y="208"/>
                      </a:lnTo>
                      <a:lnTo>
                        <a:pt x="201" y="208"/>
                      </a:lnTo>
                      <a:lnTo>
                        <a:pt x="200" y="208"/>
                      </a:lnTo>
                      <a:lnTo>
                        <a:pt x="197" y="208"/>
                      </a:lnTo>
                      <a:lnTo>
                        <a:pt x="196" y="207"/>
                      </a:lnTo>
                      <a:lnTo>
                        <a:pt x="193" y="204"/>
                      </a:lnTo>
                      <a:lnTo>
                        <a:pt x="192" y="204"/>
                      </a:lnTo>
                      <a:lnTo>
                        <a:pt x="189" y="204"/>
                      </a:lnTo>
                      <a:lnTo>
                        <a:pt x="183" y="205"/>
                      </a:lnTo>
                      <a:lnTo>
                        <a:pt x="182" y="207"/>
                      </a:lnTo>
                      <a:lnTo>
                        <a:pt x="180" y="208"/>
                      </a:lnTo>
                      <a:lnTo>
                        <a:pt x="178" y="208"/>
                      </a:lnTo>
                      <a:lnTo>
                        <a:pt x="172" y="205"/>
                      </a:lnTo>
                      <a:lnTo>
                        <a:pt x="160" y="211"/>
                      </a:lnTo>
                      <a:lnTo>
                        <a:pt x="160" y="217"/>
                      </a:lnTo>
                      <a:lnTo>
                        <a:pt x="155" y="221"/>
                      </a:lnTo>
                      <a:lnTo>
                        <a:pt x="146" y="218"/>
                      </a:lnTo>
                      <a:lnTo>
                        <a:pt x="141" y="215"/>
                      </a:lnTo>
                      <a:lnTo>
                        <a:pt x="135" y="211"/>
                      </a:lnTo>
                      <a:lnTo>
                        <a:pt x="129" y="208"/>
                      </a:lnTo>
                      <a:lnTo>
                        <a:pt x="126" y="205"/>
                      </a:lnTo>
                      <a:lnTo>
                        <a:pt x="122" y="201"/>
                      </a:lnTo>
                      <a:lnTo>
                        <a:pt x="122" y="199"/>
                      </a:lnTo>
                      <a:lnTo>
                        <a:pt x="116" y="193"/>
                      </a:lnTo>
                      <a:lnTo>
                        <a:pt x="105" y="186"/>
                      </a:lnTo>
                      <a:lnTo>
                        <a:pt x="104" y="186"/>
                      </a:lnTo>
                      <a:lnTo>
                        <a:pt x="104" y="184"/>
                      </a:lnTo>
                      <a:lnTo>
                        <a:pt x="101" y="182"/>
                      </a:lnTo>
                      <a:lnTo>
                        <a:pt x="96" y="180"/>
                      </a:lnTo>
                      <a:lnTo>
                        <a:pt x="94" y="178"/>
                      </a:lnTo>
                      <a:lnTo>
                        <a:pt x="93" y="176"/>
                      </a:lnTo>
                      <a:lnTo>
                        <a:pt x="91" y="175"/>
                      </a:lnTo>
                      <a:lnTo>
                        <a:pt x="88" y="170"/>
                      </a:lnTo>
                      <a:lnTo>
                        <a:pt x="88" y="168"/>
                      </a:lnTo>
                      <a:lnTo>
                        <a:pt x="84" y="164"/>
                      </a:lnTo>
                      <a:lnTo>
                        <a:pt x="80" y="160"/>
                      </a:lnTo>
                      <a:lnTo>
                        <a:pt x="72" y="159"/>
                      </a:lnTo>
                      <a:lnTo>
                        <a:pt x="67" y="160"/>
                      </a:lnTo>
                      <a:lnTo>
                        <a:pt x="63" y="158"/>
                      </a:lnTo>
                      <a:lnTo>
                        <a:pt x="58" y="153"/>
                      </a:lnTo>
                      <a:lnTo>
                        <a:pt x="55" y="149"/>
                      </a:lnTo>
                      <a:lnTo>
                        <a:pt x="52" y="147"/>
                      </a:lnTo>
                      <a:lnTo>
                        <a:pt x="50" y="147"/>
                      </a:lnTo>
                      <a:lnTo>
                        <a:pt x="46" y="146"/>
                      </a:lnTo>
                      <a:lnTo>
                        <a:pt x="43" y="151"/>
                      </a:lnTo>
                      <a:lnTo>
                        <a:pt x="43" y="153"/>
                      </a:lnTo>
                      <a:lnTo>
                        <a:pt x="43" y="156"/>
                      </a:lnTo>
                      <a:lnTo>
                        <a:pt x="32" y="153"/>
                      </a:lnTo>
                      <a:lnTo>
                        <a:pt x="29" y="147"/>
                      </a:lnTo>
                      <a:lnTo>
                        <a:pt x="14" y="127"/>
                      </a:lnTo>
                      <a:lnTo>
                        <a:pt x="6" y="125"/>
                      </a:lnTo>
                      <a:lnTo>
                        <a:pt x="0" y="113"/>
                      </a:lnTo>
                      <a:lnTo>
                        <a:pt x="5" y="113"/>
                      </a:lnTo>
                      <a:lnTo>
                        <a:pt x="7" y="104"/>
                      </a:lnTo>
                      <a:lnTo>
                        <a:pt x="6" y="71"/>
                      </a:lnTo>
                      <a:lnTo>
                        <a:pt x="13" y="65"/>
                      </a:lnTo>
                      <a:lnTo>
                        <a:pt x="17" y="69"/>
                      </a:lnTo>
                      <a:lnTo>
                        <a:pt x="19" y="46"/>
                      </a:lnTo>
                      <a:lnTo>
                        <a:pt x="35" y="22"/>
                      </a:lnTo>
                      <a:lnTo>
                        <a:pt x="59" y="0"/>
                      </a:lnTo>
                      <a:lnTo>
                        <a:pt x="81" y="26"/>
                      </a:lnTo>
                      <a:lnTo>
                        <a:pt x="296" y="126"/>
                      </a:lnTo>
                      <a:lnTo>
                        <a:pt x="594" y="262"/>
                      </a:lnTo>
                      <a:lnTo>
                        <a:pt x="596" y="262"/>
                      </a:lnTo>
                      <a:lnTo>
                        <a:pt x="617" y="273"/>
                      </a:lnTo>
                      <a:lnTo>
                        <a:pt x="622" y="275"/>
                      </a:lnTo>
                      <a:lnTo>
                        <a:pt x="664" y="294"/>
                      </a:lnTo>
                      <a:lnTo>
                        <a:pt x="768" y="302"/>
                      </a:lnTo>
                      <a:lnTo>
                        <a:pt x="1007" y="317"/>
                      </a:lnTo>
                      <a:lnTo>
                        <a:pt x="1038" y="319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2357" y="3094"/>
                <a:ext cx="1571" cy="1056"/>
                <a:chOff x="2357" y="3094"/>
                <a:chExt cx="1571" cy="1056"/>
              </a:xfrm>
            </p:grpSpPr>
            <p:sp>
              <p:nvSpPr>
                <p:cNvPr id="135" name="Freeform 26"/>
                <p:cNvSpPr>
                  <a:spLocks/>
                </p:cNvSpPr>
                <p:nvPr/>
              </p:nvSpPr>
              <p:spPr bwMode="ltGray">
                <a:xfrm>
                  <a:off x="3005" y="3585"/>
                  <a:ext cx="414" cy="198"/>
                </a:xfrm>
                <a:custGeom>
                  <a:avLst/>
                  <a:gdLst>
                    <a:gd name="T0" fmla="*/ 0 w 592"/>
                    <a:gd name="T1" fmla="*/ 1 h 284"/>
                    <a:gd name="T2" fmla="*/ 1 w 592"/>
                    <a:gd name="T3" fmla="*/ 1 h 284"/>
                    <a:gd name="T4" fmla="*/ 1 w 592"/>
                    <a:gd name="T5" fmla="*/ 1 h 284"/>
                    <a:gd name="T6" fmla="*/ 1 w 592"/>
                    <a:gd name="T7" fmla="*/ 1 h 284"/>
                    <a:gd name="T8" fmla="*/ 1 w 592"/>
                    <a:gd name="T9" fmla="*/ 1 h 284"/>
                    <a:gd name="T10" fmla="*/ 1 w 592"/>
                    <a:gd name="T11" fmla="*/ 1 h 284"/>
                    <a:gd name="T12" fmla="*/ 1 w 592"/>
                    <a:gd name="T13" fmla="*/ 1 h 284"/>
                    <a:gd name="T14" fmla="*/ 1 w 592"/>
                    <a:gd name="T15" fmla="*/ 1 h 284"/>
                    <a:gd name="T16" fmla="*/ 1 w 592"/>
                    <a:gd name="T17" fmla="*/ 2 h 284"/>
                    <a:gd name="T18" fmla="*/ 1 w 592"/>
                    <a:gd name="T19" fmla="*/ 1 h 284"/>
                    <a:gd name="T20" fmla="*/ 1 w 592"/>
                    <a:gd name="T21" fmla="*/ 1 h 284"/>
                    <a:gd name="T22" fmla="*/ 1 w 592"/>
                    <a:gd name="T23" fmla="*/ 1 h 284"/>
                    <a:gd name="T24" fmla="*/ 1 w 592"/>
                    <a:gd name="T25" fmla="*/ 1 h 284"/>
                    <a:gd name="T26" fmla="*/ 1 w 592"/>
                    <a:gd name="T27" fmla="*/ 1 h 284"/>
                    <a:gd name="T28" fmla="*/ 1 w 592"/>
                    <a:gd name="T29" fmla="*/ 1 h 284"/>
                    <a:gd name="T30" fmla="*/ 1 w 592"/>
                    <a:gd name="T31" fmla="*/ 1 h 284"/>
                    <a:gd name="T32" fmla="*/ 2 w 592"/>
                    <a:gd name="T33" fmla="*/ 1 h 284"/>
                    <a:gd name="T34" fmla="*/ 2 w 592"/>
                    <a:gd name="T35" fmla="*/ 2 h 284"/>
                    <a:gd name="T36" fmla="*/ 2 w 592"/>
                    <a:gd name="T37" fmla="*/ 1 h 284"/>
                    <a:gd name="T38" fmla="*/ 3 w 592"/>
                    <a:gd name="T39" fmla="*/ 1 h 284"/>
                    <a:gd name="T40" fmla="*/ 3 w 592"/>
                    <a:gd name="T41" fmla="*/ 1 h 284"/>
                    <a:gd name="T42" fmla="*/ 3 w 592"/>
                    <a:gd name="T43" fmla="*/ 1 h 284"/>
                    <a:gd name="T44" fmla="*/ 3 w 592"/>
                    <a:gd name="T45" fmla="*/ 1 h 284"/>
                    <a:gd name="T46" fmla="*/ 3 w 592"/>
                    <a:gd name="T47" fmla="*/ 1 h 284"/>
                    <a:gd name="T48" fmla="*/ 3 w 592"/>
                    <a:gd name="T49" fmla="*/ 1 h 284"/>
                    <a:gd name="T50" fmla="*/ 3 w 592"/>
                    <a:gd name="T51" fmla="*/ 1 h 284"/>
                    <a:gd name="T52" fmla="*/ 4 w 592"/>
                    <a:gd name="T53" fmla="*/ 1 h 284"/>
                    <a:gd name="T54" fmla="*/ 4 w 592"/>
                    <a:gd name="T55" fmla="*/ 1 h 284"/>
                    <a:gd name="T56" fmla="*/ 4 w 592"/>
                    <a:gd name="T57" fmla="*/ 1 h 284"/>
                    <a:gd name="T58" fmla="*/ 4 w 592"/>
                    <a:gd name="T59" fmla="*/ 1 h 284"/>
                    <a:gd name="T60" fmla="*/ 4 w 592"/>
                    <a:gd name="T61" fmla="*/ 1 h 284"/>
                    <a:gd name="T62" fmla="*/ 4 w 592"/>
                    <a:gd name="T63" fmla="*/ 2 h 284"/>
                    <a:gd name="T64" fmla="*/ 5 w 592"/>
                    <a:gd name="T65" fmla="*/ 2 h 284"/>
                    <a:gd name="T66" fmla="*/ 4 w 592"/>
                    <a:gd name="T67" fmla="*/ 2 h 284"/>
                    <a:gd name="T68" fmla="*/ 5 w 592"/>
                    <a:gd name="T69" fmla="*/ 1 h 284"/>
                    <a:gd name="T70" fmla="*/ 5 w 592"/>
                    <a:gd name="T71" fmla="*/ 1 h 284"/>
                    <a:gd name="T72" fmla="*/ 4 w 592"/>
                    <a:gd name="T73" fmla="*/ 1 h 284"/>
                    <a:gd name="T74" fmla="*/ 4 w 592"/>
                    <a:gd name="T75" fmla="*/ 1 h 284"/>
                    <a:gd name="T76" fmla="*/ 4 w 592"/>
                    <a:gd name="T77" fmla="*/ 1 h 284"/>
                    <a:gd name="T78" fmla="*/ 3 w 592"/>
                    <a:gd name="T79" fmla="*/ 1 h 284"/>
                    <a:gd name="T80" fmla="*/ 3 w 592"/>
                    <a:gd name="T81" fmla="*/ 1 h 284"/>
                    <a:gd name="T82" fmla="*/ 3 w 592"/>
                    <a:gd name="T83" fmla="*/ 1 h 284"/>
                    <a:gd name="T84" fmla="*/ 3 w 592"/>
                    <a:gd name="T85" fmla="*/ 1 h 284"/>
                    <a:gd name="T86" fmla="*/ 3 w 592"/>
                    <a:gd name="T87" fmla="*/ 1 h 284"/>
                    <a:gd name="T88" fmla="*/ 3 w 592"/>
                    <a:gd name="T89" fmla="*/ 1 h 284"/>
                    <a:gd name="T90" fmla="*/ 3 w 592"/>
                    <a:gd name="T91" fmla="*/ 1 h 284"/>
                    <a:gd name="T92" fmla="*/ 2 w 592"/>
                    <a:gd name="T93" fmla="*/ 1 h 284"/>
                    <a:gd name="T94" fmla="*/ 2 w 592"/>
                    <a:gd name="T95" fmla="*/ 1 h 284"/>
                    <a:gd name="T96" fmla="*/ 2 w 592"/>
                    <a:gd name="T97" fmla="*/ 1 h 284"/>
                    <a:gd name="T98" fmla="*/ 2 w 592"/>
                    <a:gd name="T99" fmla="*/ 1 h 284"/>
                    <a:gd name="T100" fmla="*/ 1 w 592"/>
                    <a:gd name="T101" fmla="*/ 1 h 284"/>
                    <a:gd name="T102" fmla="*/ 1 w 592"/>
                    <a:gd name="T103" fmla="*/ 1 h 284"/>
                    <a:gd name="T104" fmla="*/ 1 w 592"/>
                    <a:gd name="T105" fmla="*/ 1 h 284"/>
                    <a:gd name="T106" fmla="*/ 1 w 592"/>
                    <a:gd name="T107" fmla="*/ 1 h 284"/>
                    <a:gd name="T108" fmla="*/ 1 w 592"/>
                    <a:gd name="T109" fmla="*/ 1 h 284"/>
                    <a:gd name="T110" fmla="*/ 1 w 592"/>
                    <a:gd name="T111" fmla="*/ 1 h 2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92"/>
                    <a:gd name="T169" fmla="*/ 0 h 284"/>
                    <a:gd name="T170" fmla="*/ 592 w 592"/>
                    <a:gd name="T171" fmla="*/ 284 h 2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92" h="284">
                      <a:moveTo>
                        <a:pt x="1" y="100"/>
                      </a:moveTo>
                      <a:lnTo>
                        <a:pt x="0" y="121"/>
                      </a:lnTo>
                      <a:lnTo>
                        <a:pt x="0" y="126"/>
                      </a:lnTo>
                      <a:lnTo>
                        <a:pt x="3" y="131"/>
                      </a:lnTo>
                      <a:lnTo>
                        <a:pt x="3" y="139"/>
                      </a:lnTo>
                      <a:lnTo>
                        <a:pt x="5" y="144"/>
                      </a:lnTo>
                      <a:lnTo>
                        <a:pt x="9" y="146"/>
                      </a:lnTo>
                      <a:lnTo>
                        <a:pt x="5" y="154"/>
                      </a:lnTo>
                      <a:lnTo>
                        <a:pt x="5" y="175"/>
                      </a:lnTo>
                      <a:lnTo>
                        <a:pt x="7" y="176"/>
                      </a:lnTo>
                      <a:lnTo>
                        <a:pt x="11" y="177"/>
                      </a:lnTo>
                      <a:lnTo>
                        <a:pt x="11" y="180"/>
                      </a:lnTo>
                      <a:lnTo>
                        <a:pt x="17" y="176"/>
                      </a:lnTo>
                      <a:lnTo>
                        <a:pt x="19" y="176"/>
                      </a:lnTo>
                      <a:lnTo>
                        <a:pt x="27" y="192"/>
                      </a:lnTo>
                      <a:lnTo>
                        <a:pt x="34" y="194"/>
                      </a:lnTo>
                      <a:lnTo>
                        <a:pt x="40" y="204"/>
                      </a:lnTo>
                      <a:lnTo>
                        <a:pt x="47" y="209"/>
                      </a:lnTo>
                      <a:lnTo>
                        <a:pt x="52" y="207"/>
                      </a:lnTo>
                      <a:lnTo>
                        <a:pt x="56" y="210"/>
                      </a:lnTo>
                      <a:lnTo>
                        <a:pt x="62" y="213"/>
                      </a:lnTo>
                      <a:lnTo>
                        <a:pt x="66" y="222"/>
                      </a:lnTo>
                      <a:lnTo>
                        <a:pt x="67" y="223"/>
                      </a:lnTo>
                      <a:lnTo>
                        <a:pt x="72" y="234"/>
                      </a:lnTo>
                      <a:lnTo>
                        <a:pt x="75" y="238"/>
                      </a:lnTo>
                      <a:lnTo>
                        <a:pt x="81" y="240"/>
                      </a:lnTo>
                      <a:lnTo>
                        <a:pt x="84" y="273"/>
                      </a:lnTo>
                      <a:lnTo>
                        <a:pt x="91" y="281"/>
                      </a:lnTo>
                      <a:lnTo>
                        <a:pt x="92" y="283"/>
                      </a:lnTo>
                      <a:lnTo>
                        <a:pt x="112" y="235"/>
                      </a:lnTo>
                      <a:lnTo>
                        <a:pt x="116" y="235"/>
                      </a:lnTo>
                      <a:lnTo>
                        <a:pt x="118" y="232"/>
                      </a:lnTo>
                      <a:lnTo>
                        <a:pt x="120" y="229"/>
                      </a:lnTo>
                      <a:lnTo>
                        <a:pt x="122" y="225"/>
                      </a:lnTo>
                      <a:lnTo>
                        <a:pt x="122" y="222"/>
                      </a:lnTo>
                      <a:lnTo>
                        <a:pt x="130" y="213"/>
                      </a:lnTo>
                      <a:lnTo>
                        <a:pt x="134" y="169"/>
                      </a:lnTo>
                      <a:lnTo>
                        <a:pt x="145" y="152"/>
                      </a:lnTo>
                      <a:lnTo>
                        <a:pt x="150" y="151"/>
                      </a:lnTo>
                      <a:lnTo>
                        <a:pt x="152" y="152"/>
                      </a:lnTo>
                      <a:lnTo>
                        <a:pt x="170" y="152"/>
                      </a:lnTo>
                      <a:lnTo>
                        <a:pt x="177" y="155"/>
                      </a:lnTo>
                      <a:lnTo>
                        <a:pt x="187" y="168"/>
                      </a:lnTo>
                      <a:lnTo>
                        <a:pt x="197" y="173"/>
                      </a:lnTo>
                      <a:lnTo>
                        <a:pt x="198" y="182"/>
                      </a:lnTo>
                      <a:lnTo>
                        <a:pt x="195" y="196"/>
                      </a:lnTo>
                      <a:lnTo>
                        <a:pt x="197" y="210"/>
                      </a:lnTo>
                      <a:lnTo>
                        <a:pt x="200" y="215"/>
                      </a:lnTo>
                      <a:lnTo>
                        <a:pt x="206" y="238"/>
                      </a:lnTo>
                      <a:lnTo>
                        <a:pt x="210" y="240"/>
                      </a:lnTo>
                      <a:lnTo>
                        <a:pt x="228" y="242"/>
                      </a:lnTo>
                      <a:lnTo>
                        <a:pt x="236" y="246"/>
                      </a:lnTo>
                      <a:lnTo>
                        <a:pt x="248" y="261"/>
                      </a:lnTo>
                      <a:lnTo>
                        <a:pt x="253" y="264"/>
                      </a:lnTo>
                      <a:lnTo>
                        <a:pt x="264" y="264"/>
                      </a:lnTo>
                      <a:lnTo>
                        <a:pt x="265" y="263"/>
                      </a:lnTo>
                      <a:lnTo>
                        <a:pt x="292" y="229"/>
                      </a:lnTo>
                      <a:lnTo>
                        <a:pt x="321" y="194"/>
                      </a:lnTo>
                      <a:lnTo>
                        <a:pt x="323" y="188"/>
                      </a:lnTo>
                      <a:lnTo>
                        <a:pt x="323" y="185"/>
                      </a:lnTo>
                      <a:lnTo>
                        <a:pt x="329" y="184"/>
                      </a:lnTo>
                      <a:lnTo>
                        <a:pt x="334" y="180"/>
                      </a:lnTo>
                      <a:lnTo>
                        <a:pt x="345" y="173"/>
                      </a:lnTo>
                      <a:lnTo>
                        <a:pt x="351" y="171"/>
                      </a:lnTo>
                      <a:lnTo>
                        <a:pt x="353" y="168"/>
                      </a:lnTo>
                      <a:lnTo>
                        <a:pt x="363" y="168"/>
                      </a:lnTo>
                      <a:lnTo>
                        <a:pt x="366" y="169"/>
                      </a:lnTo>
                      <a:lnTo>
                        <a:pt x="370" y="165"/>
                      </a:lnTo>
                      <a:lnTo>
                        <a:pt x="374" y="151"/>
                      </a:lnTo>
                      <a:lnTo>
                        <a:pt x="376" y="152"/>
                      </a:lnTo>
                      <a:lnTo>
                        <a:pt x="390" y="146"/>
                      </a:lnTo>
                      <a:lnTo>
                        <a:pt x="391" y="150"/>
                      </a:lnTo>
                      <a:lnTo>
                        <a:pt x="392" y="155"/>
                      </a:lnTo>
                      <a:lnTo>
                        <a:pt x="395" y="155"/>
                      </a:lnTo>
                      <a:lnTo>
                        <a:pt x="397" y="155"/>
                      </a:lnTo>
                      <a:lnTo>
                        <a:pt x="401" y="154"/>
                      </a:lnTo>
                      <a:lnTo>
                        <a:pt x="409" y="157"/>
                      </a:lnTo>
                      <a:lnTo>
                        <a:pt x="411" y="161"/>
                      </a:lnTo>
                      <a:lnTo>
                        <a:pt x="416" y="161"/>
                      </a:lnTo>
                      <a:lnTo>
                        <a:pt x="421" y="157"/>
                      </a:lnTo>
                      <a:lnTo>
                        <a:pt x="425" y="159"/>
                      </a:lnTo>
                      <a:lnTo>
                        <a:pt x="428" y="161"/>
                      </a:lnTo>
                      <a:lnTo>
                        <a:pt x="429" y="173"/>
                      </a:lnTo>
                      <a:lnTo>
                        <a:pt x="434" y="186"/>
                      </a:lnTo>
                      <a:lnTo>
                        <a:pt x="438" y="188"/>
                      </a:lnTo>
                      <a:lnTo>
                        <a:pt x="449" y="189"/>
                      </a:lnTo>
                      <a:lnTo>
                        <a:pt x="454" y="193"/>
                      </a:lnTo>
                      <a:lnTo>
                        <a:pt x="462" y="206"/>
                      </a:lnTo>
                      <a:lnTo>
                        <a:pt x="461" y="211"/>
                      </a:lnTo>
                      <a:lnTo>
                        <a:pt x="457" y="222"/>
                      </a:lnTo>
                      <a:lnTo>
                        <a:pt x="457" y="231"/>
                      </a:lnTo>
                      <a:lnTo>
                        <a:pt x="461" y="234"/>
                      </a:lnTo>
                      <a:lnTo>
                        <a:pt x="481" y="235"/>
                      </a:lnTo>
                      <a:lnTo>
                        <a:pt x="490" y="238"/>
                      </a:lnTo>
                      <a:lnTo>
                        <a:pt x="490" y="243"/>
                      </a:lnTo>
                      <a:lnTo>
                        <a:pt x="494" y="244"/>
                      </a:lnTo>
                      <a:lnTo>
                        <a:pt x="507" y="244"/>
                      </a:lnTo>
                      <a:lnTo>
                        <a:pt x="509" y="251"/>
                      </a:lnTo>
                      <a:lnTo>
                        <a:pt x="514" y="252"/>
                      </a:lnTo>
                      <a:lnTo>
                        <a:pt x="514" y="257"/>
                      </a:lnTo>
                      <a:lnTo>
                        <a:pt x="511" y="257"/>
                      </a:lnTo>
                      <a:lnTo>
                        <a:pt x="509" y="264"/>
                      </a:lnTo>
                      <a:lnTo>
                        <a:pt x="591" y="259"/>
                      </a:lnTo>
                      <a:lnTo>
                        <a:pt x="585" y="150"/>
                      </a:lnTo>
                      <a:lnTo>
                        <a:pt x="584" y="150"/>
                      </a:lnTo>
                      <a:lnTo>
                        <a:pt x="580" y="122"/>
                      </a:lnTo>
                      <a:lnTo>
                        <a:pt x="547" y="123"/>
                      </a:lnTo>
                      <a:lnTo>
                        <a:pt x="515" y="105"/>
                      </a:lnTo>
                      <a:lnTo>
                        <a:pt x="505" y="103"/>
                      </a:lnTo>
                      <a:lnTo>
                        <a:pt x="497" y="101"/>
                      </a:lnTo>
                      <a:lnTo>
                        <a:pt x="482" y="98"/>
                      </a:lnTo>
                      <a:lnTo>
                        <a:pt x="473" y="100"/>
                      </a:lnTo>
                      <a:lnTo>
                        <a:pt x="468" y="109"/>
                      </a:lnTo>
                      <a:lnTo>
                        <a:pt x="469" y="130"/>
                      </a:lnTo>
                      <a:lnTo>
                        <a:pt x="457" y="131"/>
                      </a:lnTo>
                      <a:lnTo>
                        <a:pt x="458" y="138"/>
                      </a:lnTo>
                      <a:lnTo>
                        <a:pt x="452" y="136"/>
                      </a:lnTo>
                      <a:lnTo>
                        <a:pt x="411" y="136"/>
                      </a:lnTo>
                      <a:lnTo>
                        <a:pt x="409" y="135"/>
                      </a:lnTo>
                      <a:lnTo>
                        <a:pt x="408" y="131"/>
                      </a:lnTo>
                      <a:lnTo>
                        <a:pt x="395" y="123"/>
                      </a:lnTo>
                      <a:lnTo>
                        <a:pt x="392" y="117"/>
                      </a:lnTo>
                      <a:lnTo>
                        <a:pt x="390" y="115"/>
                      </a:lnTo>
                      <a:lnTo>
                        <a:pt x="386" y="115"/>
                      </a:lnTo>
                      <a:lnTo>
                        <a:pt x="380" y="115"/>
                      </a:lnTo>
                      <a:lnTo>
                        <a:pt x="379" y="110"/>
                      </a:lnTo>
                      <a:lnTo>
                        <a:pt x="376" y="109"/>
                      </a:lnTo>
                      <a:lnTo>
                        <a:pt x="370" y="109"/>
                      </a:lnTo>
                      <a:lnTo>
                        <a:pt x="363" y="107"/>
                      </a:lnTo>
                      <a:lnTo>
                        <a:pt x="360" y="98"/>
                      </a:lnTo>
                      <a:lnTo>
                        <a:pt x="354" y="98"/>
                      </a:lnTo>
                      <a:lnTo>
                        <a:pt x="353" y="85"/>
                      </a:lnTo>
                      <a:lnTo>
                        <a:pt x="353" y="65"/>
                      </a:lnTo>
                      <a:lnTo>
                        <a:pt x="351" y="36"/>
                      </a:lnTo>
                      <a:lnTo>
                        <a:pt x="321" y="28"/>
                      </a:lnTo>
                      <a:lnTo>
                        <a:pt x="300" y="0"/>
                      </a:lnTo>
                      <a:lnTo>
                        <a:pt x="300" y="1"/>
                      </a:lnTo>
                      <a:lnTo>
                        <a:pt x="297" y="1"/>
                      </a:lnTo>
                      <a:lnTo>
                        <a:pt x="277" y="9"/>
                      </a:lnTo>
                      <a:lnTo>
                        <a:pt x="267" y="11"/>
                      </a:lnTo>
                      <a:lnTo>
                        <a:pt x="261" y="10"/>
                      </a:lnTo>
                      <a:lnTo>
                        <a:pt x="261" y="11"/>
                      </a:lnTo>
                      <a:lnTo>
                        <a:pt x="257" y="14"/>
                      </a:lnTo>
                      <a:lnTo>
                        <a:pt x="257" y="17"/>
                      </a:lnTo>
                      <a:lnTo>
                        <a:pt x="256" y="18"/>
                      </a:lnTo>
                      <a:lnTo>
                        <a:pt x="255" y="22"/>
                      </a:lnTo>
                      <a:lnTo>
                        <a:pt x="243" y="32"/>
                      </a:lnTo>
                      <a:lnTo>
                        <a:pt x="228" y="40"/>
                      </a:lnTo>
                      <a:lnTo>
                        <a:pt x="215" y="46"/>
                      </a:lnTo>
                      <a:lnTo>
                        <a:pt x="207" y="47"/>
                      </a:lnTo>
                      <a:lnTo>
                        <a:pt x="187" y="47"/>
                      </a:lnTo>
                      <a:lnTo>
                        <a:pt x="185" y="47"/>
                      </a:lnTo>
                      <a:lnTo>
                        <a:pt x="185" y="46"/>
                      </a:lnTo>
                      <a:lnTo>
                        <a:pt x="179" y="47"/>
                      </a:lnTo>
                      <a:lnTo>
                        <a:pt x="175" y="46"/>
                      </a:lnTo>
                      <a:lnTo>
                        <a:pt x="152" y="47"/>
                      </a:lnTo>
                      <a:lnTo>
                        <a:pt x="128" y="47"/>
                      </a:lnTo>
                      <a:lnTo>
                        <a:pt x="128" y="48"/>
                      </a:lnTo>
                      <a:lnTo>
                        <a:pt x="126" y="48"/>
                      </a:lnTo>
                      <a:lnTo>
                        <a:pt x="115" y="50"/>
                      </a:lnTo>
                      <a:lnTo>
                        <a:pt x="92" y="57"/>
                      </a:lnTo>
                      <a:lnTo>
                        <a:pt x="66" y="71"/>
                      </a:lnTo>
                      <a:lnTo>
                        <a:pt x="62" y="73"/>
                      </a:lnTo>
                      <a:lnTo>
                        <a:pt x="47" y="78"/>
                      </a:lnTo>
                      <a:lnTo>
                        <a:pt x="47" y="80"/>
                      </a:lnTo>
                      <a:lnTo>
                        <a:pt x="46" y="78"/>
                      </a:lnTo>
                      <a:lnTo>
                        <a:pt x="2" y="98"/>
                      </a:lnTo>
                      <a:lnTo>
                        <a:pt x="1" y="10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6" name="Freeform 24"/>
                <p:cNvSpPr>
                  <a:spLocks/>
                </p:cNvSpPr>
                <p:nvPr/>
              </p:nvSpPr>
              <p:spPr bwMode="ltGray">
                <a:xfrm>
                  <a:off x="3005" y="3687"/>
                  <a:ext cx="506" cy="463"/>
                </a:xfrm>
                <a:custGeom>
                  <a:avLst/>
                  <a:gdLst>
                    <a:gd name="T0" fmla="*/ 1 w 725"/>
                    <a:gd name="T1" fmla="*/ 1 h 664"/>
                    <a:gd name="T2" fmla="*/ 1 w 725"/>
                    <a:gd name="T3" fmla="*/ 1 h 664"/>
                    <a:gd name="T4" fmla="*/ 1 w 725"/>
                    <a:gd name="T5" fmla="*/ 1 h 664"/>
                    <a:gd name="T6" fmla="*/ 1 w 725"/>
                    <a:gd name="T7" fmla="*/ 1 h 664"/>
                    <a:gd name="T8" fmla="*/ 1 w 725"/>
                    <a:gd name="T9" fmla="*/ 1 h 664"/>
                    <a:gd name="T10" fmla="*/ 1 w 725"/>
                    <a:gd name="T11" fmla="*/ 1 h 664"/>
                    <a:gd name="T12" fmla="*/ 1 w 725"/>
                    <a:gd name="T13" fmla="*/ 1 h 664"/>
                    <a:gd name="T14" fmla="*/ 1 w 725"/>
                    <a:gd name="T15" fmla="*/ 1 h 664"/>
                    <a:gd name="T16" fmla="*/ 1 w 725"/>
                    <a:gd name="T17" fmla="*/ 1 h 664"/>
                    <a:gd name="T18" fmla="*/ 1 w 725"/>
                    <a:gd name="T19" fmla="*/ 1 h 664"/>
                    <a:gd name="T20" fmla="*/ 2 w 725"/>
                    <a:gd name="T21" fmla="*/ 1 h 664"/>
                    <a:gd name="T22" fmla="*/ 2 w 725"/>
                    <a:gd name="T23" fmla="*/ 1 h 664"/>
                    <a:gd name="T24" fmla="*/ 3 w 725"/>
                    <a:gd name="T25" fmla="*/ 1 h 664"/>
                    <a:gd name="T26" fmla="*/ 3 w 725"/>
                    <a:gd name="T27" fmla="*/ 1 h 664"/>
                    <a:gd name="T28" fmla="*/ 3 w 725"/>
                    <a:gd name="T29" fmla="*/ 1 h 664"/>
                    <a:gd name="T30" fmla="*/ 3 w 725"/>
                    <a:gd name="T31" fmla="*/ 1 h 664"/>
                    <a:gd name="T32" fmla="*/ 3 w 725"/>
                    <a:gd name="T33" fmla="*/ 1 h 664"/>
                    <a:gd name="T34" fmla="*/ 3 w 725"/>
                    <a:gd name="T35" fmla="*/ 1 h 664"/>
                    <a:gd name="T36" fmla="*/ 3 w 725"/>
                    <a:gd name="T37" fmla="*/ 1 h 664"/>
                    <a:gd name="T38" fmla="*/ 3 w 725"/>
                    <a:gd name="T39" fmla="*/ 1 h 664"/>
                    <a:gd name="T40" fmla="*/ 4 w 725"/>
                    <a:gd name="T41" fmla="*/ 1 h 664"/>
                    <a:gd name="T42" fmla="*/ 4 w 725"/>
                    <a:gd name="T43" fmla="*/ 1 h 664"/>
                    <a:gd name="T44" fmla="*/ 4 w 725"/>
                    <a:gd name="T45" fmla="*/ 1 h 664"/>
                    <a:gd name="T46" fmla="*/ 4 w 725"/>
                    <a:gd name="T47" fmla="*/ 1 h 664"/>
                    <a:gd name="T48" fmla="*/ 4 w 725"/>
                    <a:gd name="T49" fmla="*/ 1 h 664"/>
                    <a:gd name="T50" fmla="*/ 4 w 725"/>
                    <a:gd name="T51" fmla="*/ 1 h 664"/>
                    <a:gd name="T52" fmla="*/ 4 w 725"/>
                    <a:gd name="T53" fmla="*/ 1 h 664"/>
                    <a:gd name="T54" fmla="*/ 4 w 725"/>
                    <a:gd name="T55" fmla="*/ 1 h 664"/>
                    <a:gd name="T56" fmla="*/ 5 w 725"/>
                    <a:gd name="T57" fmla="*/ 1 h 664"/>
                    <a:gd name="T58" fmla="*/ 6 w 725"/>
                    <a:gd name="T59" fmla="*/ 1 h 664"/>
                    <a:gd name="T60" fmla="*/ 6 w 725"/>
                    <a:gd name="T61" fmla="*/ 2 h 664"/>
                    <a:gd name="T62" fmla="*/ 6 w 725"/>
                    <a:gd name="T63" fmla="*/ 2 h 664"/>
                    <a:gd name="T64" fmla="*/ 4 w 725"/>
                    <a:gd name="T65" fmla="*/ 3 h 664"/>
                    <a:gd name="T66" fmla="*/ 3 w 725"/>
                    <a:gd name="T67" fmla="*/ 3 h 664"/>
                    <a:gd name="T68" fmla="*/ 3 w 725"/>
                    <a:gd name="T69" fmla="*/ 4 h 664"/>
                    <a:gd name="T70" fmla="*/ 3 w 725"/>
                    <a:gd name="T71" fmla="*/ 4 h 664"/>
                    <a:gd name="T72" fmla="*/ 3 w 725"/>
                    <a:gd name="T73" fmla="*/ 4 h 664"/>
                    <a:gd name="T74" fmla="*/ 3 w 725"/>
                    <a:gd name="T75" fmla="*/ 5 h 664"/>
                    <a:gd name="T76" fmla="*/ 3 w 725"/>
                    <a:gd name="T77" fmla="*/ 5 h 664"/>
                    <a:gd name="T78" fmla="*/ 3 w 725"/>
                    <a:gd name="T79" fmla="*/ 5 h 664"/>
                    <a:gd name="T80" fmla="*/ 3 w 725"/>
                    <a:gd name="T81" fmla="*/ 4 h 664"/>
                    <a:gd name="T82" fmla="*/ 3 w 725"/>
                    <a:gd name="T83" fmla="*/ 4 h 664"/>
                    <a:gd name="T84" fmla="*/ 2 w 725"/>
                    <a:gd name="T85" fmla="*/ 4 h 664"/>
                    <a:gd name="T86" fmla="*/ 2 w 725"/>
                    <a:gd name="T87" fmla="*/ 4 h 664"/>
                    <a:gd name="T88" fmla="*/ 2 w 725"/>
                    <a:gd name="T89" fmla="*/ 4 h 664"/>
                    <a:gd name="T90" fmla="*/ 2 w 725"/>
                    <a:gd name="T91" fmla="*/ 4 h 664"/>
                    <a:gd name="T92" fmla="*/ 2 w 725"/>
                    <a:gd name="T93" fmla="*/ 4 h 664"/>
                    <a:gd name="T94" fmla="*/ 2 w 725"/>
                    <a:gd name="T95" fmla="*/ 4 h 664"/>
                    <a:gd name="T96" fmla="*/ 2 w 725"/>
                    <a:gd name="T97" fmla="*/ 4 h 664"/>
                    <a:gd name="T98" fmla="*/ 1 w 725"/>
                    <a:gd name="T99" fmla="*/ 3 h 664"/>
                    <a:gd name="T100" fmla="*/ 1 w 725"/>
                    <a:gd name="T101" fmla="*/ 3 h 664"/>
                    <a:gd name="T102" fmla="*/ 1 w 725"/>
                    <a:gd name="T103" fmla="*/ 3 h 664"/>
                    <a:gd name="T104" fmla="*/ 1 w 725"/>
                    <a:gd name="T105" fmla="*/ 3 h 664"/>
                    <a:gd name="T106" fmla="*/ 1 w 725"/>
                    <a:gd name="T107" fmla="*/ 3 h 664"/>
                    <a:gd name="T108" fmla="*/ 1 w 725"/>
                    <a:gd name="T109" fmla="*/ 3 h 664"/>
                    <a:gd name="T110" fmla="*/ 1 w 725"/>
                    <a:gd name="T111" fmla="*/ 3 h 664"/>
                    <a:gd name="T112" fmla="*/ 1 w 725"/>
                    <a:gd name="T113" fmla="*/ 3 h 664"/>
                    <a:gd name="T114" fmla="*/ 0 w 725"/>
                    <a:gd name="T115" fmla="*/ 2 h 66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25"/>
                    <a:gd name="T175" fmla="*/ 0 h 664"/>
                    <a:gd name="T176" fmla="*/ 725 w 725"/>
                    <a:gd name="T177" fmla="*/ 664 h 66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25" h="664">
                      <a:moveTo>
                        <a:pt x="0" y="312"/>
                      </a:moveTo>
                      <a:lnTo>
                        <a:pt x="17" y="262"/>
                      </a:lnTo>
                      <a:lnTo>
                        <a:pt x="50" y="173"/>
                      </a:lnTo>
                      <a:lnTo>
                        <a:pt x="58" y="166"/>
                      </a:lnTo>
                      <a:lnTo>
                        <a:pt x="72" y="155"/>
                      </a:lnTo>
                      <a:lnTo>
                        <a:pt x="80" y="154"/>
                      </a:lnTo>
                      <a:lnTo>
                        <a:pt x="77" y="151"/>
                      </a:lnTo>
                      <a:lnTo>
                        <a:pt x="85" y="146"/>
                      </a:lnTo>
                      <a:lnTo>
                        <a:pt x="89" y="144"/>
                      </a:lnTo>
                      <a:lnTo>
                        <a:pt x="89" y="137"/>
                      </a:lnTo>
                      <a:lnTo>
                        <a:pt x="109" y="89"/>
                      </a:lnTo>
                      <a:lnTo>
                        <a:pt x="113" y="89"/>
                      </a:lnTo>
                      <a:lnTo>
                        <a:pt x="116" y="86"/>
                      </a:lnTo>
                      <a:lnTo>
                        <a:pt x="117" y="83"/>
                      </a:lnTo>
                      <a:lnTo>
                        <a:pt x="120" y="79"/>
                      </a:lnTo>
                      <a:lnTo>
                        <a:pt x="120" y="76"/>
                      </a:lnTo>
                      <a:lnTo>
                        <a:pt x="128" y="67"/>
                      </a:lnTo>
                      <a:lnTo>
                        <a:pt x="132" y="23"/>
                      </a:lnTo>
                      <a:lnTo>
                        <a:pt x="142" y="6"/>
                      </a:lnTo>
                      <a:lnTo>
                        <a:pt x="147" y="5"/>
                      </a:lnTo>
                      <a:lnTo>
                        <a:pt x="149" y="6"/>
                      </a:lnTo>
                      <a:lnTo>
                        <a:pt x="167" y="6"/>
                      </a:lnTo>
                      <a:lnTo>
                        <a:pt x="174" y="9"/>
                      </a:lnTo>
                      <a:lnTo>
                        <a:pt x="184" y="22"/>
                      </a:lnTo>
                      <a:lnTo>
                        <a:pt x="194" y="27"/>
                      </a:lnTo>
                      <a:lnTo>
                        <a:pt x="195" y="36"/>
                      </a:lnTo>
                      <a:lnTo>
                        <a:pt x="192" y="50"/>
                      </a:lnTo>
                      <a:lnTo>
                        <a:pt x="194" y="64"/>
                      </a:lnTo>
                      <a:lnTo>
                        <a:pt x="198" y="69"/>
                      </a:lnTo>
                      <a:lnTo>
                        <a:pt x="203" y="92"/>
                      </a:lnTo>
                      <a:lnTo>
                        <a:pt x="207" y="94"/>
                      </a:lnTo>
                      <a:lnTo>
                        <a:pt x="225" y="96"/>
                      </a:lnTo>
                      <a:lnTo>
                        <a:pt x="233" y="100"/>
                      </a:lnTo>
                      <a:lnTo>
                        <a:pt x="245" y="115"/>
                      </a:lnTo>
                      <a:lnTo>
                        <a:pt x="251" y="118"/>
                      </a:lnTo>
                      <a:lnTo>
                        <a:pt x="261" y="118"/>
                      </a:lnTo>
                      <a:lnTo>
                        <a:pt x="262" y="117"/>
                      </a:lnTo>
                      <a:lnTo>
                        <a:pt x="289" y="83"/>
                      </a:lnTo>
                      <a:lnTo>
                        <a:pt x="318" y="48"/>
                      </a:lnTo>
                      <a:lnTo>
                        <a:pt x="321" y="42"/>
                      </a:lnTo>
                      <a:lnTo>
                        <a:pt x="321" y="39"/>
                      </a:lnTo>
                      <a:lnTo>
                        <a:pt x="326" y="38"/>
                      </a:lnTo>
                      <a:lnTo>
                        <a:pt x="331" y="34"/>
                      </a:lnTo>
                      <a:lnTo>
                        <a:pt x="342" y="27"/>
                      </a:lnTo>
                      <a:lnTo>
                        <a:pt x="348" y="25"/>
                      </a:lnTo>
                      <a:lnTo>
                        <a:pt x="350" y="22"/>
                      </a:lnTo>
                      <a:lnTo>
                        <a:pt x="360" y="22"/>
                      </a:lnTo>
                      <a:lnTo>
                        <a:pt x="363" y="23"/>
                      </a:lnTo>
                      <a:lnTo>
                        <a:pt x="367" y="19"/>
                      </a:lnTo>
                      <a:lnTo>
                        <a:pt x="371" y="5"/>
                      </a:lnTo>
                      <a:lnTo>
                        <a:pt x="373" y="6"/>
                      </a:lnTo>
                      <a:lnTo>
                        <a:pt x="387" y="0"/>
                      </a:lnTo>
                      <a:lnTo>
                        <a:pt x="388" y="3"/>
                      </a:lnTo>
                      <a:lnTo>
                        <a:pt x="389" y="9"/>
                      </a:lnTo>
                      <a:lnTo>
                        <a:pt x="392" y="9"/>
                      </a:lnTo>
                      <a:lnTo>
                        <a:pt x="395" y="9"/>
                      </a:lnTo>
                      <a:lnTo>
                        <a:pt x="398" y="7"/>
                      </a:lnTo>
                      <a:lnTo>
                        <a:pt x="406" y="11"/>
                      </a:lnTo>
                      <a:lnTo>
                        <a:pt x="408" y="15"/>
                      </a:lnTo>
                      <a:lnTo>
                        <a:pt x="413" y="15"/>
                      </a:lnTo>
                      <a:lnTo>
                        <a:pt x="418" y="11"/>
                      </a:lnTo>
                      <a:lnTo>
                        <a:pt x="422" y="13"/>
                      </a:lnTo>
                      <a:lnTo>
                        <a:pt x="425" y="15"/>
                      </a:lnTo>
                      <a:lnTo>
                        <a:pt x="426" y="27"/>
                      </a:lnTo>
                      <a:lnTo>
                        <a:pt x="432" y="40"/>
                      </a:lnTo>
                      <a:lnTo>
                        <a:pt x="435" y="42"/>
                      </a:lnTo>
                      <a:lnTo>
                        <a:pt x="446" y="43"/>
                      </a:lnTo>
                      <a:lnTo>
                        <a:pt x="451" y="47"/>
                      </a:lnTo>
                      <a:lnTo>
                        <a:pt x="459" y="60"/>
                      </a:lnTo>
                      <a:lnTo>
                        <a:pt x="458" y="65"/>
                      </a:lnTo>
                      <a:lnTo>
                        <a:pt x="454" y="76"/>
                      </a:lnTo>
                      <a:lnTo>
                        <a:pt x="454" y="85"/>
                      </a:lnTo>
                      <a:lnTo>
                        <a:pt x="458" y="88"/>
                      </a:lnTo>
                      <a:lnTo>
                        <a:pt x="478" y="89"/>
                      </a:lnTo>
                      <a:lnTo>
                        <a:pt x="487" y="92"/>
                      </a:lnTo>
                      <a:lnTo>
                        <a:pt x="487" y="97"/>
                      </a:lnTo>
                      <a:lnTo>
                        <a:pt x="491" y="98"/>
                      </a:lnTo>
                      <a:lnTo>
                        <a:pt x="504" y="98"/>
                      </a:lnTo>
                      <a:lnTo>
                        <a:pt x="506" y="105"/>
                      </a:lnTo>
                      <a:lnTo>
                        <a:pt x="511" y="106"/>
                      </a:lnTo>
                      <a:lnTo>
                        <a:pt x="511" y="112"/>
                      </a:lnTo>
                      <a:lnTo>
                        <a:pt x="508" y="112"/>
                      </a:lnTo>
                      <a:lnTo>
                        <a:pt x="506" y="119"/>
                      </a:lnTo>
                      <a:lnTo>
                        <a:pt x="503" y="119"/>
                      </a:lnTo>
                      <a:lnTo>
                        <a:pt x="502" y="123"/>
                      </a:lnTo>
                      <a:lnTo>
                        <a:pt x="506" y="123"/>
                      </a:lnTo>
                      <a:lnTo>
                        <a:pt x="531" y="134"/>
                      </a:lnTo>
                      <a:lnTo>
                        <a:pt x="579" y="175"/>
                      </a:lnTo>
                      <a:lnTo>
                        <a:pt x="609" y="195"/>
                      </a:lnTo>
                      <a:lnTo>
                        <a:pt x="640" y="210"/>
                      </a:lnTo>
                      <a:lnTo>
                        <a:pt x="667" y="231"/>
                      </a:lnTo>
                      <a:lnTo>
                        <a:pt x="689" y="259"/>
                      </a:lnTo>
                      <a:lnTo>
                        <a:pt x="706" y="264"/>
                      </a:lnTo>
                      <a:lnTo>
                        <a:pt x="724" y="272"/>
                      </a:lnTo>
                      <a:lnTo>
                        <a:pt x="716" y="308"/>
                      </a:lnTo>
                      <a:lnTo>
                        <a:pt x="697" y="341"/>
                      </a:lnTo>
                      <a:lnTo>
                        <a:pt x="475" y="362"/>
                      </a:lnTo>
                      <a:lnTo>
                        <a:pt x="455" y="388"/>
                      </a:lnTo>
                      <a:lnTo>
                        <a:pt x="442" y="411"/>
                      </a:lnTo>
                      <a:lnTo>
                        <a:pt x="401" y="483"/>
                      </a:lnTo>
                      <a:lnTo>
                        <a:pt x="391" y="490"/>
                      </a:lnTo>
                      <a:lnTo>
                        <a:pt x="388" y="494"/>
                      </a:lnTo>
                      <a:lnTo>
                        <a:pt x="387" y="496"/>
                      </a:lnTo>
                      <a:lnTo>
                        <a:pt x="388" y="499"/>
                      </a:lnTo>
                      <a:lnTo>
                        <a:pt x="395" y="502"/>
                      </a:lnTo>
                      <a:lnTo>
                        <a:pt x="395" y="521"/>
                      </a:lnTo>
                      <a:lnTo>
                        <a:pt x="389" y="535"/>
                      </a:lnTo>
                      <a:lnTo>
                        <a:pt x="395" y="541"/>
                      </a:lnTo>
                      <a:lnTo>
                        <a:pt x="412" y="545"/>
                      </a:lnTo>
                      <a:lnTo>
                        <a:pt x="410" y="573"/>
                      </a:lnTo>
                      <a:lnTo>
                        <a:pt x="405" y="581"/>
                      </a:lnTo>
                      <a:lnTo>
                        <a:pt x="397" y="586"/>
                      </a:lnTo>
                      <a:lnTo>
                        <a:pt x="400" y="614"/>
                      </a:lnTo>
                      <a:lnTo>
                        <a:pt x="398" y="622"/>
                      </a:lnTo>
                      <a:lnTo>
                        <a:pt x="402" y="640"/>
                      </a:lnTo>
                      <a:lnTo>
                        <a:pt x="388" y="663"/>
                      </a:lnTo>
                      <a:lnTo>
                        <a:pt x="383" y="657"/>
                      </a:lnTo>
                      <a:lnTo>
                        <a:pt x="381" y="656"/>
                      </a:lnTo>
                      <a:lnTo>
                        <a:pt x="383" y="656"/>
                      </a:lnTo>
                      <a:lnTo>
                        <a:pt x="379" y="653"/>
                      </a:lnTo>
                      <a:lnTo>
                        <a:pt x="326" y="608"/>
                      </a:lnTo>
                      <a:lnTo>
                        <a:pt x="302" y="586"/>
                      </a:lnTo>
                      <a:lnTo>
                        <a:pt x="303" y="585"/>
                      </a:lnTo>
                      <a:lnTo>
                        <a:pt x="299" y="582"/>
                      </a:lnTo>
                      <a:lnTo>
                        <a:pt x="301" y="585"/>
                      </a:lnTo>
                      <a:lnTo>
                        <a:pt x="295" y="579"/>
                      </a:lnTo>
                      <a:lnTo>
                        <a:pt x="282" y="565"/>
                      </a:lnTo>
                      <a:lnTo>
                        <a:pt x="281" y="558"/>
                      </a:lnTo>
                      <a:lnTo>
                        <a:pt x="280" y="557"/>
                      </a:lnTo>
                      <a:lnTo>
                        <a:pt x="273" y="558"/>
                      </a:lnTo>
                      <a:lnTo>
                        <a:pt x="253" y="536"/>
                      </a:lnTo>
                      <a:lnTo>
                        <a:pt x="254" y="537"/>
                      </a:lnTo>
                      <a:lnTo>
                        <a:pt x="256" y="535"/>
                      </a:lnTo>
                      <a:lnTo>
                        <a:pt x="249" y="531"/>
                      </a:lnTo>
                      <a:lnTo>
                        <a:pt x="247" y="529"/>
                      </a:lnTo>
                      <a:lnTo>
                        <a:pt x="244" y="528"/>
                      </a:lnTo>
                      <a:lnTo>
                        <a:pt x="244" y="527"/>
                      </a:lnTo>
                      <a:lnTo>
                        <a:pt x="237" y="524"/>
                      </a:lnTo>
                      <a:lnTo>
                        <a:pt x="233" y="520"/>
                      </a:lnTo>
                      <a:lnTo>
                        <a:pt x="232" y="520"/>
                      </a:lnTo>
                      <a:lnTo>
                        <a:pt x="235" y="524"/>
                      </a:lnTo>
                      <a:lnTo>
                        <a:pt x="233" y="524"/>
                      </a:lnTo>
                      <a:lnTo>
                        <a:pt x="229" y="519"/>
                      </a:lnTo>
                      <a:lnTo>
                        <a:pt x="227" y="518"/>
                      </a:lnTo>
                      <a:lnTo>
                        <a:pt x="221" y="512"/>
                      </a:lnTo>
                      <a:lnTo>
                        <a:pt x="217" y="510"/>
                      </a:lnTo>
                      <a:lnTo>
                        <a:pt x="195" y="489"/>
                      </a:lnTo>
                      <a:lnTo>
                        <a:pt x="190" y="485"/>
                      </a:lnTo>
                      <a:lnTo>
                        <a:pt x="187" y="482"/>
                      </a:lnTo>
                      <a:lnTo>
                        <a:pt x="163" y="465"/>
                      </a:lnTo>
                      <a:lnTo>
                        <a:pt x="161" y="461"/>
                      </a:lnTo>
                      <a:lnTo>
                        <a:pt x="150" y="453"/>
                      </a:lnTo>
                      <a:lnTo>
                        <a:pt x="132" y="438"/>
                      </a:lnTo>
                      <a:lnTo>
                        <a:pt x="116" y="428"/>
                      </a:lnTo>
                      <a:lnTo>
                        <a:pt x="113" y="425"/>
                      </a:lnTo>
                      <a:lnTo>
                        <a:pt x="109" y="424"/>
                      </a:lnTo>
                      <a:lnTo>
                        <a:pt x="95" y="415"/>
                      </a:lnTo>
                      <a:lnTo>
                        <a:pt x="89" y="411"/>
                      </a:lnTo>
                      <a:lnTo>
                        <a:pt x="77" y="403"/>
                      </a:lnTo>
                      <a:lnTo>
                        <a:pt x="72" y="400"/>
                      </a:lnTo>
                      <a:lnTo>
                        <a:pt x="68" y="396"/>
                      </a:lnTo>
                      <a:lnTo>
                        <a:pt x="59" y="392"/>
                      </a:lnTo>
                      <a:lnTo>
                        <a:pt x="48" y="390"/>
                      </a:lnTo>
                      <a:lnTo>
                        <a:pt x="46" y="388"/>
                      </a:lnTo>
                      <a:lnTo>
                        <a:pt x="42" y="386"/>
                      </a:lnTo>
                      <a:lnTo>
                        <a:pt x="40" y="383"/>
                      </a:lnTo>
                      <a:lnTo>
                        <a:pt x="38" y="382"/>
                      </a:lnTo>
                      <a:lnTo>
                        <a:pt x="29" y="380"/>
                      </a:lnTo>
                      <a:lnTo>
                        <a:pt x="23" y="382"/>
                      </a:lnTo>
                      <a:lnTo>
                        <a:pt x="11" y="376"/>
                      </a:lnTo>
                      <a:lnTo>
                        <a:pt x="10" y="375"/>
                      </a:lnTo>
                      <a:lnTo>
                        <a:pt x="10" y="342"/>
                      </a:lnTo>
                      <a:lnTo>
                        <a:pt x="0" y="312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7" name="Freeform 27"/>
                <p:cNvSpPr>
                  <a:spLocks/>
                </p:cNvSpPr>
                <p:nvPr/>
              </p:nvSpPr>
              <p:spPr bwMode="ltGray">
                <a:xfrm>
                  <a:off x="2430" y="3094"/>
                  <a:ext cx="641" cy="716"/>
                </a:xfrm>
                <a:custGeom>
                  <a:avLst/>
                  <a:gdLst>
                    <a:gd name="T0" fmla="*/ 1 w 917"/>
                    <a:gd name="T1" fmla="*/ 1 h 1029"/>
                    <a:gd name="T2" fmla="*/ 1 w 917"/>
                    <a:gd name="T3" fmla="*/ 1 h 1029"/>
                    <a:gd name="T4" fmla="*/ 1 w 917"/>
                    <a:gd name="T5" fmla="*/ 1 h 1029"/>
                    <a:gd name="T6" fmla="*/ 1 w 917"/>
                    <a:gd name="T7" fmla="*/ 2 h 1029"/>
                    <a:gd name="T8" fmla="*/ 1 w 917"/>
                    <a:gd name="T9" fmla="*/ 2 h 1029"/>
                    <a:gd name="T10" fmla="*/ 1 w 917"/>
                    <a:gd name="T11" fmla="*/ 2 h 1029"/>
                    <a:gd name="T12" fmla="*/ 1 w 917"/>
                    <a:gd name="T13" fmla="*/ 2 h 1029"/>
                    <a:gd name="T14" fmla="*/ 1 w 917"/>
                    <a:gd name="T15" fmla="*/ 2 h 1029"/>
                    <a:gd name="T16" fmla="*/ 1 w 917"/>
                    <a:gd name="T17" fmla="*/ 3 h 1029"/>
                    <a:gd name="T18" fmla="*/ 1 w 917"/>
                    <a:gd name="T19" fmla="*/ 2 h 1029"/>
                    <a:gd name="T20" fmla="*/ 1 w 917"/>
                    <a:gd name="T21" fmla="*/ 2 h 1029"/>
                    <a:gd name="T22" fmla="*/ 1 w 917"/>
                    <a:gd name="T23" fmla="*/ 2 h 1029"/>
                    <a:gd name="T24" fmla="*/ 1 w 917"/>
                    <a:gd name="T25" fmla="*/ 3 h 1029"/>
                    <a:gd name="T26" fmla="*/ 1 w 917"/>
                    <a:gd name="T27" fmla="*/ 3 h 1029"/>
                    <a:gd name="T28" fmla="*/ 1 w 917"/>
                    <a:gd name="T29" fmla="*/ 3 h 1029"/>
                    <a:gd name="T30" fmla="*/ 2 w 917"/>
                    <a:gd name="T31" fmla="*/ 3 h 1029"/>
                    <a:gd name="T32" fmla="*/ 2 w 917"/>
                    <a:gd name="T33" fmla="*/ 3 h 1029"/>
                    <a:gd name="T34" fmla="*/ 2 w 917"/>
                    <a:gd name="T35" fmla="*/ 3 h 1029"/>
                    <a:gd name="T36" fmla="*/ 2 w 917"/>
                    <a:gd name="T37" fmla="*/ 4 h 1029"/>
                    <a:gd name="T38" fmla="*/ 2 w 917"/>
                    <a:gd name="T39" fmla="*/ 4 h 1029"/>
                    <a:gd name="T40" fmla="*/ 2 w 917"/>
                    <a:gd name="T41" fmla="*/ 4 h 1029"/>
                    <a:gd name="T42" fmla="*/ 2 w 917"/>
                    <a:gd name="T43" fmla="*/ 4 h 1029"/>
                    <a:gd name="T44" fmla="*/ 2 w 917"/>
                    <a:gd name="T45" fmla="*/ 5 h 1029"/>
                    <a:gd name="T46" fmla="*/ 2 w 917"/>
                    <a:gd name="T47" fmla="*/ 5 h 1029"/>
                    <a:gd name="T48" fmla="*/ 2 w 917"/>
                    <a:gd name="T49" fmla="*/ 6 h 1029"/>
                    <a:gd name="T50" fmla="*/ 2 w 917"/>
                    <a:gd name="T51" fmla="*/ 6 h 1029"/>
                    <a:gd name="T52" fmla="*/ 2 w 917"/>
                    <a:gd name="T53" fmla="*/ 6 h 1029"/>
                    <a:gd name="T54" fmla="*/ 3 w 917"/>
                    <a:gd name="T55" fmla="*/ 6 h 1029"/>
                    <a:gd name="T56" fmla="*/ 3 w 917"/>
                    <a:gd name="T57" fmla="*/ 6 h 1029"/>
                    <a:gd name="T58" fmla="*/ 3 w 917"/>
                    <a:gd name="T59" fmla="*/ 6 h 1029"/>
                    <a:gd name="T60" fmla="*/ 3 w 917"/>
                    <a:gd name="T61" fmla="*/ 6 h 1029"/>
                    <a:gd name="T62" fmla="*/ 4 w 917"/>
                    <a:gd name="T63" fmla="*/ 6 h 1029"/>
                    <a:gd name="T64" fmla="*/ 4 w 917"/>
                    <a:gd name="T65" fmla="*/ 6 h 1029"/>
                    <a:gd name="T66" fmla="*/ 5 w 917"/>
                    <a:gd name="T67" fmla="*/ 7 h 1029"/>
                    <a:gd name="T68" fmla="*/ 6 w 917"/>
                    <a:gd name="T69" fmla="*/ 6 h 1029"/>
                    <a:gd name="T70" fmla="*/ 6 w 917"/>
                    <a:gd name="T71" fmla="*/ 7 h 1029"/>
                    <a:gd name="T72" fmla="*/ 6 w 917"/>
                    <a:gd name="T73" fmla="*/ 7 h 1029"/>
                    <a:gd name="T74" fmla="*/ 7 w 917"/>
                    <a:gd name="T75" fmla="*/ 7 h 1029"/>
                    <a:gd name="T76" fmla="*/ 8 w 917"/>
                    <a:gd name="T77" fmla="*/ 7 h 1029"/>
                    <a:gd name="T78" fmla="*/ 8 w 917"/>
                    <a:gd name="T79" fmla="*/ 7 h 1029"/>
                    <a:gd name="T80" fmla="*/ 8 w 917"/>
                    <a:gd name="T81" fmla="*/ 6 h 1029"/>
                    <a:gd name="T82" fmla="*/ 7 w 917"/>
                    <a:gd name="T83" fmla="*/ 6 h 1029"/>
                    <a:gd name="T84" fmla="*/ 7 w 917"/>
                    <a:gd name="T85" fmla="*/ 6 h 1029"/>
                    <a:gd name="T86" fmla="*/ 7 w 917"/>
                    <a:gd name="T87" fmla="*/ 6 h 1029"/>
                    <a:gd name="T88" fmla="*/ 7 w 917"/>
                    <a:gd name="T89" fmla="*/ 6 h 1029"/>
                    <a:gd name="T90" fmla="*/ 6 w 917"/>
                    <a:gd name="T91" fmla="*/ 6 h 1029"/>
                    <a:gd name="T92" fmla="*/ 6 w 917"/>
                    <a:gd name="T93" fmla="*/ 5 h 1029"/>
                    <a:gd name="T94" fmla="*/ 5 w 917"/>
                    <a:gd name="T95" fmla="*/ 5 h 1029"/>
                    <a:gd name="T96" fmla="*/ 5 w 917"/>
                    <a:gd name="T97" fmla="*/ 5 h 1029"/>
                    <a:gd name="T98" fmla="*/ 4 w 917"/>
                    <a:gd name="T99" fmla="*/ 5 h 1029"/>
                    <a:gd name="T100" fmla="*/ 4 w 917"/>
                    <a:gd name="T101" fmla="*/ 4 h 1029"/>
                    <a:gd name="T102" fmla="*/ 3 w 917"/>
                    <a:gd name="T103" fmla="*/ 4 h 1029"/>
                    <a:gd name="T104" fmla="*/ 3 w 917"/>
                    <a:gd name="T105" fmla="*/ 3 h 1029"/>
                    <a:gd name="T106" fmla="*/ 2 w 917"/>
                    <a:gd name="T107" fmla="*/ 2 h 1029"/>
                    <a:gd name="T108" fmla="*/ 2 w 917"/>
                    <a:gd name="T109" fmla="*/ 1 h 1029"/>
                    <a:gd name="T110" fmla="*/ 1 w 917"/>
                    <a:gd name="T111" fmla="*/ 1 h 1029"/>
                    <a:gd name="T112" fmla="*/ 1 w 917"/>
                    <a:gd name="T113" fmla="*/ 0 h 1029"/>
                    <a:gd name="T114" fmla="*/ 1 w 917"/>
                    <a:gd name="T115" fmla="*/ 1 h 1029"/>
                    <a:gd name="T116" fmla="*/ 1 w 917"/>
                    <a:gd name="T117" fmla="*/ 1 h 102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17"/>
                    <a:gd name="T178" fmla="*/ 0 h 1029"/>
                    <a:gd name="T179" fmla="*/ 917 w 917"/>
                    <a:gd name="T180" fmla="*/ 1029 h 102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17" h="1029">
                      <a:moveTo>
                        <a:pt x="0" y="92"/>
                      </a:moveTo>
                      <a:lnTo>
                        <a:pt x="27" y="95"/>
                      </a:lnTo>
                      <a:lnTo>
                        <a:pt x="32" y="98"/>
                      </a:lnTo>
                      <a:lnTo>
                        <a:pt x="34" y="101"/>
                      </a:lnTo>
                      <a:lnTo>
                        <a:pt x="32" y="105"/>
                      </a:lnTo>
                      <a:lnTo>
                        <a:pt x="31" y="116"/>
                      </a:lnTo>
                      <a:lnTo>
                        <a:pt x="34" y="120"/>
                      </a:lnTo>
                      <a:lnTo>
                        <a:pt x="39" y="122"/>
                      </a:lnTo>
                      <a:lnTo>
                        <a:pt x="38" y="131"/>
                      </a:lnTo>
                      <a:lnTo>
                        <a:pt x="36" y="138"/>
                      </a:lnTo>
                      <a:lnTo>
                        <a:pt x="28" y="142"/>
                      </a:lnTo>
                      <a:lnTo>
                        <a:pt x="19" y="151"/>
                      </a:lnTo>
                      <a:lnTo>
                        <a:pt x="14" y="166"/>
                      </a:lnTo>
                      <a:lnTo>
                        <a:pt x="17" y="168"/>
                      </a:lnTo>
                      <a:lnTo>
                        <a:pt x="18" y="175"/>
                      </a:lnTo>
                      <a:lnTo>
                        <a:pt x="21" y="179"/>
                      </a:lnTo>
                      <a:lnTo>
                        <a:pt x="27" y="184"/>
                      </a:lnTo>
                      <a:lnTo>
                        <a:pt x="28" y="191"/>
                      </a:lnTo>
                      <a:lnTo>
                        <a:pt x="26" y="195"/>
                      </a:lnTo>
                      <a:lnTo>
                        <a:pt x="23" y="197"/>
                      </a:lnTo>
                      <a:lnTo>
                        <a:pt x="27" y="199"/>
                      </a:lnTo>
                      <a:lnTo>
                        <a:pt x="32" y="204"/>
                      </a:lnTo>
                      <a:lnTo>
                        <a:pt x="35" y="208"/>
                      </a:lnTo>
                      <a:lnTo>
                        <a:pt x="28" y="219"/>
                      </a:lnTo>
                      <a:lnTo>
                        <a:pt x="27" y="224"/>
                      </a:lnTo>
                      <a:lnTo>
                        <a:pt x="30" y="229"/>
                      </a:lnTo>
                      <a:lnTo>
                        <a:pt x="48" y="250"/>
                      </a:lnTo>
                      <a:lnTo>
                        <a:pt x="60" y="245"/>
                      </a:lnTo>
                      <a:lnTo>
                        <a:pt x="63" y="242"/>
                      </a:lnTo>
                      <a:lnTo>
                        <a:pt x="67" y="242"/>
                      </a:lnTo>
                      <a:lnTo>
                        <a:pt x="71" y="242"/>
                      </a:lnTo>
                      <a:lnTo>
                        <a:pt x="69" y="252"/>
                      </a:lnTo>
                      <a:lnTo>
                        <a:pt x="69" y="256"/>
                      </a:lnTo>
                      <a:lnTo>
                        <a:pt x="76" y="257"/>
                      </a:lnTo>
                      <a:lnTo>
                        <a:pt x="79" y="257"/>
                      </a:lnTo>
                      <a:lnTo>
                        <a:pt x="81" y="258"/>
                      </a:lnTo>
                      <a:lnTo>
                        <a:pt x="83" y="261"/>
                      </a:lnTo>
                      <a:lnTo>
                        <a:pt x="90" y="263"/>
                      </a:lnTo>
                      <a:lnTo>
                        <a:pt x="89" y="273"/>
                      </a:lnTo>
                      <a:lnTo>
                        <a:pt x="83" y="285"/>
                      </a:lnTo>
                      <a:lnTo>
                        <a:pt x="77" y="292"/>
                      </a:lnTo>
                      <a:lnTo>
                        <a:pt x="76" y="303"/>
                      </a:lnTo>
                      <a:lnTo>
                        <a:pt x="77" y="319"/>
                      </a:lnTo>
                      <a:lnTo>
                        <a:pt x="75" y="320"/>
                      </a:lnTo>
                      <a:lnTo>
                        <a:pt x="69" y="319"/>
                      </a:lnTo>
                      <a:lnTo>
                        <a:pt x="64" y="318"/>
                      </a:lnTo>
                      <a:lnTo>
                        <a:pt x="59" y="314"/>
                      </a:lnTo>
                      <a:lnTo>
                        <a:pt x="55" y="312"/>
                      </a:lnTo>
                      <a:lnTo>
                        <a:pt x="52" y="311"/>
                      </a:lnTo>
                      <a:lnTo>
                        <a:pt x="50" y="310"/>
                      </a:lnTo>
                      <a:lnTo>
                        <a:pt x="44" y="312"/>
                      </a:lnTo>
                      <a:lnTo>
                        <a:pt x="43" y="314"/>
                      </a:lnTo>
                      <a:lnTo>
                        <a:pt x="36" y="331"/>
                      </a:lnTo>
                      <a:lnTo>
                        <a:pt x="32" y="333"/>
                      </a:lnTo>
                      <a:lnTo>
                        <a:pt x="22" y="332"/>
                      </a:lnTo>
                      <a:lnTo>
                        <a:pt x="15" y="337"/>
                      </a:lnTo>
                      <a:lnTo>
                        <a:pt x="14" y="340"/>
                      </a:lnTo>
                      <a:lnTo>
                        <a:pt x="13" y="343"/>
                      </a:lnTo>
                      <a:lnTo>
                        <a:pt x="17" y="344"/>
                      </a:lnTo>
                      <a:lnTo>
                        <a:pt x="22" y="344"/>
                      </a:lnTo>
                      <a:lnTo>
                        <a:pt x="26" y="343"/>
                      </a:lnTo>
                      <a:lnTo>
                        <a:pt x="36" y="339"/>
                      </a:lnTo>
                      <a:lnTo>
                        <a:pt x="36" y="343"/>
                      </a:lnTo>
                      <a:lnTo>
                        <a:pt x="31" y="351"/>
                      </a:lnTo>
                      <a:lnTo>
                        <a:pt x="22" y="361"/>
                      </a:lnTo>
                      <a:lnTo>
                        <a:pt x="22" y="365"/>
                      </a:lnTo>
                      <a:lnTo>
                        <a:pt x="19" y="370"/>
                      </a:lnTo>
                      <a:lnTo>
                        <a:pt x="22" y="414"/>
                      </a:lnTo>
                      <a:lnTo>
                        <a:pt x="26" y="415"/>
                      </a:lnTo>
                      <a:lnTo>
                        <a:pt x="30" y="413"/>
                      </a:lnTo>
                      <a:lnTo>
                        <a:pt x="35" y="413"/>
                      </a:lnTo>
                      <a:lnTo>
                        <a:pt x="36" y="411"/>
                      </a:lnTo>
                      <a:lnTo>
                        <a:pt x="50" y="405"/>
                      </a:lnTo>
                      <a:lnTo>
                        <a:pt x="57" y="398"/>
                      </a:lnTo>
                      <a:lnTo>
                        <a:pt x="73" y="382"/>
                      </a:lnTo>
                      <a:lnTo>
                        <a:pt x="94" y="365"/>
                      </a:lnTo>
                      <a:lnTo>
                        <a:pt x="97" y="357"/>
                      </a:lnTo>
                      <a:lnTo>
                        <a:pt x="105" y="354"/>
                      </a:lnTo>
                      <a:lnTo>
                        <a:pt x="108" y="354"/>
                      </a:lnTo>
                      <a:lnTo>
                        <a:pt x="110" y="352"/>
                      </a:lnTo>
                      <a:lnTo>
                        <a:pt x="117" y="360"/>
                      </a:lnTo>
                      <a:lnTo>
                        <a:pt x="125" y="372"/>
                      </a:lnTo>
                      <a:lnTo>
                        <a:pt x="129" y="368"/>
                      </a:lnTo>
                      <a:lnTo>
                        <a:pt x="134" y="354"/>
                      </a:lnTo>
                      <a:lnTo>
                        <a:pt x="129" y="348"/>
                      </a:lnTo>
                      <a:lnTo>
                        <a:pt x="127" y="343"/>
                      </a:lnTo>
                      <a:lnTo>
                        <a:pt x="130" y="341"/>
                      </a:lnTo>
                      <a:lnTo>
                        <a:pt x="142" y="341"/>
                      </a:lnTo>
                      <a:lnTo>
                        <a:pt x="146" y="337"/>
                      </a:lnTo>
                      <a:lnTo>
                        <a:pt x="144" y="327"/>
                      </a:lnTo>
                      <a:lnTo>
                        <a:pt x="146" y="328"/>
                      </a:lnTo>
                      <a:lnTo>
                        <a:pt x="151" y="327"/>
                      </a:lnTo>
                      <a:lnTo>
                        <a:pt x="162" y="327"/>
                      </a:lnTo>
                      <a:lnTo>
                        <a:pt x="164" y="324"/>
                      </a:lnTo>
                      <a:lnTo>
                        <a:pt x="168" y="323"/>
                      </a:lnTo>
                      <a:lnTo>
                        <a:pt x="173" y="336"/>
                      </a:lnTo>
                      <a:lnTo>
                        <a:pt x="168" y="353"/>
                      </a:lnTo>
                      <a:lnTo>
                        <a:pt x="172" y="358"/>
                      </a:lnTo>
                      <a:lnTo>
                        <a:pt x="176" y="362"/>
                      </a:lnTo>
                      <a:lnTo>
                        <a:pt x="180" y="369"/>
                      </a:lnTo>
                      <a:lnTo>
                        <a:pt x="184" y="369"/>
                      </a:lnTo>
                      <a:lnTo>
                        <a:pt x="189" y="369"/>
                      </a:lnTo>
                      <a:lnTo>
                        <a:pt x="193" y="373"/>
                      </a:lnTo>
                      <a:lnTo>
                        <a:pt x="202" y="380"/>
                      </a:lnTo>
                      <a:lnTo>
                        <a:pt x="202" y="391"/>
                      </a:lnTo>
                      <a:lnTo>
                        <a:pt x="199" y="394"/>
                      </a:lnTo>
                      <a:lnTo>
                        <a:pt x="189" y="398"/>
                      </a:lnTo>
                      <a:lnTo>
                        <a:pt x="183" y="405"/>
                      </a:lnTo>
                      <a:lnTo>
                        <a:pt x="180" y="402"/>
                      </a:lnTo>
                      <a:lnTo>
                        <a:pt x="179" y="398"/>
                      </a:lnTo>
                      <a:lnTo>
                        <a:pt x="176" y="398"/>
                      </a:lnTo>
                      <a:lnTo>
                        <a:pt x="172" y="399"/>
                      </a:lnTo>
                      <a:lnTo>
                        <a:pt x="164" y="405"/>
                      </a:lnTo>
                      <a:lnTo>
                        <a:pt x="162" y="453"/>
                      </a:lnTo>
                      <a:lnTo>
                        <a:pt x="170" y="460"/>
                      </a:lnTo>
                      <a:lnTo>
                        <a:pt x="172" y="464"/>
                      </a:lnTo>
                      <a:lnTo>
                        <a:pt x="176" y="465"/>
                      </a:lnTo>
                      <a:lnTo>
                        <a:pt x="184" y="465"/>
                      </a:lnTo>
                      <a:lnTo>
                        <a:pt x="184" y="471"/>
                      </a:lnTo>
                      <a:lnTo>
                        <a:pt x="189" y="479"/>
                      </a:lnTo>
                      <a:lnTo>
                        <a:pt x="192" y="479"/>
                      </a:lnTo>
                      <a:lnTo>
                        <a:pt x="195" y="479"/>
                      </a:lnTo>
                      <a:lnTo>
                        <a:pt x="199" y="476"/>
                      </a:lnTo>
                      <a:lnTo>
                        <a:pt x="202" y="469"/>
                      </a:lnTo>
                      <a:lnTo>
                        <a:pt x="209" y="465"/>
                      </a:lnTo>
                      <a:lnTo>
                        <a:pt x="212" y="461"/>
                      </a:lnTo>
                      <a:lnTo>
                        <a:pt x="214" y="452"/>
                      </a:lnTo>
                      <a:lnTo>
                        <a:pt x="221" y="451"/>
                      </a:lnTo>
                      <a:lnTo>
                        <a:pt x="222" y="452"/>
                      </a:lnTo>
                      <a:lnTo>
                        <a:pt x="224" y="452"/>
                      </a:lnTo>
                      <a:lnTo>
                        <a:pt x="226" y="451"/>
                      </a:lnTo>
                      <a:lnTo>
                        <a:pt x="229" y="451"/>
                      </a:lnTo>
                      <a:lnTo>
                        <a:pt x="233" y="452"/>
                      </a:lnTo>
                      <a:lnTo>
                        <a:pt x="235" y="459"/>
                      </a:lnTo>
                      <a:lnTo>
                        <a:pt x="238" y="461"/>
                      </a:lnTo>
                      <a:lnTo>
                        <a:pt x="264" y="475"/>
                      </a:lnTo>
                      <a:lnTo>
                        <a:pt x="270" y="475"/>
                      </a:lnTo>
                      <a:lnTo>
                        <a:pt x="272" y="475"/>
                      </a:lnTo>
                      <a:lnTo>
                        <a:pt x="271" y="482"/>
                      </a:lnTo>
                      <a:lnTo>
                        <a:pt x="268" y="481"/>
                      </a:lnTo>
                      <a:lnTo>
                        <a:pt x="266" y="484"/>
                      </a:lnTo>
                      <a:lnTo>
                        <a:pt x="262" y="490"/>
                      </a:lnTo>
                      <a:lnTo>
                        <a:pt x="259" y="492"/>
                      </a:lnTo>
                      <a:lnTo>
                        <a:pt x="253" y="498"/>
                      </a:lnTo>
                      <a:lnTo>
                        <a:pt x="251" y="504"/>
                      </a:lnTo>
                      <a:lnTo>
                        <a:pt x="249" y="504"/>
                      </a:lnTo>
                      <a:lnTo>
                        <a:pt x="245" y="508"/>
                      </a:lnTo>
                      <a:lnTo>
                        <a:pt x="245" y="512"/>
                      </a:lnTo>
                      <a:lnTo>
                        <a:pt x="237" y="526"/>
                      </a:lnTo>
                      <a:lnTo>
                        <a:pt x="233" y="542"/>
                      </a:lnTo>
                      <a:lnTo>
                        <a:pt x="230" y="550"/>
                      </a:lnTo>
                      <a:lnTo>
                        <a:pt x="222" y="562"/>
                      </a:lnTo>
                      <a:lnTo>
                        <a:pt x="222" y="568"/>
                      </a:lnTo>
                      <a:lnTo>
                        <a:pt x="221" y="571"/>
                      </a:lnTo>
                      <a:lnTo>
                        <a:pt x="218" y="572"/>
                      </a:lnTo>
                      <a:lnTo>
                        <a:pt x="213" y="579"/>
                      </a:lnTo>
                      <a:lnTo>
                        <a:pt x="212" y="584"/>
                      </a:lnTo>
                      <a:lnTo>
                        <a:pt x="213" y="587"/>
                      </a:lnTo>
                      <a:lnTo>
                        <a:pt x="217" y="588"/>
                      </a:lnTo>
                      <a:lnTo>
                        <a:pt x="222" y="593"/>
                      </a:lnTo>
                      <a:lnTo>
                        <a:pt x="222" y="597"/>
                      </a:lnTo>
                      <a:lnTo>
                        <a:pt x="217" y="604"/>
                      </a:lnTo>
                      <a:lnTo>
                        <a:pt x="217" y="607"/>
                      </a:lnTo>
                      <a:lnTo>
                        <a:pt x="218" y="609"/>
                      </a:lnTo>
                      <a:lnTo>
                        <a:pt x="221" y="612"/>
                      </a:lnTo>
                      <a:lnTo>
                        <a:pt x="229" y="616"/>
                      </a:lnTo>
                      <a:lnTo>
                        <a:pt x="231" y="616"/>
                      </a:lnTo>
                      <a:lnTo>
                        <a:pt x="233" y="618"/>
                      </a:lnTo>
                      <a:lnTo>
                        <a:pt x="238" y="621"/>
                      </a:lnTo>
                      <a:lnTo>
                        <a:pt x="246" y="624"/>
                      </a:lnTo>
                      <a:lnTo>
                        <a:pt x="250" y="622"/>
                      </a:lnTo>
                      <a:lnTo>
                        <a:pt x="257" y="629"/>
                      </a:lnTo>
                      <a:lnTo>
                        <a:pt x="266" y="629"/>
                      </a:lnTo>
                      <a:lnTo>
                        <a:pt x="274" y="630"/>
                      </a:lnTo>
                      <a:lnTo>
                        <a:pt x="280" y="633"/>
                      </a:lnTo>
                      <a:lnTo>
                        <a:pt x="282" y="634"/>
                      </a:lnTo>
                      <a:lnTo>
                        <a:pt x="284" y="636"/>
                      </a:lnTo>
                      <a:lnTo>
                        <a:pt x="282" y="643"/>
                      </a:lnTo>
                      <a:lnTo>
                        <a:pt x="278" y="647"/>
                      </a:lnTo>
                      <a:lnTo>
                        <a:pt x="270" y="653"/>
                      </a:lnTo>
                      <a:lnTo>
                        <a:pt x="254" y="655"/>
                      </a:lnTo>
                      <a:lnTo>
                        <a:pt x="250" y="654"/>
                      </a:lnTo>
                      <a:lnTo>
                        <a:pt x="246" y="658"/>
                      </a:lnTo>
                      <a:lnTo>
                        <a:pt x="237" y="659"/>
                      </a:lnTo>
                      <a:lnTo>
                        <a:pt x="235" y="658"/>
                      </a:lnTo>
                      <a:lnTo>
                        <a:pt x="233" y="659"/>
                      </a:lnTo>
                      <a:lnTo>
                        <a:pt x="231" y="665"/>
                      </a:lnTo>
                      <a:lnTo>
                        <a:pt x="229" y="699"/>
                      </a:lnTo>
                      <a:lnTo>
                        <a:pt x="225" y="704"/>
                      </a:lnTo>
                      <a:lnTo>
                        <a:pt x="222" y="706"/>
                      </a:lnTo>
                      <a:lnTo>
                        <a:pt x="218" y="711"/>
                      </a:lnTo>
                      <a:lnTo>
                        <a:pt x="214" y="719"/>
                      </a:lnTo>
                      <a:lnTo>
                        <a:pt x="212" y="720"/>
                      </a:lnTo>
                      <a:lnTo>
                        <a:pt x="210" y="724"/>
                      </a:lnTo>
                      <a:lnTo>
                        <a:pt x="208" y="725"/>
                      </a:lnTo>
                      <a:lnTo>
                        <a:pt x="208" y="741"/>
                      </a:lnTo>
                      <a:lnTo>
                        <a:pt x="214" y="746"/>
                      </a:lnTo>
                      <a:lnTo>
                        <a:pt x="218" y="748"/>
                      </a:lnTo>
                      <a:lnTo>
                        <a:pt x="226" y="749"/>
                      </a:lnTo>
                      <a:lnTo>
                        <a:pt x="229" y="750"/>
                      </a:lnTo>
                      <a:lnTo>
                        <a:pt x="234" y="750"/>
                      </a:lnTo>
                      <a:lnTo>
                        <a:pt x="242" y="753"/>
                      </a:lnTo>
                      <a:lnTo>
                        <a:pt x="247" y="757"/>
                      </a:lnTo>
                      <a:lnTo>
                        <a:pt x="247" y="760"/>
                      </a:lnTo>
                      <a:lnTo>
                        <a:pt x="246" y="768"/>
                      </a:lnTo>
                      <a:lnTo>
                        <a:pt x="247" y="773"/>
                      </a:lnTo>
                      <a:lnTo>
                        <a:pt x="250" y="777"/>
                      </a:lnTo>
                      <a:lnTo>
                        <a:pt x="253" y="790"/>
                      </a:lnTo>
                      <a:lnTo>
                        <a:pt x="264" y="791"/>
                      </a:lnTo>
                      <a:lnTo>
                        <a:pt x="267" y="787"/>
                      </a:lnTo>
                      <a:lnTo>
                        <a:pt x="268" y="787"/>
                      </a:lnTo>
                      <a:lnTo>
                        <a:pt x="271" y="786"/>
                      </a:lnTo>
                      <a:lnTo>
                        <a:pt x="274" y="787"/>
                      </a:lnTo>
                      <a:lnTo>
                        <a:pt x="278" y="787"/>
                      </a:lnTo>
                      <a:lnTo>
                        <a:pt x="284" y="785"/>
                      </a:lnTo>
                      <a:lnTo>
                        <a:pt x="292" y="781"/>
                      </a:lnTo>
                      <a:lnTo>
                        <a:pt x="299" y="781"/>
                      </a:lnTo>
                      <a:lnTo>
                        <a:pt x="303" y="783"/>
                      </a:lnTo>
                      <a:lnTo>
                        <a:pt x="307" y="794"/>
                      </a:lnTo>
                      <a:lnTo>
                        <a:pt x="309" y="797"/>
                      </a:lnTo>
                      <a:lnTo>
                        <a:pt x="312" y="801"/>
                      </a:lnTo>
                      <a:lnTo>
                        <a:pt x="316" y="799"/>
                      </a:lnTo>
                      <a:lnTo>
                        <a:pt x="317" y="794"/>
                      </a:lnTo>
                      <a:lnTo>
                        <a:pt x="321" y="790"/>
                      </a:lnTo>
                      <a:lnTo>
                        <a:pt x="326" y="786"/>
                      </a:lnTo>
                      <a:lnTo>
                        <a:pt x="330" y="786"/>
                      </a:lnTo>
                      <a:lnTo>
                        <a:pt x="333" y="783"/>
                      </a:lnTo>
                      <a:lnTo>
                        <a:pt x="334" y="777"/>
                      </a:lnTo>
                      <a:lnTo>
                        <a:pt x="343" y="760"/>
                      </a:lnTo>
                      <a:lnTo>
                        <a:pt x="345" y="754"/>
                      </a:lnTo>
                      <a:lnTo>
                        <a:pt x="341" y="748"/>
                      </a:lnTo>
                      <a:lnTo>
                        <a:pt x="341" y="737"/>
                      </a:lnTo>
                      <a:lnTo>
                        <a:pt x="349" y="737"/>
                      </a:lnTo>
                      <a:lnTo>
                        <a:pt x="353" y="738"/>
                      </a:lnTo>
                      <a:lnTo>
                        <a:pt x="361" y="745"/>
                      </a:lnTo>
                      <a:lnTo>
                        <a:pt x="365" y="745"/>
                      </a:lnTo>
                      <a:lnTo>
                        <a:pt x="375" y="750"/>
                      </a:lnTo>
                      <a:lnTo>
                        <a:pt x="382" y="753"/>
                      </a:lnTo>
                      <a:lnTo>
                        <a:pt x="390" y="758"/>
                      </a:lnTo>
                      <a:lnTo>
                        <a:pt x="394" y="758"/>
                      </a:lnTo>
                      <a:lnTo>
                        <a:pt x="404" y="764"/>
                      </a:lnTo>
                      <a:lnTo>
                        <a:pt x="407" y="768"/>
                      </a:lnTo>
                      <a:lnTo>
                        <a:pt x="413" y="779"/>
                      </a:lnTo>
                      <a:lnTo>
                        <a:pt x="413" y="781"/>
                      </a:lnTo>
                      <a:lnTo>
                        <a:pt x="415" y="782"/>
                      </a:lnTo>
                      <a:lnTo>
                        <a:pt x="416" y="789"/>
                      </a:lnTo>
                      <a:lnTo>
                        <a:pt x="416" y="799"/>
                      </a:lnTo>
                      <a:lnTo>
                        <a:pt x="417" y="803"/>
                      </a:lnTo>
                      <a:lnTo>
                        <a:pt x="423" y="807"/>
                      </a:lnTo>
                      <a:lnTo>
                        <a:pt x="433" y="811"/>
                      </a:lnTo>
                      <a:lnTo>
                        <a:pt x="434" y="814"/>
                      </a:lnTo>
                      <a:lnTo>
                        <a:pt x="434" y="820"/>
                      </a:lnTo>
                      <a:lnTo>
                        <a:pt x="433" y="822"/>
                      </a:lnTo>
                      <a:lnTo>
                        <a:pt x="433" y="824"/>
                      </a:lnTo>
                      <a:lnTo>
                        <a:pt x="436" y="826"/>
                      </a:lnTo>
                      <a:lnTo>
                        <a:pt x="440" y="834"/>
                      </a:lnTo>
                      <a:lnTo>
                        <a:pt x="446" y="835"/>
                      </a:lnTo>
                      <a:lnTo>
                        <a:pt x="454" y="832"/>
                      </a:lnTo>
                      <a:lnTo>
                        <a:pt x="466" y="835"/>
                      </a:lnTo>
                      <a:lnTo>
                        <a:pt x="482" y="832"/>
                      </a:lnTo>
                      <a:lnTo>
                        <a:pt x="487" y="834"/>
                      </a:lnTo>
                      <a:lnTo>
                        <a:pt x="498" y="843"/>
                      </a:lnTo>
                      <a:lnTo>
                        <a:pt x="504" y="856"/>
                      </a:lnTo>
                      <a:lnTo>
                        <a:pt x="507" y="868"/>
                      </a:lnTo>
                      <a:lnTo>
                        <a:pt x="507" y="884"/>
                      </a:lnTo>
                      <a:lnTo>
                        <a:pt x="500" y="893"/>
                      </a:lnTo>
                      <a:lnTo>
                        <a:pt x="488" y="906"/>
                      </a:lnTo>
                      <a:lnTo>
                        <a:pt x="488" y="910"/>
                      </a:lnTo>
                      <a:lnTo>
                        <a:pt x="498" y="942"/>
                      </a:lnTo>
                      <a:lnTo>
                        <a:pt x="504" y="954"/>
                      </a:lnTo>
                      <a:lnTo>
                        <a:pt x="512" y="958"/>
                      </a:lnTo>
                      <a:lnTo>
                        <a:pt x="523" y="958"/>
                      </a:lnTo>
                      <a:lnTo>
                        <a:pt x="533" y="962"/>
                      </a:lnTo>
                      <a:lnTo>
                        <a:pt x="546" y="959"/>
                      </a:lnTo>
                      <a:lnTo>
                        <a:pt x="564" y="946"/>
                      </a:lnTo>
                      <a:lnTo>
                        <a:pt x="569" y="938"/>
                      </a:lnTo>
                      <a:lnTo>
                        <a:pt x="585" y="936"/>
                      </a:lnTo>
                      <a:lnTo>
                        <a:pt x="608" y="922"/>
                      </a:lnTo>
                      <a:lnTo>
                        <a:pt x="610" y="917"/>
                      </a:lnTo>
                      <a:lnTo>
                        <a:pt x="611" y="919"/>
                      </a:lnTo>
                      <a:lnTo>
                        <a:pt x="619" y="918"/>
                      </a:lnTo>
                      <a:lnTo>
                        <a:pt x="627" y="926"/>
                      </a:lnTo>
                      <a:lnTo>
                        <a:pt x="635" y="929"/>
                      </a:lnTo>
                      <a:lnTo>
                        <a:pt x="632" y="938"/>
                      </a:lnTo>
                      <a:lnTo>
                        <a:pt x="628" y="939"/>
                      </a:lnTo>
                      <a:lnTo>
                        <a:pt x="624" y="942"/>
                      </a:lnTo>
                      <a:lnTo>
                        <a:pt x="622" y="942"/>
                      </a:lnTo>
                      <a:lnTo>
                        <a:pt x="620" y="944"/>
                      </a:lnTo>
                      <a:lnTo>
                        <a:pt x="618" y="944"/>
                      </a:lnTo>
                      <a:lnTo>
                        <a:pt x="616" y="946"/>
                      </a:lnTo>
                      <a:lnTo>
                        <a:pt x="619" y="948"/>
                      </a:lnTo>
                      <a:lnTo>
                        <a:pt x="620" y="952"/>
                      </a:lnTo>
                      <a:lnTo>
                        <a:pt x="626" y="958"/>
                      </a:lnTo>
                      <a:lnTo>
                        <a:pt x="633" y="973"/>
                      </a:lnTo>
                      <a:lnTo>
                        <a:pt x="647" y="987"/>
                      </a:lnTo>
                      <a:lnTo>
                        <a:pt x="672" y="1000"/>
                      </a:lnTo>
                      <a:lnTo>
                        <a:pt x="673" y="1001"/>
                      </a:lnTo>
                      <a:lnTo>
                        <a:pt x="676" y="1001"/>
                      </a:lnTo>
                      <a:lnTo>
                        <a:pt x="681" y="1000"/>
                      </a:lnTo>
                      <a:lnTo>
                        <a:pt x="682" y="1022"/>
                      </a:lnTo>
                      <a:lnTo>
                        <a:pt x="698" y="1025"/>
                      </a:lnTo>
                      <a:lnTo>
                        <a:pt x="713" y="1024"/>
                      </a:lnTo>
                      <a:lnTo>
                        <a:pt x="724" y="1021"/>
                      </a:lnTo>
                      <a:lnTo>
                        <a:pt x="742" y="1024"/>
                      </a:lnTo>
                      <a:lnTo>
                        <a:pt x="751" y="1022"/>
                      </a:lnTo>
                      <a:lnTo>
                        <a:pt x="782" y="1025"/>
                      </a:lnTo>
                      <a:lnTo>
                        <a:pt x="834" y="1026"/>
                      </a:lnTo>
                      <a:lnTo>
                        <a:pt x="864" y="1025"/>
                      </a:lnTo>
                      <a:lnTo>
                        <a:pt x="876" y="1028"/>
                      </a:lnTo>
                      <a:lnTo>
                        <a:pt x="884" y="1020"/>
                      </a:lnTo>
                      <a:lnTo>
                        <a:pt x="898" y="1009"/>
                      </a:lnTo>
                      <a:lnTo>
                        <a:pt x="906" y="1008"/>
                      </a:lnTo>
                      <a:lnTo>
                        <a:pt x="904" y="1005"/>
                      </a:lnTo>
                      <a:lnTo>
                        <a:pt x="912" y="1000"/>
                      </a:lnTo>
                      <a:lnTo>
                        <a:pt x="916" y="998"/>
                      </a:lnTo>
                      <a:lnTo>
                        <a:pt x="916" y="991"/>
                      </a:lnTo>
                      <a:lnTo>
                        <a:pt x="914" y="989"/>
                      </a:lnTo>
                      <a:lnTo>
                        <a:pt x="908" y="981"/>
                      </a:lnTo>
                      <a:lnTo>
                        <a:pt x="905" y="948"/>
                      </a:lnTo>
                      <a:lnTo>
                        <a:pt x="898" y="946"/>
                      </a:lnTo>
                      <a:lnTo>
                        <a:pt x="896" y="942"/>
                      </a:lnTo>
                      <a:lnTo>
                        <a:pt x="890" y="931"/>
                      </a:lnTo>
                      <a:lnTo>
                        <a:pt x="889" y="930"/>
                      </a:lnTo>
                      <a:lnTo>
                        <a:pt x="885" y="921"/>
                      </a:lnTo>
                      <a:lnTo>
                        <a:pt x="880" y="918"/>
                      </a:lnTo>
                      <a:lnTo>
                        <a:pt x="876" y="915"/>
                      </a:lnTo>
                      <a:lnTo>
                        <a:pt x="871" y="917"/>
                      </a:lnTo>
                      <a:lnTo>
                        <a:pt x="864" y="911"/>
                      </a:lnTo>
                      <a:lnTo>
                        <a:pt x="858" y="902"/>
                      </a:lnTo>
                      <a:lnTo>
                        <a:pt x="851" y="899"/>
                      </a:lnTo>
                      <a:lnTo>
                        <a:pt x="843" y="884"/>
                      </a:lnTo>
                      <a:lnTo>
                        <a:pt x="840" y="884"/>
                      </a:lnTo>
                      <a:lnTo>
                        <a:pt x="835" y="888"/>
                      </a:lnTo>
                      <a:lnTo>
                        <a:pt x="835" y="885"/>
                      </a:lnTo>
                      <a:lnTo>
                        <a:pt x="831" y="884"/>
                      </a:lnTo>
                      <a:lnTo>
                        <a:pt x="829" y="882"/>
                      </a:lnTo>
                      <a:lnTo>
                        <a:pt x="829" y="861"/>
                      </a:lnTo>
                      <a:lnTo>
                        <a:pt x="832" y="853"/>
                      </a:lnTo>
                      <a:lnTo>
                        <a:pt x="829" y="852"/>
                      </a:lnTo>
                      <a:lnTo>
                        <a:pt x="827" y="847"/>
                      </a:lnTo>
                      <a:lnTo>
                        <a:pt x="827" y="839"/>
                      </a:lnTo>
                      <a:lnTo>
                        <a:pt x="823" y="834"/>
                      </a:lnTo>
                      <a:lnTo>
                        <a:pt x="823" y="828"/>
                      </a:lnTo>
                      <a:lnTo>
                        <a:pt x="825" y="807"/>
                      </a:lnTo>
                      <a:lnTo>
                        <a:pt x="819" y="811"/>
                      </a:lnTo>
                      <a:lnTo>
                        <a:pt x="817" y="811"/>
                      </a:lnTo>
                      <a:lnTo>
                        <a:pt x="807" y="815"/>
                      </a:lnTo>
                      <a:lnTo>
                        <a:pt x="794" y="816"/>
                      </a:lnTo>
                      <a:lnTo>
                        <a:pt x="781" y="818"/>
                      </a:lnTo>
                      <a:lnTo>
                        <a:pt x="777" y="819"/>
                      </a:lnTo>
                      <a:lnTo>
                        <a:pt x="765" y="819"/>
                      </a:lnTo>
                      <a:lnTo>
                        <a:pt x="763" y="820"/>
                      </a:lnTo>
                      <a:lnTo>
                        <a:pt x="764" y="823"/>
                      </a:lnTo>
                      <a:lnTo>
                        <a:pt x="761" y="827"/>
                      </a:lnTo>
                      <a:lnTo>
                        <a:pt x="759" y="826"/>
                      </a:lnTo>
                      <a:lnTo>
                        <a:pt x="759" y="822"/>
                      </a:lnTo>
                      <a:lnTo>
                        <a:pt x="759" y="819"/>
                      </a:lnTo>
                      <a:lnTo>
                        <a:pt x="744" y="820"/>
                      </a:lnTo>
                      <a:lnTo>
                        <a:pt x="738" y="816"/>
                      </a:lnTo>
                      <a:lnTo>
                        <a:pt x="730" y="808"/>
                      </a:lnTo>
                      <a:lnTo>
                        <a:pt x="713" y="793"/>
                      </a:lnTo>
                      <a:lnTo>
                        <a:pt x="711" y="791"/>
                      </a:lnTo>
                      <a:lnTo>
                        <a:pt x="706" y="783"/>
                      </a:lnTo>
                      <a:lnTo>
                        <a:pt x="698" y="777"/>
                      </a:lnTo>
                      <a:lnTo>
                        <a:pt x="686" y="760"/>
                      </a:lnTo>
                      <a:lnTo>
                        <a:pt x="681" y="754"/>
                      </a:lnTo>
                      <a:lnTo>
                        <a:pt x="673" y="752"/>
                      </a:lnTo>
                      <a:lnTo>
                        <a:pt x="664" y="750"/>
                      </a:lnTo>
                      <a:lnTo>
                        <a:pt x="660" y="752"/>
                      </a:lnTo>
                      <a:lnTo>
                        <a:pt x="661" y="749"/>
                      </a:lnTo>
                      <a:lnTo>
                        <a:pt x="651" y="745"/>
                      </a:lnTo>
                      <a:lnTo>
                        <a:pt x="644" y="738"/>
                      </a:lnTo>
                      <a:lnTo>
                        <a:pt x="643" y="732"/>
                      </a:lnTo>
                      <a:lnTo>
                        <a:pt x="640" y="729"/>
                      </a:lnTo>
                      <a:lnTo>
                        <a:pt x="640" y="727"/>
                      </a:lnTo>
                      <a:lnTo>
                        <a:pt x="639" y="725"/>
                      </a:lnTo>
                      <a:lnTo>
                        <a:pt x="636" y="725"/>
                      </a:lnTo>
                      <a:lnTo>
                        <a:pt x="633" y="725"/>
                      </a:lnTo>
                      <a:lnTo>
                        <a:pt x="624" y="716"/>
                      </a:lnTo>
                      <a:lnTo>
                        <a:pt x="619" y="716"/>
                      </a:lnTo>
                      <a:lnTo>
                        <a:pt x="612" y="719"/>
                      </a:lnTo>
                      <a:lnTo>
                        <a:pt x="606" y="719"/>
                      </a:lnTo>
                      <a:lnTo>
                        <a:pt x="601" y="716"/>
                      </a:lnTo>
                      <a:lnTo>
                        <a:pt x="598" y="716"/>
                      </a:lnTo>
                      <a:lnTo>
                        <a:pt x="593" y="719"/>
                      </a:lnTo>
                      <a:lnTo>
                        <a:pt x="593" y="715"/>
                      </a:lnTo>
                      <a:lnTo>
                        <a:pt x="587" y="716"/>
                      </a:lnTo>
                      <a:lnTo>
                        <a:pt x="582" y="716"/>
                      </a:lnTo>
                      <a:lnTo>
                        <a:pt x="575" y="717"/>
                      </a:lnTo>
                      <a:lnTo>
                        <a:pt x="557" y="716"/>
                      </a:lnTo>
                      <a:lnTo>
                        <a:pt x="535" y="709"/>
                      </a:lnTo>
                      <a:lnTo>
                        <a:pt x="511" y="699"/>
                      </a:lnTo>
                      <a:lnTo>
                        <a:pt x="508" y="699"/>
                      </a:lnTo>
                      <a:lnTo>
                        <a:pt x="492" y="695"/>
                      </a:lnTo>
                      <a:lnTo>
                        <a:pt x="488" y="692"/>
                      </a:lnTo>
                      <a:lnTo>
                        <a:pt x="485" y="679"/>
                      </a:lnTo>
                      <a:lnTo>
                        <a:pt x="474" y="674"/>
                      </a:lnTo>
                      <a:lnTo>
                        <a:pt x="470" y="673"/>
                      </a:lnTo>
                      <a:lnTo>
                        <a:pt x="463" y="666"/>
                      </a:lnTo>
                      <a:lnTo>
                        <a:pt x="462" y="661"/>
                      </a:lnTo>
                      <a:lnTo>
                        <a:pt x="462" y="655"/>
                      </a:lnTo>
                      <a:lnTo>
                        <a:pt x="463" y="650"/>
                      </a:lnTo>
                      <a:lnTo>
                        <a:pt x="457" y="643"/>
                      </a:lnTo>
                      <a:lnTo>
                        <a:pt x="456" y="640"/>
                      </a:lnTo>
                      <a:lnTo>
                        <a:pt x="453" y="634"/>
                      </a:lnTo>
                      <a:lnTo>
                        <a:pt x="448" y="632"/>
                      </a:lnTo>
                      <a:lnTo>
                        <a:pt x="444" y="625"/>
                      </a:lnTo>
                      <a:lnTo>
                        <a:pt x="436" y="617"/>
                      </a:lnTo>
                      <a:lnTo>
                        <a:pt x="423" y="608"/>
                      </a:lnTo>
                      <a:lnTo>
                        <a:pt x="405" y="593"/>
                      </a:lnTo>
                      <a:lnTo>
                        <a:pt x="400" y="578"/>
                      </a:lnTo>
                      <a:lnTo>
                        <a:pt x="403" y="571"/>
                      </a:lnTo>
                      <a:lnTo>
                        <a:pt x="405" y="550"/>
                      </a:lnTo>
                      <a:lnTo>
                        <a:pt x="400" y="539"/>
                      </a:lnTo>
                      <a:lnTo>
                        <a:pt x="398" y="529"/>
                      </a:lnTo>
                      <a:lnTo>
                        <a:pt x="395" y="522"/>
                      </a:lnTo>
                      <a:lnTo>
                        <a:pt x="390" y="517"/>
                      </a:lnTo>
                      <a:lnTo>
                        <a:pt x="391" y="515"/>
                      </a:lnTo>
                      <a:lnTo>
                        <a:pt x="386" y="509"/>
                      </a:lnTo>
                      <a:lnTo>
                        <a:pt x="376" y="492"/>
                      </a:lnTo>
                      <a:lnTo>
                        <a:pt x="376" y="488"/>
                      </a:lnTo>
                      <a:lnTo>
                        <a:pt x="370" y="484"/>
                      </a:lnTo>
                      <a:lnTo>
                        <a:pt x="366" y="472"/>
                      </a:lnTo>
                      <a:lnTo>
                        <a:pt x="317" y="397"/>
                      </a:lnTo>
                      <a:lnTo>
                        <a:pt x="312" y="395"/>
                      </a:lnTo>
                      <a:lnTo>
                        <a:pt x="307" y="390"/>
                      </a:lnTo>
                      <a:lnTo>
                        <a:pt x="275" y="356"/>
                      </a:lnTo>
                      <a:lnTo>
                        <a:pt x="272" y="357"/>
                      </a:lnTo>
                      <a:lnTo>
                        <a:pt x="271" y="345"/>
                      </a:lnTo>
                      <a:lnTo>
                        <a:pt x="268" y="343"/>
                      </a:lnTo>
                      <a:lnTo>
                        <a:pt x="263" y="341"/>
                      </a:lnTo>
                      <a:lnTo>
                        <a:pt x="267" y="339"/>
                      </a:lnTo>
                      <a:lnTo>
                        <a:pt x="260" y="328"/>
                      </a:lnTo>
                      <a:lnTo>
                        <a:pt x="238" y="261"/>
                      </a:lnTo>
                      <a:lnTo>
                        <a:pt x="234" y="226"/>
                      </a:lnTo>
                      <a:lnTo>
                        <a:pt x="237" y="213"/>
                      </a:lnTo>
                      <a:lnTo>
                        <a:pt x="237" y="208"/>
                      </a:lnTo>
                      <a:lnTo>
                        <a:pt x="246" y="184"/>
                      </a:lnTo>
                      <a:lnTo>
                        <a:pt x="249" y="170"/>
                      </a:lnTo>
                      <a:lnTo>
                        <a:pt x="246" y="167"/>
                      </a:lnTo>
                      <a:lnTo>
                        <a:pt x="242" y="164"/>
                      </a:lnTo>
                      <a:lnTo>
                        <a:pt x="228" y="153"/>
                      </a:lnTo>
                      <a:lnTo>
                        <a:pt x="214" y="145"/>
                      </a:lnTo>
                      <a:lnTo>
                        <a:pt x="205" y="134"/>
                      </a:lnTo>
                      <a:lnTo>
                        <a:pt x="189" y="113"/>
                      </a:lnTo>
                      <a:lnTo>
                        <a:pt x="148" y="43"/>
                      </a:lnTo>
                      <a:lnTo>
                        <a:pt x="139" y="44"/>
                      </a:lnTo>
                      <a:lnTo>
                        <a:pt x="130" y="39"/>
                      </a:lnTo>
                      <a:lnTo>
                        <a:pt x="114" y="26"/>
                      </a:lnTo>
                      <a:lnTo>
                        <a:pt x="108" y="18"/>
                      </a:lnTo>
                      <a:lnTo>
                        <a:pt x="104" y="15"/>
                      </a:lnTo>
                      <a:lnTo>
                        <a:pt x="97" y="6"/>
                      </a:lnTo>
                      <a:lnTo>
                        <a:pt x="94" y="5"/>
                      </a:lnTo>
                      <a:lnTo>
                        <a:pt x="88" y="3"/>
                      </a:lnTo>
                      <a:lnTo>
                        <a:pt x="84" y="0"/>
                      </a:lnTo>
                      <a:lnTo>
                        <a:pt x="81" y="0"/>
                      </a:lnTo>
                      <a:lnTo>
                        <a:pt x="75" y="7"/>
                      </a:lnTo>
                      <a:lnTo>
                        <a:pt x="72" y="13"/>
                      </a:lnTo>
                      <a:lnTo>
                        <a:pt x="64" y="11"/>
                      </a:lnTo>
                      <a:lnTo>
                        <a:pt x="59" y="10"/>
                      </a:lnTo>
                      <a:lnTo>
                        <a:pt x="50" y="10"/>
                      </a:lnTo>
                      <a:lnTo>
                        <a:pt x="44" y="11"/>
                      </a:lnTo>
                      <a:lnTo>
                        <a:pt x="46" y="9"/>
                      </a:lnTo>
                      <a:lnTo>
                        <a:pt x="40" y="11"/>
                      </a:lnTo>
                      <a:lnTo>
                        <a:pt x="40" y="9"/>
                      </a:lnTo>
                      <a:lnTo>
                        <a:pt x="28" y="9"/>
                      </a:lnTo>
                      <a:lnTo>
                        <a:pt x="26" y="10"/>
                      </a:lnTo>
                      <a:lnTo>
                        <a:pt x="23" y="10"/>
                      </a:lnTo>
                      <a:lnTo>
                        <a:pt x="13" y="30"/>
                      </a:lnTo>
                      <a:lnTo>
                        <a:pt x="30" y="40"/>
                      </a:lnTo>
                      <a:lnTo>
                        <a:pt x="31" y="48"/>
                      </a:lnTo>
                      <a:lnTo>
                        <a:pt x="17" y="60"/>
                      </a:lnTo>
                      <a:lnTo>
                        <a:pt x="19" y="71"/>
                      </a:lnTo>
                      <a:lnTo>
                        <a:pt x="13" y="89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8" name="Freeform 15"/>
                <p:cNvSpPr>
                  <a:spLocks/>
                </p:cNvSpPr>
                <p:nvPr/>
              </p:nvSpPr>
              <p:spPr bwMode="auto">
                <a:xfrm>
                  <a:off x="2357" y="3319"/>
                  <a:ext cx="291" cy="395"/>
                </a:xfrm>
                <a:custGeom>
                  <a:avLst/>
                  <a:gdLst>
                    <a:gd name="T0" fmla="*/ 1 w 417"/>
                    <a:gd name="T1" fmla="*/ 3 h 571"/>
                    <a:gd name="T2" fmla="*/ 1 w 417"/>
                    <a:gd name="T3" fmla="*/ 3 h 571"/>
                    <a:gd name="T4" fmla="*/ 1 w 417"/>
                    <a:gd name="T5" fmla="*/ 3 h 571"/>
                    <a:gd name="T6" fmla="*/ 1 w 417"/>
                    <a:gd name="T7" fmla="*/ 3 h 571"/>
                    <a:gd name="T8" fmla="*/ 1 w 417"/>
                    <a:gd name="T9" fmla="*/ 3 h 571"/>
                    <a:gd name="T10" fmla="*/ 1 w 417"/>
                    <a:gd name="T11" fmla="*/ 3 h 571"/>
                    <a:gd name="T12" fmla="*/ 1 w 417"/>
                    <a:gd name="T13" fmla="*/ 2 h 571"/>
                    <a:gd name="T14" fmla="*/ 1 w 417"/>
                    <a:gd name="T15" fmla="*/ 2 h 571"/>
                    <a:gd name="T16" fmla="*/ 1 w 417"/>
                    <a:gd name="T17" fmla="*/ 2 h 571"/>
                    <a:gd name="T18" fmla="*/ 1 w 417"/>
                    <a:gd name="T19" fmla="*/ 2 h 571"/>
                    <a:gd name="T20" fmla="*/ 1 w 417"/>
                    <a:gd name="T21" fmla="*/ 2 h 571"/>
                    <a:gd name="T22" fmla="*/ 1 w 417"/>
                    <a:gd name="T23" fmla="*/ 2 h 571"/>
                    <a:gd name="T24" fmla="*/ 2 w 417"/>
                    <a:gd name="T25" fmla="*/ 2 h 571"/>
                    <a:gd name="T26" fmla="*/ 2 w 417"/>
                    <a:gd name="T27" fmla="*/ 2 h 571"/>
                    <a:gd name="T28" fmla="*/ 2 w 417"/>
                    <a:gd name="T29" fmla="*/ 2 h 571"/>
                    <a:gd name="T30" fmla="*/ 2 w 417"/>
                    <a:gd name="T31" fmla="*/ 2 h 571"/>
                    <a:gd name="T32" fmla="*/ 2 w 417"/>
                    <a:gd name="T33" fmla="*/ 2 h 571"/>
                    <a:gd name="T34" fmla="*/ 2 w 417"/>
                    <a:gd name="T35" fmla="*/ 1 h 571"/>
                    <a:gd name="T36" fmla="*/ 1 w 417"/>
                    <a:gd name="T37" fmla="*/ 1 h 571"/>
                    <a:gd name="T38" fmla="*/ 1 w 417"/>
                    <a:gd name="T39" fmla="*/ 1 h 571"/>
                    <a:gd name="T40" fmla="*/ 1 w 417"/>
                    <a:gd name="T41" fmla="*/ 1 h 571"/>
                    <a:gd name="T42" fmla="*/ 1 w 417"/>
                    <a:gd name="T43" fmla="*/ 1 h 571"/>
                    <a:gd name="T44" fmla="*/ 1 w 417"/>
                    <a:gd name="T45" fmla="*/ 1 h 571"/>
                    <a:gd name="T46" fmla="*/ 2 w 417"/>
                    <a:gd name="T47" fmla="*/ 1 h 571"/>
                    <a:gd name="T48" fmla="*/ 2 w 417"/>
                    <a:gd name="T49" fmla="*/ 1 h 571"/>
                    <a:gd name="T50" fmla="*/ 2 w 417"/>
                    <a:gd name="T51" fmla="*/ 1 h 571"/>
                    <a:gd name="T52" fmla="*/ 2 w 417"/>
                    <a:gd name="T53" fmla="*/ 1 h 571"/>
                    <a:gd name="T54" fmla="*/ 3 w 417"/>
                    <a:gd name="T55" fmla="*/ 1 h 571"/>
                    <a:gd name="T56" fmla="*/ 2 w 417"/>
                    <a:gd name="T57" fmla="*/ 1 h 571"/>
                    <a:gd name="T58" fmla="*/ 2 w 417"/>
                    <a:gd name="T59" fmla="*/ 1 h 571"/>
                    <a:gd name="T60" fmla="*/ 3 w 417"/>
                    <a:gd name="T61" fmla="*/ 1 h 571"/>
                    <a:gd name="T62" fmla="*/ 3 w 417"/>
                    <a:gd name="T63" fmla="*/ 1 h 571"/>
                    <a:gd name="T64" fmla="*/ 3 w 417"/>
                    <a:gd name="T65" fmla="*/ 1 h 571"/>
                    <a:gd name="T66" fmla="*/ 3 w 417"/>
                    <a:gd name="T67" fmla="*/ 1 h 571"/>
                    <a:gd name="T68" fmla="*/ 3 w 417"/>
                    <a:gd name="T69" fmla="*/ 1 h 571"/>
                    <a:gd name="T70" fmla="*/ 3 w 417"/>
                    <a:gd name="T71" fmla="*/ 1 h 571"/>
                    <a:gd name="T72" fmla="*/ 3 w 417"/>
                    <a:gd name="T73" fmla="*/ 2 h 571"/>
                    <a:gd name="T74" fmla="*/ 3 w 417"/>
                    <a:gd name="T75" fmla="*/ 2 h 571"/>
                    <a:gd name="T76" fmla="*/ 3 w 417"/>
                    <a:gd name="T77" fmla="*/ 2 h 571"/>
                    <a:gd name="T78" fmla="*/ 3 w 417"/>
                    <a:gd name="T79" fmla="*/ 2 h 571"/>
                    <a:gd name="T80" fmla="*/ 3 w 417"/>
                    <a:gd name="T81" fmla="*/ 2 h 571"/>
                    <a:gd name="T82" fmla="*/ 3 w 417"/>
                    <a:gd name="T83" fmla="*/ 3 h 571"/>
                    <a:gd name="T84" fmla="*/ 3 w 417"/>
                    <a:gd name="T85" fmla="*/ 3 h 571"/>
                    <a:gd name="T86" fmla="*/ 3 w 417"/>
                    <a:gd name="T87" fmla="*/ 3 h 571"/>
                    <a:gd name="T88" fmla="*/ 3 w 417"/>
                    <a:gd name="T89" fmla="*/ 3 h 571"/>
                    <a:gd name="T90" fmla="*/ 3 w 417"/>
                    <a:gd name="T91" fmla="*/ 3 h 571"/>
                    <a:gd name="T92" fmla="*/ 3 w 417"/>
                    <a:gd name="T93" fmla="*/ 3 h 571"/>
                    <a:gd name="T94" fmla="*/ 3 w 417"/>
                    <a:gd name="T95" fmla="*/ 3 h 571"/>
                    <a:gd name="T96" fmla="*/ 3 w 417"/>
                    <a:gd name="T97" fmla="*/ 3 h 571"/>
                    <a:gd name="T98" fmla="*/ 3 w 417"/>
                    <a:gd name="T99" fmla="*/ 3 h 571"/>
                    <a:gd name="T100" fmla="*/ 2 w 417"/>
                    <a:gd name="T101" fmla="*/ 4 h 571"/>
                    <a:gd name="T102" fmla="*/ 2 w 417"/>
                    <a:gd name="T103" fmla="*/ 4 h 571"/>
                    <a:gd name="T104" fmla="*/ 2 w 417"/>
                    <a:gd name="T105" fmla="*/ 3 h 571"/>
                    <a:gd name="T106" fmla="*/ 2 w 417"/>
                    <a:gd name="T107" fmla="*/ 3 h 571"/>
                    <a:gd name="T108" fmla="*/ 2 w 417"/>
                    <a:gd name="T109" fmla="*/ 4 h 571"/>
                    <a:gd name="T110" fmla="*/ 1 w 417"/>
                    <a:gd name="T111" fmla="*/ 4 h 571"/>
                    <a:gd name="T112" fmla="*/ 1 w 417"/>
                    <a:gd name="T113" fmla="*/ 4 h 571"/>
                    <a:gd name="T114" fmla="*/ 1 w 417"/>
                    <a:gd name="T115" fmla="*/ 4 h 571"/>
                    <a:gd name="T116" fmla="*/ 1 w 417"/>
                    <a:gd name="T117" fmla="*/ 4 h 571"/>
                    <a:gd name="T118" fmla="*/ 1 w 417"/>
                    <a:gd name="T119" fmla="*/ 4 h 571"/>
                    <a:gd name="T120" fmla="*/ 1 w 417"/>
                    <a:gd name="T121" fmla="*/ 3 h 571"/>
                    <a:gd name="T122" fmla="*/ 1 w 417"/>
                    <a:gd name="T123" fmla="*/ 3 h 57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17"/>
                    <a:gd name="T187" fmla="*/ 0 h 571"/>
                    <a:gd name="T188" fmla="*/ 417 w 417"/>
                    <a:gd name="T189" fmla="*/ 571 h 57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17" h="571">
                      <a:moveTo>
                        <a:pt x="0" y="482"/>
                      </a:moveTo>
                      <a:lnTo>
                        <a:pt x="5" y="480"/>
                      </a:lnTo>
                      <a:lnTo>
                        <a:pt x="5" y="477"/>
                      </a:lnTo>
                      <a:lnTo>
                        <a:pt x="13" y="472"/>
                      </a:lnTo>
                      <a:lnTo>
                        <a:pt x="18" y="472"/>
                      </a:lnTo>
                      <a:lnTo>
                        <a:pt x="21" y="472"/>
                      </a:lnTo>
                      <a:lnTo>
                        <a:pt x="23" y="469"/>
                      </a:lnTo>
                      <a:lnTo>
                        <a:pt x="25" y="462"/>
                      </a:lnTo>
                      <a:lnTo>
                        <a:pt x="35" y="460"/>
                      </a:lnTo>
                      <a:lnTo>
                        <a:pt x="40" y="456"/>
                      </a:lnTo>
                      <a:lnTo>
                        <a:pt x="44" y="449"/>
                      </a:lnTo>
                      <a:lnTo>
                        <a:pt x="47" y="450"/>
                      </a:lnTo>
                      <a:lnTo>
                        <a:pt x="50" y="453"/>
                      </a:lnTo>
                      <a:lnTo>
                        <a:pt x="55" y="456"/>
                      </a:lnTo>
                      <a:lnTo>
                        <a:pt x="60" y="461"/>
                      </a:lnTo>
                      <a:lnTo>
                        <a:pt x="63" y="464"/>
                      </a:lnTo>
                      <a:lnTo>
                        <a:pt x="68" y="460"/>
                      </a:lnTo>
                      <a:lnTo>
                        <a:pt x="68" y="447"/>
                      </a:lnTo>
                      <a:lnTo>
                        <a:pt x="69" y="443"/>
                      </a:lnTo>
                      <a:lnTo>
                        <a:pt x="68" y="437"/>
                      </a:lnTo>
                      <a:lnTo>
                        <a:pt x="71" y="431"/>
                      </a:lnTo>
                      <a:lnTo>
                        <a:pt x="69" y="428"/>
                      </a:lnTo>
                      <a:lnTo>
                        <a:pt x="71" y="425"/>
                      </a:lnTo>
                      <a:lnTo>
                        <a:pt x="75" y="427"/>
                      </a:lnTo>
                      <a:lnTo>
                        <a:pt x="77" y="427"/>
                      </a:lnTo>
                      <a:lnTo>
                        <a:pt x="81" y="427"/>
                      </a:lnTo>
                      <a:lnTo>
                        <a:pt x="83" y="421"/>
                      </a:lnTo>
                      <a:lnTo>
                        <a:pt x="81" y="419"/>
                      </a:lnTo>
                      <a:lnTo>
                        <a:pt x="79" y="417"/>
                      </a:lnTo>
                      <a:lnTo>
                        <a:pt x="76" y="411"/>
                      </a:lnTo>
                      <a:lnTo>
                        <a:pt x="75" y="409"/>
                      </a:lnTo>
                      <a:lnTo>
                        <a:pt x="72" y="408"/>
                      </a:lnTo>
                      <a:lnTo>
                        <a:pt x="69" y="407"/>
                      </a:lnTo>
                      <a:lnTo>
                        <a:pt x="71" y="399"/>
                      </a:lnTo>
                      <a:lnTo>
                        <a:pt x="80" y="391"/>
                      </a:lnTo>
                      <a:lnTo>
                        <a:pt x="79" y="387"/>
                      </a:lnTo>
                      <a:lnTo>
                        <a:pt x="77" y="386"/>
                      </a:lnTo>
                      <a:lnTo>
                        <a:pt x="83" y="382"/>
                      </a:lnTo>
                      <a:lnTo>
                        <a:pt x="84" y="379"/>
                      </a:lnTo>
                      <a:lnTo>
                        <a:pt x="84" y="376"/>
                      </a:lnTo>
                      <a:lnTo>
                        <a:pt x="84" y="371"/>
                      </a:lnTo>
                      <a:lnTo>
                        <a:pt x="84" y="359"/>
                      </a:lnTo>
                      <a:lnTo>
                        <a:pt x="84" y="354"/>
                      </a:lnTo>
                      <a:lnTo>
                        <a:pt x="87" y="342"/>
                      </a:lnTo>
                      <a:lnTo>
                        <a:pt x="84" y="326"/>
                      </a:lnTo>
                      <a:lnTo>
                        <a:pt x="85" y="320"/>
                      </a:lnTo>
                      <a:lnTo>
                        <a:pt x="88" y="317"/>
                      </a:lnTo>
                      <a:lnTo>
                        <a:pt x="89" y="305"/>
                      </a:lnTo>
                      <a:lnTo>
                        <a:pt x="87" y="297"/>
                      </a:lnTo>
                      <a:lnTo>
                        <a:pt x="88" y="288"/>
                      </a:lnTo>
                      <a:lnTo>
                        <a:pt x="87" y="277"/>
                      </a:lnTo>
                      <a:lnTo>
                        <a:pt x="87" y="264"/>
                      </a:lnTo>
                      <a:lnTo>
                        <a:pt x="99" y="265"/>
                      </a:lnTo>
                      <a:lnTo>
                        <a:pt x="112" y="261"/>
                      </a:lnTo>
                      <a:lnTo>
                        <a:pt x="113" y="263"/>
                      </a:lnTo>
                      <a:lnTo>
                        <a:pt x="114" y="265"/>
                      </a:lnTo>
                      <a:lnTo>
                        <a:pt x="118" y="271"/>
                      </a:lnTo>
                      <a:lnTo>
                        <a:pt x="121" y="272"/>
                      </a:lnTo>
                      <a:lnTo>
                        <a:pt x="125" y="285"/>
                      </a:lnTo>
                      <a:lnTo>
                        <a:pt x="129" y="289"/>
                      </a:lnTo>
                      <a:lnTo>
                        <a:pt x="133" y="292"/>
                      </a:lnTo>
                      <a:lnTo>
                        <a:pt x="134" y="293"/>
                      </a:lnTo>
                      <a:lnTo>
                        <a:pt x="136" y="301"/>
                      </a:lnTo>
                      <a:lnTo>
                        <a:pt x="146" y="310"/>
                      </a:lnTo>
                      <a:lnTo>
                        <a:pt x="146" y="313"/>
                      </a:lnTo>
                      <a:lnTo>
                        <a:pt x="158" y="321"/>
                      </a:lnTo>
                      <a:lnTo>
                        <a:pt x="163" y="321"/>
                      </a:lnTo>
                      <a:lnTo>
                        <a:pt x="166" y="322"/>
                      </a:lnTo>
                      <a:lnTo>
                        <a:pt x="167" y="326"/>
                      </a:lnTo>
                      <a:lnTo>
                        <a:pt x="179" y="327"/>
                      </a:lnTo>
                      <a:lnTo>
                        <a:pt x="190" y="320"/>
                      </a:lnTo>
                      <a:lnTo>
                        <a:pt x="191" y="316"/>
                      </a:lnTo>
                      <a:lnTo>
                        <a:pt x="192" y="313"/>
                      </a:lnTo>
                      <a:lnTo>
                        <a:pt x="203" y="308"/>
                      </a:lnTo>
                      <a:lnTo>
                        <a:pt x="206" y="309"/>
                      </a:lnTo>
                      <a:lnTo>
                        <a:pt x="207" y="313"/>
                      </a:lnTo>
                      <a:lnTo>
                        <a:pt x="212" y="317"/>
                      </a:lnTo>
                      <a:lnTo>
                        <a:pt x="213" y="321"/>
                      </a:lnTo>
                      <a:lnTo>
                        <a:pt x="219" y="320"/>
                      </a:lnTo>
                      <a:lnTo>
                        <a:pt x="220" y="318"/>
                      </a:lnTo>
                      <a:lnTo>
                        <a:pt x="224" y="312"/>
                      </a:lnTo>
                      <a:lnTo>
                        <a:pt x="229" y="310"/>
                      </a:lnTo>
                      <a:lnTo>
                        <a:pt x="229" y="305"/>
                      </a:lnTo>
                      <a:lnTo>
                        <a:pt x="229" y="301"/>
                      </a:lnTo>
                      <a:lnTo>
                        <a:pt x="235" y="298"/>
                      </a:lnTo>
                      <a:lnTo>
                        <a:pt x="240" y="297"/>
                      </a:lnTo>
                      <a:lnTo>
                        <a:pt x="246" y="298"/>
                      </a:lnTo>
                      <a:lnTo>
                        <a:pt x="250" y="298"/>
                      </a:lnTo>
                      <a:lnTo>
                        <a:pt x="257" y="301"/>
                      </a:lnTo>
                      <a:lnTo>
                        <a:pt x="261" y="298"/>
                      </a:lnTo>
                      <a:lnTo>
                        <a:pt x="268" y="290"/>
                      </a:lnTo>
                      <a:lnTo>
                        <a:pt x="266" y="285"/>
                      </a:lnTo>
                      <a:lnTo>
                        <a:pt x="265" y="284"/>
                      </a:lnTo>
                      <a:lnTo>
                        <a:pt x="260" y="281"/>
                      </a:lnTo>
                      <a:lnTo>
                        <a:pt x="256" y="284"/>
                      </a:lnTo>
                      <a:lnTo>
                        <a:pt x="252" y="281"/>
                      </a:lnTo>
                      <a:lnTo>
                        <a:pt x="250" y="273"/>
                      </a:lnTo>
                      <a:lnTo>
                        <a:pt x="248" y="267"/>
                      </a:lnTo>
                      <a:lnTo>
                        <a:pt x="244" y="265"/>
                      </a:lnTo>
                      <a:lnTo>
                        <a:pt x="240" y="265"/>
                      </a:lnTo>
                      <a:lnTo>
                        <a:pt x="233" y="265"/>
                      </a:lnTo>
                      <a:lnTo>
                        <a:pt x="227" y="267"/>
                      </a:lnTo>
                      <a:lnTo>
                        <a:pt x="224" y="265"/>
                      </a:lnTo>
                      <a:lnTo>
                        <a:pt x="225" y="261"/>
                      </a:lnTo>
                      <a:lnTo>
                        <a:pt x="223" y="257"/>
                      </a:lnTo>
                      <a:lnTo>
                        <a:pt x="224" y="248"/>
                      </a:lnTo>
                      <a:lnTo>
                        <a:pt x="221" y="245"/>
                      </a:lnTo>
                      <a:lnTo>
                        <a:pt x="215" y="245"/>
                      </a:lnTo>
                      <a:lnTo>
                        <a:pt x="212" y="242"/>
                      </a:lnTo>
                      <a:lnTo>
                        <a:pt x="208" y="238"/>
                      </a:lnTo>
                      <a:lnTo>
                        <a:pt x="203" y="238"/>
                      </a:lnTo>
                      <a:lnTo>
                        <a:pt x="202" y="235"/>
                      </a:lnTo>
                      <a:lnTo>
                        <a:pt x="195" y="230"/>
                      </a:lnTo>
                      <a:lnTo>
                        <a:pt x="191" y="231"/>
                      </a:lnTo>
                      <a:lnTo>
                        <a:pt x="187" y="231"/>
                      </a:lnTo>
                      <a:lnTo>
                        <a:pt x="183" y="228"/>
                      </a:lnTo>
                      <a:lnTo>
                        <a:pt x="180" y="227"/>
                      </a:lnTo>
                      <a:lnTo>
                        <a:pt x="174" y="227"/>
                      </a:lnTo>
                      <a:lnTo>
                        <a:pt x="170" y="224"/>
                      </a:lnTo>
                      <a:lnTo>
                        <a:pt x="174" y="214"/>
                      </a:lnTo>
                      <a:lnTo>
                        <a:pt x="170" y="204"/>
                      </a:lnTo>
                      <a:lnTo>
                        <a:pt x="169" y="195"/>
                      </a:lnTo>
                      <a:lnTo>
                        <a:pt x="173" y="182"/>
                      </a:lnTo>
                      <a:lnTo>
                        <a:pt x="183" y="169"/>
                      </a:lnTo>
                      <a:lnTo>
                        <a:pt x="187" y="161"/>
                      </a:lnTo>
                      <a:lnTo>
                        <a:pt x="186" y="152"/>
                      </a:lnTo>
                      <a:lnTo>
                        <a:pt x="188" y="148"/>
                      </a:lnTo>
                      <a:lnTo>
                        <a:pt x="190" y="146"/>
                      </a:lnTo>
                      <a:lnTo>
                        <a:pt x="194" y="138"/>
                      </a:lnTo>
                      <a:lnTo>
                        <a:pt x="191" y="126"/>
                      </a:lnTo>
                      <a:lnTo>
                        <a:pt x="179" y="117"/>
                      </a:lnTo>
                      <a:lnTo>
                        <a:pt x="178" y="115"/>
                      </a:lnTo>
                      <a:lnTo>
                        <a:pt x="167" y="107"/>
                      </a:lnTo>
                      <a:lnTo>
                        <a:pt x="167" y="104"/>
                      </a:lnTo>
                      <a:lnTo>
                        <a:pt x="174" y="101"/>
                      </a:lnTo>
                      <a:lnTo>
                        <a:pt x="179" y="101"/>
                      </a:lnTo>
                      <a:lnTo>
                        <a:pt x="182" y="101"/>
                      </a:lnTo>
                      <a:lnTo>
                        <a:pt x="187" y="103"/>
                      </a:lnTo>
                      <a:lnTo>
                        <a:pt x="191" y="101"/>
                      </a:lnTo>
                      <a:lnTo>
                        <a:pt x="194" y="100"/>
                      </a:lnTo>
                      <a:lnTo>
                        <a:pt x="200" y="85"/>
                      </a:lnTo>
                      <a:lnTo>
                        <a:pt x="207" y="80"/>
                      </a:lnTo>
                      <a:lnTo>
                        <a:pt x="223" y="70"/>
                      </a:lnTo>
                      <a:lnTo>
                        <a:pt x="229" y="62"/>
                      </a:lnTo>
                      <a:lnTo>
                        <a:pt x="228" y="48"/>
                      </a:lnTo>
                      <a:lnTo>
                        <a:pt x="232" y="44"/>
                      </a:lnTo>
                      <a:lnTo>
                        <a:pt x="237" y="31"/>
                      </a:lnTo>
                      <a:lnTo>
                        <a:pt x="232" y="25"/>
                      </a:lnTo>
                      <a:lnTo>
                        <a:pt x="231" y="19"/>
                      </a:lnTo>
                      <a:lnTo>
                        <a:pt x="233" y="18"/>
                      </a:lnTo>
                      <a:lnTo>
                        <a:pt x="245" y="18"/>
                      </a:lnTo>
                      <a:lnTo>
                        <a:pt x="249" y="14"/>
                      </a:lnTo>
                      <a:lnTo>
                        <a:pt x="248" y="3"/>
                      </a:lnTo>
                      <a:lnTo>
                        <a:pt x="249" y="5"/>
                      </a:lnTo>
                      <a:lnTo>
                        <a:pt x="254" y="3"/>
                      </a:lnTo>
                      <a:lnTo>
                        <a:pt x="265" y="3"/>
                      </a:lnTo>
                      <a:lnTo>
                        <a:pt x="268" y="1"/>
                      </a:lnTo>
                      <a:lnTo>
                        <a:pt x="272" y="0"/>
                      </a:lnTo>
                      <a:lnTo>
                        <a:pt x="277" y="13"/>
                      </a:lnTo>
                      <a:lnTo>
                        <a:pt x="272" y="30"/>
                      </a:lnTo>
                      <a:lnTo>
                        <a:pt x="276" y="35"/>
                      </a:lnTo>
                      <a:lnTo>
                        <a:pt x="279" y="39"/>
                      </a:lnTo>
                      <a:lnTo>
                        <a:pt x="283" y="46"/>
                      </a:lnTo>
                      <a:lnTo>
                        <a:pt x="287" y="46"/>
                      </a:lnTo>
                      <a:lnTo>
                        <a:pt x="293" y="46"/>
                      </a:lnTo>
                      <a:lnTo>
                        <a:pt x="297" y="50"/>
                      </a:lnTo>
                      <a:lnTo>
                        <a:pt x="306" y="56"/>
                      </a:lnTo>
                      <a:lnTo>
                        <a:pt x="306" y="68"/>
                      </a:lnTo>
                      <a:lnTo>
                        <a:pt x="302" y="71"/>
                      </a:lnTo>
                      <a:lnTo>
                        <a:pt x="293" y="75"/>
                      </a:lnTo>
                      <a:lnTo>
                        <a:pt x="286" y="81"/>
                      </a:lnTo>
                      <a:lnTo>
                        <a:pt x="283" y="79"/>
                      </a:lnTo>
                      <a:lnTo>
                        <a:pt x="282" y="75"/>
                      </a:lnTo>
                      <a:lnTo>
                        <a:pt x="279" y="75"/>
                      </a:lnTo>
                      <a:lnTo>
                        <a:pt x="276" y="76"/>
                      </a:lnTo>
                      <a:lnTo>
                        <a:pt x="268" y="81"/>
                      </a:lnTo>
                      <a:lnTo>
                        <a:pt x="265" y="130"/>
                      </a:lnTo>
                      <a:lnTo>
                        <a:pt x="273" y="137"/>
                      </a:lnTo>
                      <a:lnTo>
                        <a:pt x="276" y="141"/>
                      </a:lnTo>
                      <a:lnTo>
                        <a:pt x="279" y="142"/>
                      </a:lnTo>
                      <a:lnTo>
                        <a:pt x="287" y="142"/>
                      </a:lnTo>
                      <a:lnTo>
                        <a:pt x="287" y="148"/>
                      </a:lnTo>
                      <a:lnTo>
                        <a:pt x="293" y="156"/>
                      </a:lnTo>
                      <a:lnTo>
                        <a:pt x="295" y="156"/>
                      </a:lnTo>
                      <a:lnTo>
                        <a:pt x="298" y="156"/>
                      </a:lnTo>
                      <a:lnTo>
                        <a:pt x="302" y="153"/>
                      </a:lnTo>
                      <a:lnTo>
                        <a:pt x="306" y="146"/>
                      </a:lnTo>
                      <a:lnTo>
                        <a:pt x="312" y="142"/>
                      </a:lnTo>
                      <a:lnTo>
                        <a:pt x="315" y="138"/>
                      </a:lnTo>
                      <a:lnTo>
                        <a:pt x="318" y="129"/>
                      </a:lnTo>
                      <a:lnTo>
                        <a:pt x="324" y="128"/>
                      </a:lnTo>
                      <a:lnTo>
                        <a:pt x="326" y="129"/>
                      </a:lnTo>
                      <a:lnTo>
                        <a:pt x="327" y="129"/>
                      </a:lnTo>
                      <a:lnTo>
                        <a:pt x="330" y="128"/>
                      </a:lnTo>
                      <a:lnTo>
                        <a:pt x="332" y="128"/>
                      </a:lnTo>
                      <a:lnTo>
                        <a:pt x="336" y="129"/>
                      </a:lnTo>
                      <a:lnTo>
                        <a:pt x="339" y="136"/>
                      </a:lnTo>
                      <a:lnTo>
                        <a:pt x="342" y="138"/>
                      </a:lnTo>
                      <a:lnTo>
                        <a:pt x="368" y="152"/>
                      </a:lnTo>
                      <a:lnTo>
                        <a:pt x="373" y="152"/>
                      </a:lnTo>
                      <a:lnTo>
                        <a:pt x="376" y="152"/>
                      </a:lnTo>
                      <a:lnTo>
                        <a:pt x="375" y="160"/>
                      </a:lnTo>
                      <a:lnTo>
                        <a:pt x="372" y="158"/>
                      </a:lnTo>
                      <a:lnTo>
                        <a:pt x="369" y="161"/>
                      </a:lnTo>
                      <a:lnTo>
                        <a:pt x="365" y="167"/>
                      </a:lnTo>
                      <a:lnTo>
                        <a:pt x="363" y="169"/>
                      </a:lnTo>
                      <a:lnTo>
                        <a:pt x="356" y="175"/>
                      </a:lnTo>
                      <a:lnTo>
                        <a:pt x="355" y="181"/>
                      </a:lnTo>
                      <a:lnTo>
                        <a:pt x="352" y="181"/>
                      </a:lnTo>
                      <a:lnTo>
                        <a:pt x="348" y="185"/>
                      </a:lnTo>
                      <a:lnTo>
                        <a:pt x="348" y="189"/>
                      </a:lnTo>
                      <a:lnTo>
                        <a:pt x="340" y="203"/>
                      </a:lnTo>
                      <a:lnTo>
                        <a:pt x="336" y="219"/>
                      </a:lnTo>
                      <a:lnTo>
                        <a:pt x="334" y="227"/>
                      </a:lnTo>
                      <a:lnTo>
                        <a:pt x="326" y="239"/>
                      </a:lnTo>
                      <a:lnTo>
                        <a:pt x="326" y="245"/>
                      </a:lnTo>
                      <a:lnTo>
                        <a:pt x="324" y="248"/>
                      </a:lnTo>
                      <a:lnTo>
                        <a:pt x="322" y="249"/>
                      </a:lnTo>
                      <a:lnTo>
                        <a:pt x="316" y="256"/>
                      </a:lnTo>
                      <a:lnTo>
                        <a:pt x="315" y="261"/>
                      </a:lnTo>
                      <a:lnTo>
                        <a:pt x="316" y="264"/>
                      </a:lnTo>
                      <a:lnTo>
                        <a:pt x="320" y="265"/>
                      </a:lnTo>
                      <a:lnTo>
                        <a:pt x="326" y="271"/>
                      </a:lnTo>
                      <a:lnTo>
                        <a:pt x="326" y="275"/>
                      </a:lnTo>
                      <a:lnTo>
                        <a:pt x="320" y="281"/>
                      </a:lnTo>
                      <a:lnTo>
                        <a:pt x="320" y="284"/>
                      </a:lnTo>
                      <a:lnTo>
                        <a:pt x="322" y="286"/>
                      </a:lnTo>
                      <a:lnTo>
                        <a:pt x="324" y="289"/>
                      </a:lnTo>
                      <a:lnTo>
                        <a:pt x="332" y="293"/>
                      </a:lnTo>
                      <a:lnTo>
                        <a:pt x="335" y="293"/>
                      </a:lnTo>
                      <a:lnTo>
                        <a:pt x="336" y="296"/>
                      </a:lnTo>
                      <a:lnTo>
                        <a:pt x="342" y="298"/>
                      </a:lnTo>
                      <a:lnTo>
                        <a:pt x="349" y="301"/>
                      </a:lnTo>
                      <a:lnTo>
                        <a:pt x="353" y="300"/>
                      </a:lnTo>
                      <a:lnTo>
                        <a:pt x="360" y="306"/>
                      </a:lnTo>
                      <a:lnTo>
                        <a:pt x="369" y="306"/>
                      </a:lnTo>
                      <a:lnTo>
                        <a:pt x="377" y="308"/>
                      </a:lnTo>
                      <a:lnTo>
                        <a:pt x="384" y="310"/>
                      </a:lnTo>
                      <a:lnTo>
                        <a:pt x="385" y="312"/>
                      </a:lnTo>
                      <a:lnTo>
                        <a:pt x="388" y="313"/>
                      </a:lnTo>
                      <a:lnTo>
                        <a:pt x="385" y="321"/>
                      </a:lnTo>
                      <a:lnTo>
                        <a:pt x="381" y="325"/>
                      </a:lnTo>
                      <a:lnTo>
                        <a:pt x="373" y="330"/>
                      </a:lnTo>
                      <a:lnTo>
                        <a:pt x="357" y="333"/>
                      </a:lnTo>
                      <a:lnTo>
                        <a:pt x="353" y="331"/>
                      </a:lnTo>
                      <a:lnTo>
                        <a:pt x="349" y="335"/>
                      </a:lnTo>
                      <a:lnTo>
                        <a:pt x="340" y="337"/>
                      </a:lnTo>
                      <a:lnTo>
                        <a:pt x="339" y="335"/>
                      </a:lnTo>
                      <a:lnTo>
                        <a:pt x="336" y="337"/>
                      </a:lnTo>
                      <a:lnTo>
                        <a:pt x="335" y="342"/>
                      </a:lnTo>
                      <a:lnTo>
                        <a:pt x="332" y="376"/>
                      </a:lnTo>
                      <a:lnTo>
                        <a:pt x="328" y="382"/>
                      </a:lnTo>
                      <a:lnTo>
                        <a:pt x="326" y="383"/>
                      </a:lnTo>
                      <a:lnTo>
                        <a:pt x="322" y="388"/>
                      </a:lnTo>
                      <a:lnTo>
                        <a:pt x="318" y="396"/>
                      </a:lnTo>
                      <a:lnTo>
                        <a:pt x="315" y="398"/>
                      </a:lnTo>
                      <a:lnTo>
                        <a:pt x="314" y="402"/>
                      </a:lnTo>
                      <a:lnTo>
                        <a:pt x="311" y="403"/>
                      </a:lnTo>
                      <a:lnTo>
                        <a:pt x="311" y="419"/>
                      </a:lnTo>
                      <a:lnTo>
                        <a:pt x="318" y="424"/>
                      </a:lnTo>
                      <a:lnTo>
                        <a:pt x="322" y="425"/>
                      </a:lnTo>
                      <a:lnTo>
                        <a:pt x="330" y="427"/>
                      </a:lnTo>
                      <a:lnTo>
                        <a:pt x="332" y="428"/>
                      </a:lnTo>
                      <a:lnTo>
                        <a:pt x="338" y="428"/>
                      </a:lnTo>
                      <a:lnTo>
                        <a:pt x="346" y="431"/>
                      </a:lnTo>
                      <a:lnTo>
                        <a:pt x="351" y="435"/>
                      </a:lnTo>
                      <a:lnTo>
                        <a:pt x="351" y="437"/>
                      </a:lnTo>
                      <a:lnTo>
                        <a:pt x="349" y="445"/>
                      </a:lnTo>
                      <a:lnTo>
                        <a:pt x="351" y="450"/>
                      </a:lnTo>
                      <a:lnTo>
                        <a:pt x="353" y="454"/>
                      </a:lnTo>
                      <a:lnTo>
                        <a:pt x="356" y="468"/>
                      </a:lnTo>
                      <a:lnTo>
                        <a:pt x="368" y="469"/>
                      </a:lnTo>
                      <a:lnTo>
                        <a:pt x="371" y="465"/>
                      </a:lnTo>
                      <a:lnTo>
                        <a:pt x="372" y="465"/>
                      </a:lnTo>
                      <a:lnTo>
                        <a:pt x="375" y="464"/>
                      </a:lnTo>
                      <a:lnTo>
                        <a:pt x="377" y="465"/>
                      </a:lnTo>
                      <a:lnTo>
                        <a:pt x="381" y="465"/>
                      </a:lnTo>
                      <a:lnTo>
                        <a:pt x="388" y="462"/>
                      </a:lnTo>
                      <a:lnTo>
                        <a:pt x="396" y="458"/>
                      </a:lnTo>
                      <a:lnTo>
                        <a:pt x="402" y="458"/>
                      </a:lnTo>
                      <a:lnTo>
                        <a:pt x="406" y="461"/>
                      </a:lnTo>
                      <a:lnTo>
                        <a:pt x="410" y="472"/>
                      </a:lnTo>
                      <a:lnTo>
                        <a:pt x="413" y="474"/>
                      </a:lnTo>
                      <a:lnTo>
                        <a:pt x="416" y="478"/>
                      </a:lnTo>
                      <a:lnTo>
                        <a:pt x="409" y="493"/>
                      </a:lnTo>
                      <a:lnTo>
                        <a:pt x="406" y="494"/>
                      </a:lnTo>
                      <a:lnTo>
                        <a:pt x="404" y="497"/>
                      </a:lnTo>
                      <a:lnTo>
                        <a:pt x="398" y="499"/>
                      </a:lnTo>
                      <a:lnTo>
                        <a:pt x="396" y="499"/>
                      </a:lnTo>
                      <a:lnTo>
                        <a:pt x="385" y="501"/>
                      </a:lnTo>
                      <a:lnTo>
                        <a:pt x="377" y="506"/>
                      </a:lnTo>
                      <a:lnTo>
                        <a:pt x="369" y="513"/>
                      </a:lnTo>
                      <a:lnTo>
                        <a:pt x="364" y="517"/>
                      </a:lnTo>
                      <a:lnTo>
                        <a:pt x="359" y="517"/>
                      </a:lnTo>
                      <a:lnTo>
                        <a:pt x="355" y="515"/>
                      </a:lnTo>
                      <a:lnTo>
                        <a:pt x="346" y="511"/>
                      </a:lnTo>
                      <a:lnTo>
                        <a:pt x="342" y="510"/>
                      </a:lnTo>
                      <a:lnTo>
                        <a:pt x="335" y="511"/>
                      </a:lnTo>
                      <a:lnTo>
                        <a:pt x="332" y="513"/>
                      </a:lnTo>
                      <a:lnTo>
                        <a:pt x="324" y="514"/>
                      </a:lnTo>
                      <a:lnTo>
                        <a:pt x="318" y="517"/>
                      </a:lnTo>
                      <a:lnTo>
                        <a:pt x="311" y="519"/>
                      </a:lnTo>
                      <a:lnTo>
                        <a:pt x="303" y="526"/>
                      </a:lnTo>
                      <a:lnTo>
                        <a:pt x="301" y="526"/>
                      </a:lnTo>
                      <a:lnTo>
                        <a:pt x="295" y="531"/>
                      </a:lnTo>
                      <a:lnTo>
                        <a:pt x="290" y="538"/>
                      </a:lnTo>
                      <a:lnTo>
                        <a:pt x="289" y="540"/>
                      </a:lnTo>
                      <a:lnTo>
                        <a:pt x="289" y="550"/>
                      </a:lnTo>
                      <a:lnTo>
                        <a:pt x="285" y="551"/>
                      </a:lnTo>
                      <a:lnTo>
                        <a:pt x="283" y="544"/>
                      </a:lnTo>
                      <a:lnTo>
                        <a:pt x="286" y="542"/>
                      </a:lnTo>
                      <a:lnTo>
                        <a:pt x="279" y="535"/>
                      </a:lnTo>
                      <a:lnTo>
                        <a:pt x="278" y="539"/>
                      </a:lnTo>
                      <a:lnTo>
                        <a:pt x="279" y="542"/>
                      </a:lnTo>
                      <a:lnTo>
                        <a:pt x="276" y="543"/>
                      </a:lnTo>
                      <a:lnTo>
                        <a:pt x="270" y="540"/>
                      </a:lnTo>
                      <a:lnTo>
                        <a:pt x="266" y="523"/>
                      </a:lnTo>
                      <a:lnTo>
                        <a:pt x="252" y="511"/>
                      </a:lnTo>
                      <a:lnTo>
                        <a:pt x="256" y="490"/>
                      </a:lnTo>
                      <a:lnTo>
                        <a:pt x="254" y="488"/>
                      </a:lnTo>
                      <a:lnTo>
                        <a:pt x="250" y="486"/>
                      </a:lnTo>
                      <a:lnTo>
                        <a:pt x="237" y="488"/>
                      </a:lnTo>
                      <a:lnTo>
                        <a:pt x="232" y="489"/>
                      </a:lnTo>
                      <a:lnTo>
                        <a:pt x="228" y="497"/>
                      </a:lnTo>
                      <a:lnTo>
                        <a:pt x="220" y="499"/>
                      </a:lnTo>
                      <a:lnTo>
                        <a:pt x="209" y="525"/>
                      </a:lnTo>
                      <a:lnTo>
                        <a:pt x="212" y="527"/>
                      </a:lnTo>
                      <a:lnTo>
                        <a:pt x="213" y="538"/>
                      </a:lnTo>
                      <a:lnTo>
                        <a:pt x="219" y="540"/>
                      </a:lnTo>
                      <a:lnTo>
                        <a:pt x="223" y="543"/>
                      </a:lnTo>
                      <a:lnTo>
                        <a:pt x="224" y="546"/>
                      </a:lnTo>
                      <a:lnTo>
                        <a:pt x="223" y="550"/>
                      </a:lnTo>
                      <a:lnTo>
                        <a:pt x="212" y="558"/>
                      </a:lnTo>
                      <a:lnTo>
                        <a:pt x="207" y="559"/>
                      </a:lnTo>
                      <a:lnTo>
                        <a:pt x="203" y="560"/>
                      </a:lnTo>
                      <a:lnTo>
                        <a:pt x="199" y="552"/>
                      </a:lnTo>
                      <a:lnTo>
                        <a:pt x="195" y="551"/>
                      </a:lnTo>
                      <a:lnTo>
                        <a:pt x="182" y="551"/>
                      </a:lnTo>
                      <a:lnTo>
                        <a:pt x="176" y="550"/>
                      </a:lnTo>
                      <a:lnTo>
                        <a:pt x="169" y="543"/>
                      </a:lnTo>
                      <a:lnTo>
                        <a:pt x="163" y="546"/>
                      </a:lnTo>
                      <a:lnTo>
                        <a:pt x="155" y="546"/>
                      </a:lnTo>
                      <a:lnTo>
                        <a:pt x="151" y="544"/>
                      </a:lnTo>
                      <a:lnTo>
                        <a:pt x="147" y="543"/>
                      </a:lnTo>
                      <a:lnTo>
                        <a:pt x="141" y="550"/>
                      </a:lnTo>
                      <a:lnTo>
                        <a:pt x="139" y="568"/>
                      </a:lnTo>
                      <a:lnTo>
                        <a:pt x="137" y="570"/>
                      </a:lnTo>
                      <a:lnTo>
                        <a:pt x="133" y="563"/>
                      </a:lnTo>
                      <a:lnTo>
                        <a:pt x="130" y="562"/>
                      </a:lnTo>
                      <a:lnTo>
                        <a:pt x="132" y="556"/>
                      </a:lnTo>
                      <a:lnTo>
                        <a:pt x="128" y="555"/>
                      </a:lnTo>
                      <a:lnTo>
                        <a:pt x="124" y="562"/>
                      </a:lnTo>
                      <a:lnTo>
                        <a:pt x="122" y="564"/>
                      </a:lnTo>
                      <a:lnTo>
                        <a:pt x="117" y="559"/>
                      </a:lnTo>
                      <a:lnTo>
                        <a:pt x="114" y="563"/>
                      </a:lnTo>
                      <a:lnTo>
                        <a:pt x="110" y="563"/>
                      </a:lnTo>
                      <a:lnTo>
                        <a:pt x="105" y="560"/>
                      </a:lnTo>
                      <a:lnTo>
                        <a:pt x="95" y="550"/>
                      </a:lnTo>
                      <a:lnTo>
                        <a:pt x="91" y="547"/>
                      </a:lnTo>
                      <a:lnTo>
                        <a:pt x="79" y="546"/>
                      </a:lnTo>
                      <a:lnTo>
                        <a:pt x="71" y="546"/>
                      </a:lnTo>
                      <a:lnTo>
                        <a:pt x="67" y="540"/>
                      </a:lnTo>
                      <a:lnTo>
                        <a:pt x="52" y="532"/>
                      </a:lnTo>
                      <a:lnTo>
                        <a:pt x="51" y="526"/>
                      </a:lnTo>
                      <a:lnTo>
                        <a:pt x="48" y="522"/>
                      </a:lnTo>
                      <a:lnTo>
                        <a:pt x="43" y="518"/>
                      </a:lnTo>
                      <a:lnTo>
                        <a:pt x="33" y="515"/>
                      </a:lnTo>
                      <a:lnTo>
                        <a:pt x="27" y="511"/>
                      </a:lnTo>
                      <a:lnTo>
                        <a:pt x="25" y="503"/>
                      </a:lnTo>
                      <a:lnTo>
                        <a:pt x="23" y="501"/>
                      </a:lnTo>
                      <a:lnTo>
                        <a:pt x="19" y="498"/>
                      </a:lnTo>
                      <a:lnTo>
                        <a:pt x="14" y="498"/>
                      </a:lnTo>
                      <a:lnTo>
                        <a:pt x="0" y="482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9" name="Freeform 23"/>
                <p:cNvSpPr>
                  <a:spLocks/>
                </p:cNvSpPr>
                <p:nvPr/>
              </p:nvSpPr>
              <p:spPr bwMode="ltGray">
                <a:xfrm>
                  <a:off x="3216" y="3266"/>
                  <a:ext cx="440" cy="423"/>
                </a:xfrm>
                <a:custGeom>
                  <a:avLst/>
                  <a:gdLst>
                    <a:gd name="T0" fmla="*/ 1 w 629"/>
                    <a:gd name="T1" fmla="*/ 4 h 611"/>
                    <a:gd name="T2" fmla="*/ 1 w 629"/>
                    <a:gd name="T3" fmla="*/ 4 h 611"/>
                    <a:gd name="T4" fmla="*/ 1 w 629"/>
                    <a:gd name="T5" fmla="*/ 4 h 611"/>
                    <a:gd name="T6" fmla="*/ 1 w 629"/>
                    <a:gd name="T7" fmla="*/ 4 h 611"/>
                    <a:gd name="T8" fmla="*/ 1 w 629"/>
                    <a:gd name="T9" fmla="*/ 4 h 611"/>
                    <a:gd name="T10" fmla="*/ 1 w 629"/>
                    <a:gd name="T11" fmla="*/ 4 h 611"/>
                    <a:gd name="T12" fmla="*/ 1 w 629"/>
                    <a:gd name="T13" fmla="*/ 4 h 611"/>
                    <a:gd name="T14" fmla="*/ 1 w 629"/>
                    <a:gd name="T15" fmla="*/ 4 h 611"/>
                    <a:gd name="T16" fmla="*/ 1 w 629"/>
                    <a:gd name="T17" fmla="*/ 4 h 611"/>
                    <a:gd name="T18" fmla="*/ 1 w 629"/>
                    <a:gd name="T19" fmla="*/ 4 h 611"/>
                    <a:gd name="T20" fmla="*/ 1 w 629"/>
                    <a:gd name="T21" fmla="*/ 4 h 611"/>
                    <a:gd name="T22" fmla="*/ 1 w 629"/>
                    <a:gd name="T23" fmla="*/ 4 h 611"/>
                    <a:gd name="T24" fmla="*/ 2 w 629"/>
                    <a:gd name="T25" fmla="*/ 4 h 611"/>
                    <a:gd name="T26" fmla="*/ 2 w 629"/>
                    <a:gd name="T27" fmla="*/ 4 h 611"/>
                    <a:gd name="T28" fmla="*/ 5 w 629"/>
                    <a:gd name="T29" fmla="*/ 4 h 611"/>
                    <a:gd name="T30" fmla="*/ 6 w 629"/>
                    <a:gd name="T31" fmla="*/ 4 h 611"/>
                    <a:gd name="T32" fmla="*/ 6 w 629"/>
                    <a:gd name="T33" fmla="*/ 2 h 611"/>
                    <a:gd name="T34" fmla="*/ 4 w 629"/>
                    <a:gd name="T35" fmla="*/ 1 h 611"/>
                    <a:gd name="T36" fmla="*/ 3 w 629"/>
                    <a:gd name="T37" fmla="*/ 1 h 611"/>
                    <a:gd name="T38" fmla="*/ 3 w 629"/>
                    <a:gd name="T39" fmla="*/ 1 h 611"/>
                    <a:gd name="T40" fmla="*/ 3 w 629"/>
                    <a:gd name="T41" fmla="*/ 1 h 611"/>
                    <a:gd name="T42" fmla="*/ 3 w 629"/>
                    <a:gd name="T43" fmla="*/ 1 h 611"/>
                    <a:gd name="T44" fmla="*/ 3 w 629"/>
                    <a:gd name="T45" fmla="*/ 1 h 611"/>
                    <a:gd name="T46" fmla="*/ 3 w 629"/>
                    <a:gd name="T47" fmla="*/ 1 h 611"/>
                    <a:gd name="T48" fmla="*/ 3 w 629"/>
                    <a:gd name="T49" fmla="*/ 1 h 611"/>
                    <a:gd name="T50" fmla="*/ 3 w 629"/>
                    <a:gd name="T51" fmla="*/ 1 h 611"/>
                    <a:gd name="T52" fmla="*/ 3 w 629"/>
                    <a:gd name="T53" fmla="*/ 2 h 611"/>
                    <a:gd name="T54" fmla="*/ 3 w 629"/>
                    <a:gd name="T55" fmla="*/ 2 h 611"/>
                    <a:gd name="T56" fmla="*/ 3 w 629"/>
                    <a:gd name="T57" fmla="*/ 2 h 611"/>
                    <a:gd name="T58" fmla="*/ 1 w 629"/>
                    <a:gd name="T59" fmla="*/ 3 h 611"/>
                    <a:gd name="T60" fmla="*/ 1 w 629"/>
                    <a:gd name="T61" fmla="*/ 3 h 611"/>
                    <a:gd name="T62" fmla="*/ 1 w 629"/>
                    <a:gd name="T63" fmla="*/ 3 h 611"/>
                    <a:gd name="T64" fmla="*/ 1 w 629"/>
                    <a:gd name="T65" fmla="*/ 3 h 611"/>
                    <a:gd name="T66" fmla="*/ 1 w 629"/>
                    <a:gd name="T67" fmla="*/ 3 h 611"/>
                    <a:gd name="T68" fmla="*/ 0 w 629"/>
                    <a:gd name="T69" fmla="*/ 3 h 611"/>
                    <a:gd name="T70" fmla="*/ 1 w 629"/>
                    <a:gd name="T71" fmla="*/ 3 h 611"/>
                    <a:gd name="T72" fmla="*/ 1 w 629"/>
                    <a:gd name="T73" fmla="*/ 4 h 6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29"/>
                    <a:gd name="T112" fmla="*/ 0 h 611"/>
                    <a:gd name="T113" fmla="*/ 629 w 629"/>
                    <a:gd name="T114" fmla="*/ 611 h 6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29" h="611">
                      <a:moveTo>
                        <a:pt x="52" y="545"/>
                      </a:moveTo>
                      <a:lnTo>
                        <a:pt x="54" y="558"/>
                      </a:lnTo>
                      <a:lnTo>
                        <a:pt x="60" y="558"/>
                      </a:lnTo>
                      <a:lnTo>
                        <a:pt x="63" y="567"/>
                      </a:lnTo>
                      <a:lnTo>
                        <a:pt x="69" y="569"/>
                      </a:lnTo>
                      <a:lnTo>
                        <a:pt x="76" y="569"/>
                      </a:lnTo>
                      <a:lnTo>
                        <a:pt x="79" y="570"/>
                      </a:lnTo>
                      <a:lnTo>
                        <a:pt x="80" y="575"/>
                      </a:lnTo>
                      <a:lnTo>
                        <a:pt x="85" y="575"/>
                      </a:lnTo>
                      <a:lnTo>
                        <a:pt x="89" y="575"/>
                      </a:lnTo>
                      <a:lnTo>
                        <a:pt x="92" y="576"/>
                      </a:lnTo>
                      <a:lnTo>
                        <a:pt x="94" y="583"/>
                      </a:lnTo>
                      <a:lnTo>
                        <a:pt x="108" y="591"/>
                      </a:lnTo>
                      <a:lnTo>
                        <a:pt x="109" y="595"/>
                      </a:lnTo>
                      <a:lnTo>
                        <a:pt x="110" y="596"/>
                      </a:lnTo>
                      <a:lnTo>
                        <a:pt x="151" y="596"/>
                      </a:lnTo>
                      <a:lnTo>
                        <a:pt x="158" y="598"/>
                      </a:lnTo>
                      <a:lnTo>
                        <a:pt x="157" y="591"/>
                      </a:lnTo>
                      <a:lnTo>
                        <a:pt x="168" y="590"/>
                      </a:lnTo>
                      <a:lnTo>
                        <a:pt x="167" y="569"/>
                      </a:lnTo>
                      <a:lnTo>
                        <a:pt x="172" y="559"/>
                      </a:lnTo>
                      <a:lnTo>
                        <a:pt x="182" y="558"/>
                      </a:lnTo>
                      <a:lnTo>
                        <a:pt x="196" y="561"/>
                      </a:lnTo>
                      <a:lnTo>
                        <a:pt x="204" y="563"/>
                      </a:lnTo>
                      <a:lnTo>
                        <a:pt x="215" y="565"/>
                      </a:lnTo>
                      <a:lnTo>
                        <a:pt x="246" y="583"/>
                      </a:lnTo>
                      <a:lnTo>
                        <a:pt x="279" y="582"/>
                      </a:lnTo>
                      <a:lnTo>
                        <a:pt x="283" y="610"/>
                      </a:lnTo>
                      <a:lnTo>
                        <a:pt x="370" y="603"/>
                      </a:lnTo>
                      <a:lnTo>
                        <a:pt x="592" y="588"/>
                      </a:lnTo>
                      <a:lnTo>
                        <a:pt x="628" y="588"/>
                      </a:lnTo>
                      <a:lnTo>
                        <a:pt x="625" y="561"/>
                      </a:lnTo>
                      <a:lnTo>
                        <a:pt x="609" y="356"/>
                      </a:lnTo>
                      <a:lnTo>
                        <a:pt x="605" y="305"/>
                      </a:lnTo>
                      <a:lnTo>
                        <a:pt x="459" y="109"/>
                      </a:lnTo>
                      <a:lnTo>
                        <a:pt x="430" y="72"/>
                      </a:lnTo>
                      <a:lnTo>
                        <a:pt x="424" y="81"/>
                      </a:lnTo>
                      <a:lnTo>
                        <a:pt x="406" y="75"/>
                      </a:lnTo>
                      <a:lnTo>
                        <a:pt x="399" y="71"/>
                      </a:lnTo>
                      <a:lnTo>
                        <a:pt x="390" y="68"/>
                      </a:lnTo>
                      <a:lnTo>
                        <a:pt x="372" y="69"/>
                      </a:lnTo>
                      <a:lnTo>
                        <a:pt x="370" y="1"/>
                      </a:lnTo>
                      <a:lnTo>
                        <a:pt x="365" y="0"/>
                      </a:lnTo>
                      <a:lnTo>
                        <a:pt x="354" y="23"/>
                      </a:lnTo>
                      <a:lnTo>
                        <a:pt x="345" y="71"/>
                      </a:lnTo>
                      <a:lnTo>
                        <a:pt x="354" y="167"/>
                      </a:lnTo>
                      <a:lnTo>
                        <a:pt x="360" y="184"/>
                      </a:lnTo>
                      <a:lnTo>
                        <a:pt x="358" y="191"/>
                      </a:lnTo>
                      <a:lnTo>
                        <a:pt x="346" y="202"/>
                      </a:lnTo>
                      <a:lnTo>
                        <a:pt x="340" y="204"/>
                      </a:lnTo>
                      <a:lnTo>
                        <a:pt x="327" y="220"/>
                      </a:lnTo>
                      <a:lnTo>
                        <a:pt x="320" y="221"/>
                      </a:lnTo>
                      <a:lnTo>
                        <a:pt x="317" y="225"/>
                      </a:lnTo>
                      <a:lnTo>
                        <a:pt x="316" y="260"/>
                      </a:lnTo>
                      <a:lnTo>
                        <a:pt x="317" y="282"/>
                      </a:lnTo>
                      <a:lnTo>
                        <a:pt x="314" y="295"/>
                      </a:lnTo>
                      <a:lnTo>
                        <a:pt x="308" y="314"/>
                      </a:lnTo>
                      <a:lnTo>
                        <a:pt x="298" y="326"/>
                      </a:lnTo>
                      <a:lnTo>
                        <a:pt x="284" y="340"/>
                      </a:lnTo>
                      <a:lnTo>
                        <a:pt x="179" y="419"/>
                      </a:lnTo>
                      <a:lnTo>
                        <a:pt x="174" y="423"/>
                      </a:lnTo>
                      <a:lnTo>
                        <a:pt x="158" y="429"/>
                      </a:lnTo>
                      <a:lnTo>
                        <a:pt x="155" y="431"/>
                      </a:lnTo>
                      <a:lnTo>
                        <a:pt x="147" y="433"/>
                      </a:lnTo>
                      <a:lnTo>
                        <a:pt x="146" y="435"/>
                      </a:lnTo>
                      <a:lnTo>
                        <a:pt x="134" y="442"/>
                      </a:lnTo>
                      <a:lnTo>
                        <a:pt x="133" y="442"/>
                      </a:lnTo>
                      <a:lnTo>
                        <a:pt x="126" y="446"/>
                      </a:lnTo>
                      <a:lnTo>
                        <a:pt x="117" y="447"/>
                      </a:lnTo>
                      <a:lnTo>
                        <a:pt x="0" y="459"/>
                      </a:lnTo>
                      <a:lnTo>
                        <a:pt x="21" y="488"/>
                      </a:lnTo>
                      <a:lnTo>
                        <a:pt x="51" y="496"/>
                      </a:lnTo>
                      <a:lnTo>
                        <a:pt x="52" y="525"/>
                      </a:lnTo>
                      <a:lnTo>
                        <a:pt x="52" y="545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0" name="Freeform 25"/>
                <p:cNvSpPr>
                  <a:spLocks/>
                </p:cNvSpPr>
                <p:nvPr/>
              </p:nvSpPr>
              <p:spPr bwMode="ltGray">
                <a:xfrm>
                  <a:off x="3640" y="3136"/>
                  <a:ext cx="288" cy="527"/>
                </a:xfrm>
                <a:custGeom>
                  <a:avLst/>
                  <a:gdLst>
                    <a:gd name="T0" fmla="*/ 1 w 414"/>
                    <a:gd name="T1" fmla="*/ 5 h 762"/>
                    <a:gd name="T2" fmla="*/ 1 w 414"/>
                    <a:gd name="T3" fmla="*/ 5 h 762"/>
                    <a:gd name="T4" fmla="*/ 1 w 414"/>
                    <a:gd name="T5" fmla="*/ 5 h 762"/>
                    <a:gd name="T6" fmla="*/ 1 w 414"/>
                    <a:gd name="T7" fmla="*/ 5 h 762"/>
                    <a:gd name="T8" fmla="*/ 1 w 414"/>
                    <a:gd name="T9" fmla="*/ 5 h 762"/>
                    <a:gd name="T10" fmla="*/ 1 w 414"/>
                    <a:gd name="T11" fmla="*/ 5 h 762"/>
                    <a:gd name="T12" fmla="*/ 1 w 414"/>
                    <a:gd name="T13" fmla="*/ 4 h 762"/>
                    <a:gd name="T14" fmla="*/ 1 w 414"/>
                    <a:gd name="T15" fmla="*/ 4 h 762"/>
                    <a:gd name="T16" fmla="*/ 1 w 414"/>
                    <a:gd name="T17" fmla="*/ 4 h 762"/>
                    <a:gd name="T18" fmla="*/ 1 w 414"/>
                    <a:gd name="T19" fmla="*/ 4 h 762"/>
                    <a:gd name="T20" fmla="*/ 1 w 414"/>
                    <a:gd name="T21" fmla="*/ 4 h 762"/>
                    <a:gd name="T22" fmla="*/ 1 w 414"/>
                    <a:gd name="T23" fmla="*/ 4 h 762"/>
                    <a:gd name="T24" fmla="*/ 1 w 414"/>
                    <a:gd name="T25" fmla="*/ 4 h 762"/>
                    <a:gd name="T26" fmla="*/ 2 w 414"/>
                    <a:gd name="T27" fmla="*/ 4 h 762"/>
                    <a:gd name="T28" fmla="*/ 2 w 414"/>
                    <a:gd name="T29" fmla="*/ 4 h 762"/>
                    <a:gd name="T30" fmla="*/ 2 w 414"/>
                    <a:gd name="T31" fmla="*/ 4 h 762"/>
                    <a:gd name="T32" fmla="*/ 2 w 414"/>
                    <a:gd name="T33" fmla="*/ 4 h 762"/>
                    <a:gd name="T34" fmla="*/ 2 w 414"/>
                    <a:gd name="T35" fmla="*/ 4 h 762"/>
                    <a:gd name="T36" fmla="*/ 2 w 414"/>
                    <a:gd name="T37" fmla="*/ 4 h 762"/>
                    <a:gd name="T38" fmla="*/ 2 w 414"/>
                    <a:gd name="T39" fmla="*/ 4 h 762"/>
                    <a:gd name="T40" fmla="*/ 2 w 414"/>
                    <a:gd name="T41" fmla="*/ 4 h 762"/>
                    <a:gd name="T42" fmla="*/ 2 w 414"/>
                    <a:gd name="T43" fmla="*/ 4 h 762"/>
                    <a:gd name="T44" fmla="*/ 2 w 414"/>
                    <a:gd name="T45" fmla="*/ 4 h 762"/>
                    <a:gd name="T46" fmla="*/ 2 w 414"/>
                    <a:gd name="T47" fmla="*/ 4 h 762"/>
                    <a:gd name="T48" fmla="*/ 2 w 414"/>
                    <a:gd name="T49" fmla="*/ 4 h 762"/>
                    <a:gd name="T50" fmla="*/ 2 w 414"/>
                    <a:gd name="T51" fmla="*/ 4 h 762"/>
                    <a:gd name="T52" fmla="*/ 2 w 414"/>
                    <a:gd name="T53" fmla="*/ 4 h 762"/>
                    <a:gd name="T54" fmla="*/ 2 w 414"/>
                    <a:gd name="T55" fmla="*/ 3 h 762"/>
                    <a:gd name="T56" fmla="*/ 2 w 414"/>
                    <a:gd name="T57" fmla="*/ 3 h 762"/>
                    <a:gd name="T58" fmla="*/ 3 w 414"/>
                    <a:gd name="T59" fmla="*/ 3 h 762"/>
                    <a:gd name="T60" fmla="*/ 3 w 414"/>
                    <a:gd name="T61" fmla="*/ 3 h 762"/>
                    <a:gd name="T62" fmla="*/ 2 w 414"/>
                    <a:gd name="T63" fmla="*/ 3 h 762"/>
                    <a:gd name="T64" fmla="*/ 2 w 414"/>
                    <a:gd name="T65" fmla="*/ 3 h 762"/>
                    <a:gd name="T66" fmla="*/ 2 w 414"/>
                    <a:gd name="T67" fmla="*/ 3 h 762"/>
                    <a:gd name="T68" fmla="*/ 3 w 414"/>
                    <a:gd name="T69" fmla="*/ 3 h 762"/>
                    <a:gd name="T70" fmla="*/ 3 w 414"/>
                    <a:gd name="T71" fmla="*/ 3 h 762"/>
                    <a:gd name="T72" fmla="*/ 3 w 414"/>
                    <a:gd name="T73" fmla="*/ 3 h 762"/>
                    <a:gd name="T74" fmla="*/ 2 w 414"/>
                    <a:gd name="T75" fmla="*/ 3 h 762"/>
                    <a:gd name="T76" fmla="*/ 2 w 414"/>
                    <a:gd name="T77" fmla="*/ 3 h 762"/>
                    <a:gd name="T78" fmla="*/ 2 w 414"/>
                    <a:gd name="T79" fmla="*/ 3 h 762"/>
                    <a:gd name="T80" fmla="*/ 2 w 414"/>
                    <a:gd name="T81" fmla="*/ 3 h 762"/>
                    <a:gd name="T82" fmla="*/ 3 w 414"/>
                    <a:gd name="T83" fmla="*/ 2 h 762"/>
                    <a:gd name="T84" fmla="*/ 3 w 414"/>
                    <a:gd name="T85" fmla="*/ 2 h 762"/>
                    <a:gd name="T86" fmla="*/ 2 w 414"/>
                    <a:gd name="T87" fmla="*/ 2 h 762"/>
                    <a:gd name="T88" fmla="*/ 3 w 414"/>
                    <a:gd name="T89" fmla="*/ 2 h 762"/>
                    <a:gd name="T90" fmla="*/ 3 w 414"/>
                    <a:gd name="T91" fmla="*/ 1 h 762"/>
                    <a:gd name="T92" fmla="*/ 3 w 414"/>
                    <a:gd name="T93" fmla="*/ 1 h 762"/>
                    <a:gd name="T94" fmla="*/ 3 w 414"/>
                    <a:gd name="T95" fmla="*/ 1 h 762"/>
                    <a:gd name="T96" fmla="*/ 3 w 414"/>
                    <a:gd name="T97" fmla="*/ 1 h 762"/>
                    <a:gd name="T98" fmla="*/ 3 w 414"/>
                    <a:gd name="T99" fmla="*/ 1 h 762"/>
                    <a:gd name="T100" fmla="*/ 3 w 414"/>
                    <a:gd name="T101" fmla="*/ 1 h 762"/>
                    <a:gd name="T102" fmla="*/ 3 w 414"/>
                    <a:gd name="T103" fmla="*/ 1 h 762"/>
                    <a:gd name="T104" fmla="*/ 3 w 414"/>
                    <a:gd name="T105" fmla="*/ 1 h 762"/>
                    <a:gd name="T106" fmla="*/ 3 w 414"/>
                    <a:gd name="T107" fmla="*/ 1 h 762"/>
                    <a:gd name="T108" fmla="*/ 3 w 414"/>
                    <a:gd name="T109" fmla="*/ 0 h 762"/>
                    <a:gd name="T110" fmla="*/ 3 w 414"/>
                    <a:gd name="T111" fmla="*/ 1 h 762"/>
                    <a:gd name="T112" fmla="*/ 2 w 414"/>
                    <a:gd name="T113" fmla="*/ 1 h 762"/>
                    <a:gd name="T114" fmla="*/ 2 w 414"/>
                    <a:gd name="T115" fmla="*/ 1 h 762"/>
                    <a:gd name="T116" fmla="*/ 2 w 414"/>
                    <a:gd name="T117" fmla="*/ 1 h 76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14"/>
                    <a:gd name="T178" fmla="*/ 0 h 762"/>
                    <a:gd name="T179" fmla="*/ 414 w 414"/>
                    <a:gd name="T180" fmla="*/ 762 h 76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14" h="762">
                      <a:moveTo>
                        <a:pt x="0" y="492"/>
                      </a:moveTo>
                      <a:lnTo>
                        <a:pt x="3" y="544"/>
                      </a:lnTo>
                      <a:lnTo>
                        <a:pt x="19" y="749"/>
                      </a:lnTo>
                      <a:lnTo>
                        <a:pt x="22" y="747"/>
                      </a:lnTo>
                      <a:lnTo>
                        <a:pt x="23" y="745"/>
                      </a:lnTo>
                      <a:lnTo>
                        <a:pt x="27" y="743"/>
                      </a:lnTo>
                      <a:lnTo>
                        <a:pt x="29" y="741"/>
                      </a:lnTo>
                      <a:lnTo>
                        <a:pt x="39" y="735"/>
                      </a:lnTo>
                      <a:lnTo>
                        <a:pt x="40" y="735"/>
                      </a:lnTo>
                      <a:lnTo>
                        <a:pt x="47" y="741"/>
                      </a:lnTo>
                      <a:lnTo>
                        <a:pt x="51" y="745"/>
                      </a:lnTo>
                      <a:lnTo>
                        <a:pt x="52" y="745"/>
                      </a:lnTo>
                      <a:lnTo>
                        <a:pt x="54" y="745"/>
                      </a:lnTo>
                      <a:lnTo>
                        <a:pt x="58" y="745"/>
                      </a:lnTo>
                      <a:lnTo>
                        <a:pt x="63" y="750"/>
                      </a:lnTo>
                      <a:lnTo>
                        <a:pt x="69" y="753"/>
                      </a:lnTo>
                      <a:lnTo>
                        <a:pt x="77" y="761"/>
                      </a:lnTo>
                      <a:lnTo>
                        <a:pt x="76" y="749"/>
                      </a:lnTo>
                      <a:lnTo>
                        <a:pt x="79" y="746"/>
                      </a:lnTo>
                      <a:lnTo>
                        <a:pt x="83" y="745"/>
                      </a:lnTo>
                      <a:lnTo>
                        <a:pt x="84" y="739"/>
                      </a:lnTo>
                      <a:lnTo>
                        <a:pt x="87" y="737"/>
                      </a:lnTo>
                      <a:lnTo>
                        <a:pt x="87" y="734"/>
                      </a:lnTo>
                      <a:lnTo>
                        <a:pt x="89" y="730"/>
                      </a:lnTo>
                      <a:lnTo>
                        <a:pt x="91" y="726"/>
                      </a:lnTo>
                      <a:lnTo>
                        <a:pt x="93" y="722"/>
                      </a:lnTo>
                      <a:lnTo>
                        <a:pt x="101" y="720"/>
                      </a:lnTo>
                      <a:lnTo>
                        <a:pt x="102" y="717"/>
                      </a:lnTo>
                      <a:lnTo>
                        <a:pt x="104" y="712"/>
                      </a:lnTo>
                      <a:lnTo>
                        <a:pt x="106" y="704"/>
                      </a:lnTo>
                      <a:lnTo>
                        <a:pt x="109" y="697"/>
                      </a:lnTo>
                      <a:lnTo>
                        <a:pt x="112" y="689"/>
                      </a:lnTo>
                      <a:lnTo>
                        <a:pt x="114" y="688"/>
                      </a:lnTo>
                      <a:lnTo>
                        <a:pt x="116" y="685"/>
                      </a:lnTo>
                      <a:lnTo>
                        <a:pt x="117" y="672"/>
                      </a:lnTo>
                      <a:lnTo>
                        <a:pt x="126" y="661"/>
                      </a:lnTo>
                      <a:lnTo>
                        <a:pt x="125" y="657"/>
                      </a:lnTo>
                      <a:lnTo>
                        <a:pt x="127" y="650"/>
                      </a:lnTo>
                      <a:lnTo>
                        <a:pt x="130" y="639"/>
                      </a:lnTo>
                      <a:lnTo>
                        <a:pt x="137" y="632"/>
                      </a:lnTo>
                      <a:lnTo>
                        <a:pt x="139" y="632"/>
                      </a:lnTo>
                      <a:lnTo>
                        <a:pt x="141" y="634"/>
                      </a:lnTo>
                      <a:lnTo>
                        <a:pt x="142" y="635"/>
                      </a:lnTo>
                      <a:lnTo>
                        <a:pt x="151" y="631"/>
                      </a:lnTo>
                      <a:lnTo>
                        <a:pt x="155" y="632"/>
                      </a:lnTo>
                      <a:lnTo>
                        <a:pt x="164" y="631"/>
                      </a:lnTo>
                      <a:lnTo>
                        <a:pt x="168" y="631"/>
                      </a:lnTo>
                      <a:lnTo>
                        <a:pt x="171" y="631"/>
                      </a:lnTo>
                      <a:lnTo>
                        <a:pt x="176" y="624"/>
                      </a:lnTo>
                      <a:lnTo>
                        <a:pt x="176" y="622"/>
                      </a:lnTo>
                      <a:lnTo>
                        <a:pt x="183" y="610"/>
                      </a:lnTo>
                      <a:lnTo>
                        <a:pt x="183" y="609"/>
                      </a:lnTo>
                      <a:lnTo>
                        <a:pt x="184" y="606"/>
                      </a:lnTo>
                      <a:lnTo>
                        <a:pt x="187" y="601"/>
                      </a:lnTo>
                      <a:lnTo>
                        <a:pt x="188" y="595"/>
                      </a:lnTo>
                      <a:lnTo>
                        <a:pt x="190" y="591"/>
                      </a:lnTo>
                      <a:lnTo>
                        <a:pt x="195" y="589"/>
                      </a:lnTo>
                      <a:lnTo>
                        <a:pt x="196" y="585"/>
                      </a:lnTo>
                      <a:lnTo>
                        <a:pt x="197" y="583"/>
                      </a:lnTo>
                      <a:lnTo>
                        <a:pt x="197" y="582"/>
                      </a:lnTo>
                      <a:lnTo>
                        <a:pt x="197" y="581"/>
                      </a:lnTo>
                      <a:lnTo>
                        <a:pt x="199" y="576"/>
                      </a:lnTo>
                      <a:lnTo>
                        <a:pt x="199" y="573"/>
                      </a:lnTo>
                      <a:lnTo>
                        <a:pt x="203" y="566"/>
                      </a:lnTo>
                      <a:lnTo>
                        <a:pt x="201" y="564"/>
                      </a:lnTo>
                      <a:lnTo>
                        <a:pt x="201" y="562"/>
                      </a:lnTo>
                      <a:lnTo>
                        <a:pt x="207" y="558"/>
                      </a:lnTo>
                      <a:lnTo>
                        <a:pt x="208" y="553"/>
                      </a:lnTo>
                      <a:lnTo>
                        <a:pt x="212" y="553"/>
                      </a:lnTo>
                      <a:lnTo>
                        <a:pt x="213" y="554"/>
                      </a:lnTo>
                      <a:lnTo>
                        <a:pt x="215" y="561"/>
                      </a:lnTo>
                      <a:lnTo>
                        <a:pt x="216" y="562"/>
                      </a:lnTo>
                      <a:lnTo>
                        <a:pt x="220" y="568"/>
                      </a:lnTo>
                      <a:lnTo>
                        <a:pt x="220" y="572"/>
                      </a:lnTo>
                      <a:lnTo>
                        <a:pt x="221" y="577"/>
                      </a:lnTo>
                      <a:lnTo>
                        <a:pt x="220" y="582"/>
                      </a:lnTo>
                      <a:lnTo>
                        <a:pt x="220" y="583"/>
                      </a:lnTo>
                      <a:lnTo>
                        <a:pt x="221" y="586"/>
                      </a:lnTo>
                      <a:lnTo>
                        <a:pt x="220" y="597"/>
                      </a:lnTo>
                      <a:lnTo>
                        <a:pt x="217" y="601"/>
                      </a:lnTo>
                      <a:lnTo>
                        <a:pt x="215" y="606"/>
                      </a:lnTo>
                      <a:lnTo>
                        <a:pt x="216" y="609"/>
                      </a:lnTo>
                      <a:lnTo>
                        <a:pt x="215" y="610"/>
                      </a:lnTo>
                      <a:lnTo>
                        <a:pt x="216" y="614"/>
                      </a:lnTo>
                      <a:lnTo>
                        <a:pt x="215" y="615"/>
                      </a:lnTo>
                      <a:lnTo>
                        <a:pt x="209" y="619"/>
                      </a:lnTo>
                      <a:lnTo>
                        <a:pt x="209" y="620"/>
                      </a:lnTo>
                      <a:lnTo>
                        <a:pt x="211" y="623"/>
                      </a:lnTo>
                      <a:lnTo>
                        <a:pt x="211" y="627"/>
                      </a:lnTo>
                      <a:lnTo>
                        <a:pt x="215" y="628"/>
                      </a:lnTo>
                      <a:lnTo>
                        <a:pt x="229" y="634"/>
                      </a:lnTo>
                      <a:lnTo>
                        <a:pt x="236" y="635"/>
                      </a:lnTo>
                      <a:lnTo>
                        <a:pt x="238" y="636"/>
                      </a:lnTo>
                      <a:lnTo>
                        <a:pt x="237" y="640"/>
                      </a:lnTo>
                      <a:lnTo>
                        <a:pt x="237" y="642"/>
                      </a:lnTo>
                      <a:lnTo>
                        <a:pt x="240" y="644"/>
                      </a:lnTo>
                      <a:lnTo>
                        <a:pt x="241" y="644"/>
                      </a:lnTo>
                      <a:lnTo>
                        <a:pt x="244" y="644"/>
                      </a:lnTo>
                      <a:lnTo>
                        <a:pt x="245" y="647"/>
                      </a:lnTo>
                      <a:lnTo>
                        <a:pt x="246" y="650"/>
                      </a:lnTo>
                      <a:lnTo>
                        <a:pt x="249" y="652"/>
                      </a:lnTo>
                      <a:lnTo>
                        <a:pt x="250" y="656"/>
                      </a:lnTo>
                      <a:lnTo>
                        <a:pt x="248" y="661"/>
                      </a:lnTo>
                      <a:lnTo>
                        <a:pt x="246" y="661"/>
                      </a:lnTo>
                      <a:lnTo>
                        <a:pt x="248" y="665"/>
                      </a:lnTo>
                      <a:lnTo>
                        <a:pt x="249" y="667"/>
                      </a:lnTo>
                      <a:lnTo>
                        <a:pt x="250" y="665"/>
                      </a:lnTo>
                      <a:lnTo>
                        <a:pt x="252" y="672"/>
                      </a:lnTo>
                      <a:lnTo>
                        <a:pt x="249" y="675"/>
                      </a:lnTo>
                      <a:lnTo>
                        <a:pt x="250" y="677"/>
                      </a:lnTo>
                      <a:lnTo>
                        <a:pt x="254" y="680"/>
                      </a:lnTo>
                      <a:lnTo>
                        <a:pt x="254" y="679"/>
                      </a:lnTo>
                      <a:lnTo>
                        <a:pt x="255" y="677"/>
                      </a:lnTo>
                      <a:lnTo>
                        <a:pt x="254" y="676"/>
                      </a:lnTo>
                      <a:lnTo>
                        <a:pt x="255" y="675"/>
                      </a:lnTo>
                      <a:lnTo>
                        <a:pt x="255" y="679"/>
                      </a:lnTo>
                      <a:lnTo>
                        <a:pt x="257" y="681"/>
                      </a:lnTo>
                      <a:lnTo>
                        <a:pt x="258" y="685"/>
                      </a:lnTo>
                      <a:lnTo>
                        <a:pt x="259" y="684"/>
                      </a:lnTo>
                      <a:lnTo>
                        <a:pt x="259" y="676"/>
                      </a:lnTo>
                      <a:lnTo>
                        <a:pt x="259" y="661"/>
                      </a:lnTo>
                      <a:lnTo>
                        <a:pt x="262" y="653"/>
                      </a:lnTo>
                      <a:lnTo>
                        <a:pt x="265" y="651"/>
                      </a:lnTo>
                      <a:lnTo>
                        <a:pt x="265" y="647"/>
                      </a:lnTo>
                      <a:lnTo>
                        <a:pt x="271" y="638"/>
                      </a:lnTo>
                      <a:lnTo>
                        <a:pt x="271" y="631"/>
                      </a:lnTo>
                      <a:lnTo>
                        <a:pt x="271" y="630"/>
                      </a:lnTo>
                      <a:lnTo>
                        <a:pt x="271" y="618"/>
                      </a:lnTo>
                      <a:lnTo>
                        <a:pt x="274" y="611"/>
                      </a:lnTo>
                      <a:lnTo>
                        <a:pt x="273" y="598"/>
                      </a:lnTo>
                      <a:lnTo>
                        <a:pt x="274" y="583"/>
                      </a:lnTo>
                      <a:lnTo>
                        <a:pt x="277" y="578"/>
                      </a:lnTo>
                      <a:lnTo>
                        <a:pt x="281" y="573"/>
                      </a:lnTo>
                      <a:lnTo>
                        <a:pt x="285" y="569"/>
                      </a:lnTo>
                      <a:lnTo>
                        <a:pt x="285" y="562"/>
                      </a:lnTo>
                      <a:lnTo>
                        <a:pt x="285" y="552"/>
                      </a:lnTo>
                      <a:lnTo>
                        <a:pt x="287" y="546"/>
                      </a:lnTo>
                      <a:lnTo>
                        <a:pt x="288" y="529"/>
                      </a:lnTo>
                      <a:lnTo>
                        <a:pt x="291" y="521"/>
                      </a:lnTo>
                      <a:lnTo>
                        <a:pt x="291" y="519"/>
                      </a:lnTo>
                      <a:lnTo>
                        <a:pt x="294" y="512"/>
                      </a:lnTo>
                      <a:lnTo>
                        <a:pt x="294" y="511"/>
                      </a:lnTo>
                      <a:lnTo>
                        <a:pt x="294" y="509"/>
                      </a:lnTo>
                      <a:lnTo>
                        <a:pt x="295" y="503"/>
                      </a:lnTo>
                      <a:lnTo>
                        <a:pt x="298" y="499"/>
                      </a:lnTo>
                      <a:lnTo>
                        <a:pt x="296" y="491"/>
                      </a:lnTo>
                      <a:lnTo>
                        <a:pt x="300" y="474"/>
                      </a:lnTo>
                      <a:lnTo>
                        <a:pt x="312" y="457"/>
                      </a:lnTo>
                      <a:lnTo>
                        <a:pt x="312" y="453"/>
                      </a:lnTo>
                      <a:lnTo>
                        <a:pt x="310" y="457"/>
                      </a:lnTo>
                      <a:lnTo>
                        <a:pt x="306" y="458"/>
                      </a:lnTo>
                      <a:lnTo>
                        <a:pt x="304" y="453"/>
                      </a:lnTo>
                      <a:lnTo>
                        <a:pt x="303" y="453"/>
                      </a:lnTo>
                      <a:lnTo>
                        <a:pt x="300" y="455"/>
                      </a:lnTo>
                      <a:lnTo>
                        <a:pt x="296" y="457"/>
                      </a:lnTo>
                      <a:lnTo>
                        <a:pt x="285" y="471"/>
                      </a:lnTo>
                      <a:lnTo>
                        <a:pt x="279" y="474"/>
                      </a:lnTo>
                      <a:lnTo>
                        <a:pt x="274" y="474"/>
                      </a:lnTo>
                      <a:lnTo>
                        <a:pt x="274" y="470"/>
                      </a:lnTo>
                      <a:lnTo>
                        <a:pt x="277" y="465"/>
                      </a:lnTo>
                      <a:lnTo>
                        <a:pt x="275" y="463"/>
                      </a:lnTo>
                      <a:lnTo>
                        <a:pt x="274" y="462"/>
                      </a:lnTo>
                      <a:lnTo>
                        <a:pt x="274" y="461"/>
                      </a:lnTo>
                      <a:lnTo>
                        <a:pt x="275" y="458"/>
                      </a:lnTo>
                      <a:lnTo>
                        <a:pt x="275" y="453"/>
                      </a:lnTo>
                      <a:lnTo>
                        <a:pt x="274" y="451"/>
                      </a:lnTo>
                      <a:lnTo>
                        <a:pt x="277" y="446"/>
                      </a:lnTo>
                      <a:lnTo>
                        <a:pt x="281" y="445"/>
                      </a:lnTo>
                      <a:lnTo>
                        <a:pt x="283" y="443"/>
                      </a:lnTo>
                      <a:lnTo>
                        <a:pt x="287" y="439"/>
                      </a:lnTo>
                      <a:lnTo>
                        <a:pt x="290" y="442"/>
                      </a:lnTo>
                      <a:lnTo>
                        <a:pt x="294" y="443"/>
                      </a:lnTo>
                      <a:lnTo>
                        <a:pt x="298" y="441"/>
                      </a:lnTo>
                      <a:lnTo>
                        <a:pt x="303" y="433"/>
                      </a:lnTo>
                      <a:lnTo>
                        <a:pt x="312" y="426"/>
                      </a:lnTo>
                      <a:lnTo>
                        <a:pt x="312" y="425"/>
                      </a:lnTo>
                      <a:lnTo>
                        <a:pt x="316" y="404"/>
                      </a:lnTo>
                      <a:lnTo>
                        <a:pt x="315" y="400"/>
                      </a:lnTo>
                      <a:lnTo>
                        <a:pt x="312" y="397"/>
                      </a:lnTo>
                      <a:lnTo>
                        <a:pt x="310" y="392"/>
                      </a:lnTo>
                      <a:lnTo>
                        <a:pt x="308" y="392"/>
                      </a:lnTo>
                      <a:lnTo>
                        <a:pt x="308" y="395"/>
                      </a:lnTo>
                      <a:lnTo>
                        <a:pt x="311" y="397"/>
                      </a:lnTo>
                      <a:lnTo>
                        <a:pt x="311" y="398"/>
                      </a:lnTo>
                      <a:lnTo>
                        <a:pt x="307" y="398"/>
                      </a:lnTo>
                      <a:lnTo>
                        <a:pt x="307" y="401"/>
                      </a:lnTo>
                      <a:lnTo>
                        <a:pt x="304" y="401"/>
                      </a:lnTo>
                      <a:lnTo>
                        <a:pt x="300" y="404"/>
                      </a:lnTo>
                      <a:lnTo>
                        <a:pt x="294" y="404"/>
                      </a:lnTo>
                      <a:lnTo>
                        <a:pt x="291" y="405"/>
                      </a:lnTo>
                      <a:lnTo>
                        <a:pt x="290" y="405"/>
                      </a:lnTo>
                      <a:lnTo>
                        <a:pt x="286" y="410"/>
                      </a:lnTo>
                      <a:lnTo>
                        <a:pt x="282" y="412"/>
                      </a:lnTo>
                      <a:lnTo>
                        <a:pt x="279" y="414"/>
                      </a:lnTo>
                      <a:lnTo>
                        <a:pt x="273" y="412"/>
                      </a:lnTo>
                      <a:lnTo>
                        <a:pt x="271" y="410"/>
                      </a:lnTo>
                      <a:lnTo>
                        <a:pt x="269" y="410"/>
                      </a:lnTo>
                      <a:lnTo>
                        <a:pt x="266" y="412"/>
                      </a:lnTo>
                      <a:lnTo>
                        <a:pt x="263" y="412"/>
                      </a:lnTo>
                      <a:lnTo>
                        <a:pt x="263" y="409"/>
                      </a:lnTo>
                      <a:lnTo>
                        <a:pt x="267" y="400"/>
                      </a:lnTo>
                      <a:lnTo>
                        <a:pt x="270" y="398"/>
                      </a:lnTo>
                      <a:lnTo>
                        <a:pt x="273" y="385"/>
                      </a:lnTo>
                      <a:lnTo>
                        <a:pt x="277" y="379"/>
                      </a:lnTo>
                      <a:lnTo>
                        <a:pt x="283" y="364"/>
                      </a:lnTo>
                      <a:lnTo>
                        <a:pt x="285" y="362"/>
                      </a:lnTo>
                      <a:lnTo>
                        <a:pt x="287" y="363"/>
                      </a:lnTo>
                      <a:lnTo>
                        <a:pt x="295" y="362"/>
                      </a:lnTo>
                      <a:lnTo>
                        <a:pt x="299" y="359"/>
                      </a:lnTo>
                      <a:lnTo>
                        <a:pt x="302" y="364"/>
                      </a:lnTo>
                      <a:lnTo>
                        <a:pt x="303" y="364"/>
                      </a:lnTo>
                      <a:lnTo>
                        <a:pt x="303" y="356"/>
                      </a:lnTo>
                      <a:lnTo>
                        <a:pt x="307" y="352"/>
                      </a:lnTo>
                      <a:lnTo>
                        <a:pt x="310" y="343"/>
                      </a:lnTo>
                      <a:lnTo>
                        <a:pt x="307" y="334"/>
                      </a:lnTo>
                      <a:lnTo>
                        <a:pt x="304" y="334"/>
                      </a:lnTo>
                      <a:lnTo>
                        <a:pt x="300" y="328"/>
                      </a:lnTo>
                      <a:lnTo>
                        <a:pt x="298" y="318"/>
                      </a:lnTo>
                      <a:lnTo>
                        <a:pt x="298" y="298"/>
                      </a:lnTo>
                      <a:lnTo>
                        <a:pt x="304" y="276"/>
                      </a:lnTo>
                      <a:lnTo>
                        <a:pt x="310" y="268"/>
                      </a:lnTo>
                      <a:lnTo>
                        <a:pt x="311" y="266"/>
                      </a:lnTo>
                      <a:lnTo>
                        <a:pt x="312" y="264"/>
                      </a:lnTo>
                      <a:lnTo>
                        <a:pt x="314" y="264"/>
                      </a:lnTo>
                      <a:lnTo>
                        <a:pt x="315" y="254"/>
                      </a:lnTo>
                      <a:lnTo>
                        <a:pt x="327" y="231"/>
                      </a:lnTo>
                      <a:lnTo>
                        <a:pt x="332" y="225"/>
                      </a:lnTo>
                      <a:lnTo>
                        <a:pt x="333" y="225"/>
                      </a:lnTo>
                      <a:lnTo>
                        <a:pt x="333" y="223"/>
                      </a:lnTo>
                      <a:lnTo>
                        <a:pt x="348" y="206"/>
                      </a:lnTo>
                      <a:lnTo>
                        <a:pt x="349" y="204"/>
                      </a:lnTo>
                      <a:lnTo>
                        <a:pt x="366" y="187"/>
                      </a:lnTo>
                      <a:lnTo>
                        <a:pt x="370" y="179"/>
                      </a:lnTo>
                      <a:lnTo>
                        <a:pt x="376" y="173"/>
                      </a:lnTo>
                      <a:lnTo>
                        <a:pt x="378" y="170"/>
                      </a:lnTo>
                      <a:lnTo>
                        <a:pt x="385" y="158"/>
                      </a:lnTo>
                      <a:lnTo>
                        <a:pt x="389" y="154"/>
                      </a:lnTo>
                      <a:lnTo>
                        <a:pt x="393" y="147"/>
                      </a:lnTo>
                      <a:lnTo>
                        <a:pt x="394" y="141"/>
                      </a:lnTo>
                      <a:lnTo>
                        <a:pt x="395" y="137"/>
                      </a:lnTo>
                      <a:lnTo>
                        <a:pt x="398" y="134"/>
                      </a:lnTo>
                      <a:lnTo>
                        <a:pt x="399" y="116"/>
                      </a:lnTo>
                      <a:lnTo>
                        <a:pt x="401" y="112"/>
                      </a:lnTo>
                      <a:lnTo>
                        <a:pt x="403" y="109"/>
                      </a:lnTo>
                      <a:lnTo>
                        <a:pt x="406" y="109"/>
                      </a:lnTo>
                      <a:lnTo>
                        <a:pt x="407" y="109"/>
                      </a:lnTo>
                      <a:lnTo>
                        <a:pt x="407" y="105"/>
                      </a:lnTo>
                      <a:lnTo>
                        <a:pt x="409" y="93"/>
                      </a:lnTo>
                      <a:lnTo>
                        <a:pt x="413" y="85"/>
                      </a:lnTo>
                      <a:lnTo>
                        <a:pt x="402" y="85"/>
                      </a:lnTo>
                      <a:lnTo>
                        <a:pt x="401" y="84"/>
                      </a:lnTo>
                      <a:lnTo>
                        <a:pt x="399" y="79"/>
                      </a:lnTo>
                      <a:lnTo>
                        <a:pt x="399" y="67"/>
                      </a:lnTo>
                      <a:lnTo>
                        <a:pt x="395" y="60"/>
                      </a:lnTo>
                      <a:lnTo>
                        <a:pt x="395" y="54"/>
                      </a:lnTo>
                      <a:lnTo>
                        <a:pt x="398" y="47"/>
                      </a:lnTo>
                      <a:lnTo>
                        <a:pt x="399" y="43"/>
                      </a:lnTo>
                      <a:lnTo>
                        <a:pt x="398" y="36"/>
                      </a:lnTo>
                      <a:lnTo>
                        <a:pt x="394" y="33"/>
                      </a:lnTo>
                      <a:lnTo>
                        <a:pt x="391" y="31"/>
                      </a:lnTo>
                      <a:lnTo>
                        <a:pt x="391" y="33"/>
                      </a:lnTo>
                      <a:lnTo>
                        <a:pt x="387" y="33"/>
                      </a:lnTo>
                      <a:lnTo>
                        <a:pt x="385" y="29"/>
                      </a:lnTo>
                      <a:lnTo>
                        <a:pt x="382" y="31"/>
                      </a:lnTo>
                      <a:lnTo>
                        <a:pt x="378" y="30"/>
                      </a:lnTo>
                      <a:lnTo>
                        <a:pt x="376" y="27"/>
                      </a:lnTo>
                      <a:lnTo>
                        <a:pt x="376" y="26"/>
                      </a:lnTo>
                      <a:lnTo>
                        <a:pt x="374" y="23"/>
                      </a:lnTo>
                      <a:lnTo>
                        <a:pt x="372" y="22"/>
                      </a:lnTo>
                      <a:lnTo>
                        <a:pt x="372" y="21"/>
                      </a:lnTo>
                      <a:lnTo>
                        <a:pt x="369" y="18"/>
                      </a:lnTo>
                      <a:lnTo>
                        <a:pt x="360" y="6"/>
                      </a:lnTo>
                      <a:lnTo>
                        <a:pt x="357" y="5"/>
                      </a:lnTo>
                      <a:lnTo>
                        <a:pt x="340" y="0"/>
                      </a:lnTo>
                      <a:lnTo>
                        <a:pt x="337" y="0"/>
                      </a:lnTo>
                      <a:lnTo>
                        <a:pt x="332" y="6"/>
                      </a:lnTo>
                      <a:lnTo>
                        <a:pt x="320" y="11"/>
                      </a:lnTo>
                      <a:lnTo>
                        <a:pt x="314" y="14"/>
                      </a:lnTo>
                      <a:lnTo>
                        <a:pt x="307" y="15"/>
                      </a:lnTo>
                      <a:lnTo>
                        <a:pt x="300" y="14"/>
                      </a:lnTo>
                      <a:lnTo>
                        <a:pt x="296" y="11"/>
                      </a:lnTo>
                      <a:lnTo>
                        <a:pt x="294" y="11"/>
                      </a:lnTo>
                      <a:lnTo>
                        <a:pt x="290" y="17"/>
                      </a:lnTo>
                      <a:lnTo>
                        <a:pt x="285" y="22"/>
                      </a:lnTo>
                      <a:lnTo>
                        <a:pt x="285" y="21"/>
                      </a:lnTo>
                      <a:lnTo>
                        <a:pt x="285" y="22"/>
                      </a:lnTo>
                      <a:lnTo>
                        <a:pt x="282" y="25"/>
                      </a:lnTo>
                      <a:lnTo>
                        <a:pt x="277" y="26"/>
                      </a:lnTo>
                      <a:lnTo>
                        <a:pt x="273" y="30"/>
                      </a:lnTo>
                      <a:lnTo>
                        <a:pt x="271" y="30"/>
                      </a:lnTo>
                      <a:lnTo>
                        <a:pt x="271" y="29"/>
                      </a:lnTo>
                      <a:lnTo>
                        <a:pt x="265" y="30"/>
                      </a:lnTo>
                      <a:lnTo>
                        <a:pt x="273" y="99"/>
                      </a:lnTo>
                      <a:lnTo>
                        <a:pt x="257" y="161"/>
                      </a:lnTo>
                      <a:lnTo>
                        <a:pt x="204" y="227"/>
                      </a:lnTo>
                      <a:lnTo>
                        <a:pt x="0" y="492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1" name="Freeform 28"/>
                <p:cNvSpPr>
                  <a:spLocks/>
                </p:cNvSpPr>
                <p:nvPr/>
              </p:nvSpPr>
              <p:spPr bwMode="ltGray">
                <a:xfrm>
                  <a:off x="3467" y="3146"/>
                  <a:ext cx="362" cy="330"/>
                </a:xfrm>
                <a:custGeom>
                  <a:avLst/>
                  <a:gdLst>
                    <a:gd name="T0" fmla="*/ 1 w 520"/>
                    <a:gd name="T1" fmla="*/ 1 h 477"/>
                    <a:gd name="T2" fmla="*/ 1 w 520"/>
                    <a:gd name="T3" fmla="*/ 1 h 477"/>
                    <a:gd name="T4" fmla="*/ 1 w 520"/>
                    <a:gd name="T5" fmla="*/ 1 h 477"/>
                    <a:gd name="T6" fmla="*/ 1 w 520"/>
                    <a:gd name="T7" fmla="*/ 1 h 477"/>
                    <a:gd name="T8" fmla="*/ 1 w 520"/>
                    <a:gd name="T9" fmla="*/ 1 h 477"/>
                    <a:gd name="T10" fmla="*/ 1 w 520"/>
                    <a:gd name="T11" fmla="*/ 1 h 477"/>
                    <a:gd name="T12" fmla="*/ 1 w 520"/>
                    <a:gd name="T13" fmla="*/ 1 h 477"/>
                    <a:gd name="T14" fmla="*/ 1 w 520"/>
                    <a:gd name="T15" fmla="*/ 1 h 477"/>
                    <a:gd name="T16" fmla="*/ 1 w 520"/>
                    <a:gd name="T17" fmla="*/ 1 h 477"/>
                    <a:gd name="T18" fmla="*/ 1 w 520"/>
                    <a:gd name="T19" fmla="*/ 1 h 477"/>
                    <a:gd name="T20" fmla="*/ 2 w 520"/>
                    <a:gd name="T21" fmla="*/ 1 h 477"/>
                    <a:gd name="T22" fmla="*/ 2 w 520"/>
                    <a:gd name="T23" fmla="*/ 1 h 477"/>
                    <a:gd name="T24" fmla="*/ 2 w 520"/>
                    <a:gd name="T25" fmla="*/ 1 h 477"/>
                    <a:gd name="T26" fmla="*/ 2 w 520"/>
                    <a:gd name="T27" fmla="*/ 1 h 477"/>
                    <a:gd name="T28" fmla="*/ 2 w 520"/>
                    <a:gd name="T29" fmla="*/ 1 h 477"/>
                    <a:gd name="T30" fmla="*/ 3 w 520"/>
                    <a:gd name="T31" fmla="*/ 1 h 477"/>
                    <a:gd name="T32" fmla="*/ 3 w 520"/>
                    <a:gd name="T33" fmla="*/ 1 h 477"/>
                    <a:gd name="T34" fmla="*/ 3 w 520"/>
                    <a:gd name="T35" fmla="*/ 1 h 477"/>
                    <a:gd name="T36" fmla="*/ 3 w 520"/>
                    <a:gd name="T37" fmla="*/ 1 h 477"/>
                    <a:gd name="T38" fmla="*/ 3 w 520"/>
                    <a:gd name="T39" fmla="*/ 1 h 477"/>
                    <a:gd name="T40" fmla="*/ 3 w 520"/>
                    <a:gd name="T41" fmla="*/ 1 h 477"/>
                    <a:gd name="T42" fmla="*/ 3 w 520"/>
                    <a:gd name="T43" fmla="*/ 1 h 477"/>
                    <a:gd name="T44" fmla="*/ 3 w 520"/>
                    <a:gd name="T45" fmla="*/ 1 h 477"/>
                    <a:gd name="T46" fmla="*/ 3 w 520"/>
                    <a:gd name="T47" fmla="*/ 1 h 477"/>
                    <a:gd name="T48" fmla="*/ 3 w 520"/>
                    <a:gd name="T49" fmla="*/ 0 h 477"/>
                    <a:gd name="T50" fmla="*/ 3 w 520"/>
                    <a:gd name="T51" fmla="*/ 1 h 477"/>
                    <a:gd name="T52" fmla="*/ 4 w 520"/>
                    <a:gd name="T53" fmla="*/ 1 h 477"/>
                    <a:gd name="T54" fmla="*/ 4 w 520"/>
                    <a:gd name="T55" fmla="*/ 1 h 477"/>
                    <a:gd name="T56" fmla="*/ 4 w 520"/>
                    <a:gd name="T57" fmla="*/ 1 h 477"/>
                    <a:gd name="T58" fmla="*/ 4 w 520"/>
                    <a:gd name="T59" fmla="*/ 1 h 477"/>
                    <a:gd name="T60" fmla="*/ 2 w 520"/>
                    <a:gd name="T61" fmla="*/ 3 h 477"/>
                    <a:gd name="T62" fmla="*/ 1 w 520"/>
                    <a:gd name="T63" fmla="*/ 1 h 477"/>
                    <a:gd name="T64" fmla="*/ 1 w 520"/>
                    <a:gd name="T65" fmla="*/ 1 h 477"/>
                    <a:gd name="T66" fmla="*/ 1 w 520"/>
                    <a:gd name="T67" fmla="*/ 1 h 477"/>
                    <a:gd name="T68" fmla="*/ 1 w 520"/>
                    <a:gd name="T69" fmla="*/ 1 h 477"/>
                    <a:gd name="T70" fmla="*/ 0 w 520"/>
                    <a:gd name="T71" fmla="*/ 1 h 47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20"/>
                    <a:gd name="T109" fmla="*/ 0 h 477"/>
                    <a:gd name="T110" fmla="*/ 520 w 520"/>
                    <a:gd name="T111" fmla="*/ 477 h 47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20" h="477">
                      <a:moveTo>
                        <a:pt x="0" y="159"/>
                      </a:moveTo>
                      <a:lnTo>
                        <a:pt x="3" y="149"/>
                      </a:lnTo>
                      <a:lnTo>
                        <a:pt x="9" y="143"/>
                      </a:lnTo>
                      <a:lnTo>
                        <a:pt x="26" y="130"/>
                      </a:lnTo>
                      <a:lnTo>
                        <a:pt x="34" y="126"/>
                      </a:lnTo>
                      <a:lnTo>
                        <a:pt x="47" y="114"/>
                      </a:lnTo>
                      <a:lnTo>
                        <a:pt x="55" y="113"/>
                      </a:lnTo>
                      <a:lnTo>
                        <a:pt x="60" y="110"/>
                      </a:lnTo>
                      <a:lnTo>
                        <a:pt x="63" y="110"/>
                      </a:lnTo>
                      <a:lnTo>
                        <a:pt x="69" y="105"/>
                      </a:lnTo>
                      <a:lnTo>
                        <a:pt x="80" y="98"/>
                      </a:lnTo>
                      <a:lnTo>
                        <a:pt x="96" y="90"/>
                      </a:lnTo>
                      <a:lnTo>
                        <a:pt x="104" y="88"/>
                      </a:lnTo>
                      <a:lnTo>
                        <a:pt x="125" y="82"/>
                      </a:lnTo>
                      <a:lnTo>
                        <a:pt x="132" y="81"/>
                      </a:lnTo>
                      <a:lnTo>
                        <a:pt x="145" y="77"/>
                      </a:lnTo>
                      <a:lnTo>
                        <a:pt x="165" y="74"/>
                      </a:lnTo>
                      <a:lnTo>
                        <a:pt x="182" y="72"/>
                      </a:lnTo>
                      <a:lnTo>
                        <a:pt x="186" y="71"/>
                      </a:lnTo>
                      <a:lnTo>
                        <a:pt x="196" y="69"/>
                      </a:lnTo>
                      <a:lnTo>
                        <a:pt x="203" y="67"/>
                      </a:lnTo>
                      <a:lnTo>
                        <a:pt x="228" y="63"/>
                      </a:lnTo>
                      <a:lnTo>
                        <a:pt x="240" y="57"/>
                      </a:lnTo>
                      <a:lnTo>
                        <a:pt x="250" y="56"/>
                      </a:lnTo>
                      <a:lnTo>
                        <a:pt x="262" y="52"/>
                      </a:lnTo>
                      <a:lnTo>
                        <a:pt x="270" y="51"/>
                      </a:lnTo>
                      <a:lnTo>
                        <a:pt x="274" y="47"/>
                      </a:lnTo>
                      <a:lnTo>
                        <a:pt x="285" y="46"/>
                      </a:lnTo>
                      <a:lnTo>
                        <a:pt x="287" y="44"/>
                      </a:lnTo>
                      <a:lnTo>
                        <a:pt x="294" y="42"/>
                      </a:lnTo>
                      <a:lnTo>
                        <a:pt x="307" y="28"/>
                      </a:lnTo>
                      <a:lnTo>
                        <a:pt x="310" y="24"/>
                      </a:lnTo>
                      <a:lnTo>
                        <a:pt x="311" y="22"/>
                      </a:lnTo>
                      <a:lnTo>
                        <a:pt x="314" y="21"/>
                      </a:lnTo>
                      <a:lnTo>
                        <a:pt x="320" y="19"/>
                      </a:lnTo>
                      <a:lnTo>
                        <a:pt x="328" y="19"/>
                      </a:lnTo>
                      <a:lnTo>
                        <a:pt x="335" y="15"/>
                      </a:lnTo>
                      <a:lnTo>
                        <a:pt x="340" y="15"/>
                      </a:lnTo>
                      <a:lnTo>
                        <a:pt x="348" y="14"/>
                      </a:lnTo>
                      <a:lnTo>
                        <a:pt x="352" y="13"/>
                      </a:lnTo>
                      <a:lnTo>
                        <a:pt x="356" y="13"/>
                      </a:lnTo>
                      <a:lnTo>
                        <a:pt x="357" y="14"/>
                      </a:lnTo>
                      <a:lnTo>
                        <a:pt x="367" y="17"/>
                      </a:lnTo>
                      <a:lnTo>
                        <a:pt x="368" y="15"/>
                      </a:lnTo>
                      <a:lnTo>
                        <a:pt x="372" y="14"/>
                      </a:lnTo>
                      <a:lnTo>
                        <a:pt x="375" y="14"/>
                      </a:lnTo>
                      <a:lnTo>
                        <a:pt x="377" y="13"/>
                      </a:lnTo>
                      <a:lnTo>
                        <a:pt x="376" y="13"/>
                      </a:lnTo>
                      <a:lnTo>
                        <a:pt x="386" y="3"/>
                      </a:lnTo>
                      <a:lnTo>
                        <a:pt x="393" y="0"/>
                      </a:lnTo>
                      <a:lnTo>
                        <a:pt x="397" y="0"/>
                      </a:lnTo>
                      <a:lnTo>
                        <a:pt x="413" y="1"/>
                      </a:lnTo>
                      <a:lnTo>
                        <a:pt x="423" y="0"/>
                      </a:lnTo>
                      <a:lnTo>
                        <a:pt x="446" y="5"/>
                      </a:lnTo>
                      <a:lnTo>
                        <a:pt x="456" y="7"/>
                      </a:lnTo>
                      <a:lnTo>
                        <a:pt x="476" y="10"/>
                      </a:lnTo>
                      <a:lnTo>
                        <a:pt x="505" y="15"/>
                      </a:lnTo>
                      <a:lnTo>
                        <a:pt x="511" y="15"/>
                      </a:lnTo>
                      <a:lnTo>
                        <a:pt x="519" y="84"/>
                      </a:lnTo>
                      <a:lnTo>
                        <a:pt x="503" y="145"/>
                      </a:lnTo>
                      <a:lnTo>
                        <a:pt x="450" y="211"/>
                      </a:lnTo>
                      <a:lnTo>
                        <a:pt x="245" y="476"/>
                      </a:lnTo>
                      <a:lnTo>
                        <a:pt x="99" y="281"/>
                      </a:lnTo>
                      <a:lnTo>
                        <a:pt x="69" y="244"/>
                      </a:lnTo>
                      <a:lnTo>
                        <a:pt x="64" y="253"/>
                      </a:lnTo>
                      <a:lnTo>
                        <a:pt x="46" y="247"/>
                      </a:lnTo>
                      <a:lnTo>
                        <a:pt x="39" y="243"/>
                      </a:lnTo>
                      <a:lnTo>
                        <a:pt x="30" y="240"/>
                      </a:lnTo>
                      <a:lnTo>
                        <a:pt x="11" y="241"/>
                      </a:lnTo>
                      <a:lnTo>
                        <a:pt x="10" y="173"/>
                      </a:lnTo>
                      <a:lnTo>
                        <a:pt x="5" y="172"/>
                      </a:lnTo>
                      <a:lnTo>
                        <a:pt x="0" y="159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2" name="Freeform 16"/>
                <p:cNvSpPr>
                  <a:spLocks/>
                </p:cNvSpPr>
                <p:nvPr/>
              </p:nvSpPr>
              <p:spPr bwMode="auto">
                <a:xfrm>
                  <a:off x="2413" y="3472"/>
                  <a:ext cx="138" cy="78"/>
                </a:xfrm>
                <a:custGeom>
                  <a:avLst/>
                  <a:gdLst>
                    <a:gd name="T0" fmla="*/ 1 w 195"/>
                    <a:gd name="T1" fmla="*/ 1 h 114"/>
                    <a:gd name="T2" fmla="*/ 1 w 195"/>
                    <a:gd name="T3" fmla="*/ 1 h 114"/>
                    <a:gd name="T4" fmla="*/ 1 w 195"/>
                    <a:gd name="T5" fmla="*/ 1 h 114"/>
                    <a:gd name="T6" fmla="*/ 1 w 195"/>
                    <a:gd name="T7" fmla="*/ 1 h 114"/>
                    <a:gd name="T8" fmla="*/ 1 w 195"/>
                    <a:gd name="T9" fmla="*/ 1 h 114"/>
                    <a:gd name="T10" fmla="*/ 1 w 195"/>
                    <a:gd name="T11" fmla="*/ 1 h 114"/>
                    <a:gd name="T12" fmla="*/ 1 w 195"/>
                    <a:gd name="T13" fmla="*/ 0 h 114"/>
                    <a:gd name="T14" fmla="*/ 1 w 195"/>
                    <a:gd name="T15" fmla="*/ 1 h 114"/>
                    <a:gd name="T16" fmla="*/ 1 w 195"/>
                    <a:gd name="T17" fmla="*/ 1 h 114"/>
                    <a:gd name="T18" fmla="*/ 1 w 195"/>
                    <a:gd name="T19" fmla="*/ 1 h 114"/>
                    <a:gd name="T20" fmla="*/ 1 w 195"/>
                    <a:gd name="T21" fmla="*/ 1 h 114"/>
                    <a:gd name="T22" fmla="*/ 1 w 195"/>
                    <a:gd name="T23" fmla="*/ 1 h 114"/>
                    <a:gd name="T24" fmla="*/ 1 w 195"/>
                    <a:gd name="T25" fmla="*/ 1 h 114"/>
                    <a:gd name="T26" fmla="*/ 1 w 195"/>
                    <a:gd name="T27" fmla="*/ 1 h 114"/>
                    <a:gd name="T28" fmla="*/ 1 w 195"/>
                    <a:gd name="T29" fmla="*/ 1 h 114"/>
                    <a:gd name="T30" fmla="*/ 1 w 195"/>
                    <a:gd name="T31" fmla="*/ 1 h 114"/>
                    <a:gd name="T32" fmla="*/ 2 w 195"/>
                    <a:gd name="T33" fmla="*/ 1 h 114"/>
                    <a:gd name="T34" fmla="*/ 2 w 195"/>
                    <a:gd name="T35" fmla="*/ 1 h 114"/>
                    <a:gd name="T36" fmla="*/ 2 w 195"/>
                    <a:gd name="T37" fmla="*/ 1 h 114"/>
                    <a:gd name="T38" fmla="*/ 2 w 195"/>
                    <a:gd name="T39" fmla="*/ 1 h 114"/>
                    <a:gd name="T40" fmla="*/ 2 w 195"/>
                    <a:gd name="T41" fmla="*/ 1 h 114"/>
                    <a:gd name="T42" fmla="*/ 2 w 195"/>
                    <a:gd name="T43" fmla="*/ 1 h 114"/>
                    <a:gd name="T44" fmla="*/ 2 w 195"/>
                    <a:gd name="T45" fmla="*/ 1 h 114"/>
                    <a:gd name="T46" fmla="*/ 2 w 195"/>
                    <a:gd name="T47" fmla="*/ 1 h 114"/>
                    <a:gd name="T48" fmla="*/ 1 w 195"/>
                    <a:gd name="T49" fmla="*/ 1 h 114"/>
                    <a:gd name="T50" fmla="*/ 1 w 195"/>
                    <a:gd name="T51" fmla="*/ 1 h 114"/>
                    <a:gd name="T52" fmla="*/ 1 w 195"/>
                    <a:gd name="T53" fmla="*/ 1 h 114"/>
                    <a:gd name="T54" fmla="*/ 1 w 195"/>
                    <a:gd name="T55" fmla="*/ 1 h 114"/>
                    <a:gd name="T56" fmla="*/ 1 w 195"/>
                    <a:gd name="T57" fmla="*/ 1 h 114"/>
                    <a:gd name="T58" fmla="*/ 1 w 195"/>
                    <a:gd name="T59" fmla="*/ 1 h 114"/>
                    <a:gd name="T60" fmla="*/ 1 w 195"/>
                    <a:gd name="T61" fmla="*/ 1 h 114"/>
                    <a:gd name="T62" fmla="*/ 1 w 195"/>
                    <a:gd name="T63" fmla="*/ 1 h 114"/>
                    <a:gd name="T64" fmla="*/ 1 w 195"/>
                    <a:gd name="T65" fmla="*/ 1 h 114"/>
                    <a:gd name="T66" fmla="*/ 1 w 195"/>
                    <a:gd name="T67" fmla="*/ 1 h 114"/>
                    <a:gd name="T68" fmla="*/ 1 w 195"/>
                    <a:gd name="T69" fmla="*/ 1 h 114"/>
                    <a:gd name="T70" fmla="*/ 1 w 195"/>
                    <a:gd name="T71" fmla="*/ 1 h 114"/>
                    <a:gd name="T72" fmla="*/ 1 w 195"/>
                    <a:gd name="T73" fmla="*/ 1 h 114"/>
                    <a:gd name="T74" fmla="*/ 1 w 195"/>
                    <a:gd name="T75" fmla="*/ 1 h 114"/>
                    <a:gd name="T76" fmla="*/ 1 w 195"/>
                    <a:gd name="T77" fmla="*/ 1 h 114"/>
                    <a:gd name="T78" fmla="*/ 1 w 195"/>
                    <a:gd name="T79" fmla="*/ 1 h 114"/>
                    <a:gd name="T80" fmla="*/ 1 w 195"/>
                    <a:gd name="T81" fmla="*/ 1 h 114"/>
                    <a:gd name="T82" fmla="*/ 1 w 195"/>
                    <a:gd name="T83" fmla="*/ 1 h 114"/>
                    <a:gd name="T84" fmla="*/ 1 w 195"/>
                    <a:gd name="T85" fmla="*/ 1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5"/>
                    <a:gd name="T130" fmla="*/ 0 h 114"/>
                    <a:gd name="T131" fmla="*/ 195 w 195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5" h="114">
                      <a:moveTo>
                        <a:pt x="0" y="26"/>
                      </a:moveTo>
                      <a:lnTo>
                        <a:pt x="19" y="17"/>
                      </a:lnTo>
                      <a:lnTo>
                        <a:pt x="23" y="17"/>
                      </a:lnTo>
                      <a:lnTo>
                        <a:pt x="26" y="18"/>
                      </a:lnTo>
                      <a:lnTo>
                        <a:pt x="34" y="19"/>
                      </a:lnTo>
                      <a:lnTo>
                        <a:pt x="42" y="17"/>
                      </a:lnTo>
                      <a:lnTo>
                        <a:pt x="50" y="19"/>
                      </a:lnTo>
                      <a:lnTo>
                        <a:pt x="54" y="19"/>
                      </a:lnTo>
                      <a:lnTo>
                        <a:pt x="65" y="18"/>
                      </a:lnTo>
                      <a:lnTo>
                        <a:pt x="71" y="15"/>
                      </a:lnTo>
                      <a:lnTo>
                        <a:pt x="76" y="11"/>
                      </a:lnTo>
                      <a:lnTo>
                        <a:pt x="88" y="2"/>
                      </a:lnTo>
                      <a:lnTo>
                        <a:pt x="93" y="2"/>
                      </a:lnTo>
                      <a:lnTo>
                        <a:pt x="100" y="0"/>
                      </a:lnTo>
                      <a:lnTo>
                        <a:pt x="96" y="10"/>
                      </a:lnTo>
                      <a:lnTo>
                        <a:pt x="100" y="13"/>
                      </a:lnTo>
                      <a:lnTo>
                        <a:pt x="106" y="13"/>
                      </a:lnTo>
                      <a:lnTo>
                        <a:pt x="109" y="14"/>
                      </a:lnTo>
                      <a:lnTo>
                        <a:pt x="113" y="17"/>
                      </a:lnTo>
                      <a:lnTo>
                        <a:pt x="117" y="17"/>
                      </a:lnTo>
                      <a:lnTo>
                        <a:pt x="121" y="15"/>
                      </a:lnTo>
                      <a:lnTo>
                        <a:pt x="128" y="21"/>
                      </a:lnTo>
                      <a:lnTo>
                        <a:pt x="129" y="23"/>
                      </a:lnTo>
                      <a:lnTo>
                        <a:pt x="134" y="23"/>
                      </a:lnTo>
                      <a:lnTo>
                        <a:pt x="138" y="27"/>
                      </a:lnTo>
                      <a:lnTo>
                        <a:pt x="141" y="31"/>
                      </a:lnTo>
                      <a:lnTo>
                        <a:pt x="147" y="31"/>
                      </a:lnTo>
                      <a:lnTo>
                        <a:pt x="150" y="34"/>
                      </a:lnTo>
                      <a:lnTo>
                        <a:pt x="149" y="43"/>
                      </a:lnTo>
                      <a:lnTo>
                        <a:pt x="151" y="47"/>
                      </a:lnTo>
                      <a:lnTo>
                        <a:pt x="150" y="51"/>
                      </a:lnTo>
                      <a:lnTo>
                        <a:pt x="153" y="52"/>
                      </a:lnTo>
                      <a:lnTo>
                        <a:pt x="159" y="51"/>
                      </a:lnTo>
                      <a:lnTo>
                        <a:pt x="166" y="51"/>
                      </a:lnTo>
                      <a:lnTo>
                        <a:pt x="170" y="51"/>
                      </a:lnTo>
                      <a:lnTo>
                        <a:pt x="174" y="52"/>
                      </a:lnTo>
                      <a:lnTo>
                        <a:pt x="176" y="59"/>
                      </a:lnTo>
                      <a:lnTo>
                        <a:pt x="178" y="67"/>
                      </a:lnTo>
                      <a:lnTo>
                        <a:pt x="182" y="69"/>
                      </a:lnTo>
                      <a:lnTo>
                        <a:pt x="186" y="67"/>
                      </a:lnTo>
                      <a:lnTo>
                        <a:pt x="191" y="69"/>
                      </a:lnTo>
                      <a:lnTo>
                        <a:pt x="192" y="70"/>
                      </a:lnTo>
                      <a:lnTo>
                        <a:pt x="194" y="76"/>
                      </a:lnTo>
                      <a:lnTo>
                        <a:pt x="187" y="84"/>
                      </a:lnTo>
                      <a:lnTo>
                        <a:pt x="183" y="86"/>
                      </a:lnTo>
                      <a:lnTo>
                        <a:pt x="176" y="84"/>
                      </a:lnTo>
                      <a:lnTo>
                        <a:pt x="172" y="84"/>
                      </a:lnTo>
                      <a:lnTo>
                        <a:pt x="166" y="82"/>
                      </a:lnTo>
                      <a:lnTo>
                        <a:pt x="161" y="84"/>
                      </a:lnTo>
                      <a:lnTo>
                        <a:pt x="155" y="86"/>
                      </a:lnTo>
                      <a:lnTo>
                        <a:pt x="155" y="90"/>
                      </a:lnTo>
                      <a:lnTo>
                        <a:pt x="155" y="95"/>
                      </a:lnTo>
                      <a:lnTo>
                        <a:pt x="150" y="97"/>
                      </a:lnTo>
                      <a:lnTo>
                        <a:pt x="146" y="103"/>
                      </a:lnTo>
                      <a:lnTo>
                        <a:pt x="145" y="105"/>
                      </a:lnTo>
                      <a:lnTo>
                        <a:pt x="139" y="106"/>
                      </a:lnTo>
                      <a:lnTo>
                        <a:pt x="138" y="102"/>
                      </a:lnTo>
                      <a:lnTo>
                        <a:pt x="133" y="98"/>
                      </a:lnTo>
                      <a:lnTo>
                        <a:pt x="131" y="94"/>
                      </a:lnTo>
                      <a:lnTo>
                        <a:pt x="129" y="93"/>
                      </a:lnTo>
                      <a:lnTo>
                        <a:pt x="118" y="98"/>
                      </a:lnTo>
                      <a:lnTo>
                        <a:pt x="117" y="101"/>
                      </a:lnTo>
                      <a:lnTo>
                        <a:pt x="116" y="105"/>
                      </a:lnTo>
                      <a:lnTo>
                        <a:pt x="105" y="113"/>
                      </a:lnTo>
                      <a:lnTo>
                        <a:pt x="93" y="111"/>
                      </a:lnTo>
                      <a:lnTo>
                        <a:pt x="92" y="107"/>
                      </a:lnTo>
                      <a:lnTo>
                        <a:pt x="89" y="106"/>
                      </a:lnTo>
                      <a:lnTo>
                        <a:pt x="84" y="106"/>
                      </a:lnTo>
                      <a:lnTo>
                        <a:pt x="72" y="98"/>
                      </a:lnTo>
                      <a:lnTo>
                        <a:pt x="72" y="95"/>
                      </a:lnTo>
                      <a:lnTo>
                        <a:pt x="62" y="86"/>
                      </a:lnTo>
                      <a:lnTo>
                        <a:pt x="60" y="78"/>
                      </a:lnTo>
                      <a:lnTo>
                        <a:pt x="59" y="77"/>
                      </a:lnTo>
                      <a:lnTo>
                        <a:pt x="55" y="74"/>
                      </a:lnTo>
                      <a:lnTo>
                        <a:pt x="51" y="70"/>
                      </a:lnTo>
                      <a:lnTo>
                        <a:pt x="47" y="57"/>
                      </a:lnTo>
                      <a:lnTo>
                        <a:pt x="44" y="56"/>
                      </a:lnTo>
                      <a:lnTo>
                        <a:pt x="40" y="51"/>
                      </a:lnTo>
                      <a:lnTo>
                        <a:pt x="39" y="48"/>
                      </a:lnTo>
                      <a:lnTo>
                        <a:pt x="38" y="47"/>
                      </a:lnTo>
                      <a:lnTo>
                        <a:pt x="25" y="51"/>
                      </a:lnTo>
                      <a:lnTo>
                        <a:pt x="13" y="49"/>
                      </a:lnTo>
                      <a:lnTo>
                        <a:pt x="13" y="47"/>
                      </a:lnTo>
                      <a:lnTo>
                        <a:pt x="7" y="40"/>
                      </a:lnTo>
                      <a:lnTo>
                        <a:pt x="7" y="30"/>
                      </a:lnTo>
                      <a:lnTo>
                        <a:pt x="5" y="28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</p:grpSp>
        <p:sp>
          <p:nvSpPr>
            <p:cNvPr id="96" name="Oval 48"/>
            <p:cNvSpPr>
              <a:spLocks noChangeArrowheads="1"/>
            </p:cNvSpPr>
            <p:nvPr/>
          </p:nvSpPr>
          <p:spPr bwMode="auto">
            <a:xfrm>
              <a:off x="6710177" y="1577322"/>
              <a:ext cx="152399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 sz="1400">
                <a:solidFill>
                  <a:srgbClr val="696969"/>
                </a:solidFill>
              </a:endParaRPr>
            </a:p>
          </p:txBody>
        </p:sp>
        <p:sp>
          <p:nvSpPr>
            <p:cNvPr id="97" name="Text Box 49"/>
            <p:cNvSpPr txBox="1">
              <a:spLocks noChangeArrowheads="1"/>
            </p:cNvSpPr>
            <p:nvPr/>
          </p:nvSpPr>
          <p:spPr bwMode="auto">
            <a:xfrm>
              <a:off x="6849410" y="1521386"/>
              <a:ext cx="2068587" cy="25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900" b="1" dirty="0" smtClean="0">
                  <a:solidFill>
                    <a:srgbClr val="FFFFFF"/>
                  </a:solidFill>
                </a:rPr>
                <a:t>Centros industriales y minas</a:t>
              </a:r>
              <a:endParaRPr lang="es-MX" sz="9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6710369" y="1741488"/>
              <a:ext cx="2355851" cy="254000"/>
              <a:chOff x="4337" y="1567"/>
              <a:chExt cx="1484" cy="160"/>
            </a:xfrm>
          </p:grpSpPr>
          <p:sp>
            <p:nvSpPr>
              <p:cNvPr id="127" name="Oval 56"/>
              <p:cNvSpPr>
                <a:spLocks noChangeArrowheads="1"/>
              </p:cNvSpPr>
              <p:nvPr/>
            </p:nvSpPr>
            <p:spPr bwMode="auto">
              <a:xfrm>
                <a:off x="4337" y="160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 sz="1000">
                  <a:solidFill>
                    <a:srgbClr val="696969"/>
                  </a:solidFill>
                </a:endParaRPr>
              </a:p>
            </p:txBody>
          </p:sp>
          <p:sp>
            <p:nvSpPr>
              <p:cNvPr id="128" name="Text Box 57"/>
              <p:cNvSpPr txBox="1">
                <a:spLocks noChangeArrowheads="1"/>
              </p:cNvSpPr>
              <p:nvPr/>
            </p:nvSpPr>
            <p:spPr bwMode="auto">
              <a:xfrm>
                <a:off x="4425" y="1567"/>
                <a:ext cx="139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MX" sz="900" b="1" dirty="0" smtClean="0">
                    <a:solidFill>
                      <a:srgbClr val="FFFFFF"/>
                    </a:solidFill>
                  </a:rPr>
                  <a:t>Centros de Distribución</a:t>
                </a:r>
                <a:endParaRPr lang="es-MX" sz="9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6710368" y="1965328"/>
              <a:ext cx="2019301" cy="254000"/>
              <a:chOff x="4337" y="1742"/>
              <a:chExt cx="1272" cy="160"/>
            </a:xfrm>
          </p:grpSpPr>
          <p:sp>
            <p:nvSpPr>
              <p:cNvPr id="125" name="Oval 58"/>
              <p:cNvSpPr>
                <a:spLocks noChangeArrowheads="1"/>
              </p:cNvSpPr>
              <p:nvPr/>
            </p:nvSpPr>
            <p:spPr bwMode="auto">
              <a:xfrm>
                <a:off x="4337" y="176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 sz="1000">
                  <a:solidFill>
                    <a:srgbClr val="696969"/>
                  </a:solidFill>
                </a:endParaRPr>
              </a:p>
            </p:txBody>
          </p:sp>
          <p:sp>
            <p:nvSpPr>
              <p:cNvPr id="126" name="Text Box 59"/>
              <p:cNvSpPr txBox="1">
                <a:spLocks noChangeArrowheads="1"/>
              </p:cNvSpPr>
              <p:nvPr/>
            </p:nvSpPr>
            <p:spPr bwMode="auto">
              <a:xfrm>
                <a:off x="4425" y="1742"/>
                <a:ext cx="1184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MX" sz="900" b="1" dirty="0" smtClean="0">
                    <a:solidFill>
                      <a:srgbClr val="FFFFFF"/>
                    </a:solidFill>
                  </a:rPr>
                  <a:t>Oficinas de ventas </a:t>
                </a:r>
                <a:endParaRPr lang="es-MX" sz="9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0" name="Oval 64"/>
            <p:cNvSpPr>
              <a:spLocks noChangeArrowheads="1"/>
            </p:cNvSpPr>
            <p:nvPr/>
          </p:nvSpPr>
          <p:spPr bwMode="auto">
            <a:xfrm>
              <a:off x="6227763" y="3962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01" name="Oval 65"/>
            <p:cNvSpPr>
              <a:spLocks noChangeArrowheads="1"/>
            </p:cNvSpPr>
            <p:nvPr/>
          </p:nvSpPr>
          <p:spPr bwMode="auto">
            <a:xfrm>
              <a:off x="6529388" y="3570288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02" name="Oval 66"/>
            <p:cNvSpPr>
              <a:spLocks noChangeArrowheads="1"/>
            </p:cNvSpPr>
            <p:nvPr/>
          </p:nvSpPr>
          <p:spPr bwMode="auto">
            <a:xfrm>
              <a:off x="6734273" y="2796862"/>
              <a:ext cx="152399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03" name="Oval 67"/>
            <p:cNvSpPr>
              <a:spLocks noChangeArrowheads="1"/>
            </p:cNvSpPr>
            <p:nvPr/>
          </p:nvSpPr>
          <p:spPr bwMode="auto">
            <a:xfrm>
              <a:off x="6378575" y="39624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04" name="Oval 68"/>
            <p:cNvSpPr>
              <a:spLocks noChangeArrowheads="1"/>
            </p:cNvSpPr>
            <p:nvPr/>
          </p:nvSpPr>
          <p:spPr bwMode="auto">
            <a:xfrm>
              <a:off x="6768765" y="3708220"/>
              <a:ext cx="152399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06" name="Oval 70"/>
            <p:cNvSpPr>
              <a:spLocks noChangeArrowheads="1"/>
            </p:cNvSpPr>
            <p:nvPr/>
          </p:nvSpPr>
          <p:spPr bwMode="auto">
            <a:xfrm>
              <a:off x="8292362" y="3469537"/>
              <a:ext cx="152399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07" name="Oval 71"/>
            <p:cNvSpPr>
              <a:spLocks noChangeArrowheads="1"/>
            </p:cNvSpPr>
            <p:nvPr/>
          </p:nvSpPr>
          <p:spPr bwMode="auto">
            <a:xfrm>
              <a:off x="4462463" y="1697864"/>
              <a:ext cx="152399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09" name="Oval 73"/>
            <p:cNvSpPr>
              <a:spLocks noChangeArrowheads="1"/>
            </p:cNvSpPr>
            <p:nvPr/>
          </p:nvSpPr>
          <p:spPr bwMode="auto">
            <a:xfrm>
              <a:off x="5181464" y="2970702"/>
              <a:ext cx="152399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10" name="Oval 74"/>
            <p:cNvSpPr>
              <a:spLocks noChangeArrowheads="1"/>
            </p:cNvSpPr>
            <p:nvPr/>
          </p:nvSpPr>
          <p:spPr bwMode="auto">
            <a:xfrm>
              <a:off x="6251374" y="3786188"/>
              <a:ext cx="152399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11" name="Oval 75"/>
            <p:cNvSpPr>
              <a:spLocks noChangeArrowheads="1"/>
            </p:cNvSpPr>
            <p:nvPr/>
          </p:nvSpPr>
          <p:spPr bwMode="auto">
            <a:xfrm>
              <a:off x="5180526" y="2351464"/>
              <a:ext cx="152399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12" name="Oval 76"/>
            <p:cNvSpPr>
              <a:spLocks noChangeArrowheads="1"/>
            </p:cNvSpPr>
            <p:nvPr/>
          </p:nvSpPr>
          <p:spPr bwMode="auto">
            <a:xfrm>
              <a:off x="6518521" y="3464372"/>
              <a:ext cx="152399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13" name="Oval 77"/>
            <p:cNvSpPr>
              <a:spLocks noChangeArrowheads="1"/>
            </p:cNvSpPr>
            <p:nvPr/>
          </p:nvSpPr>
          <p:spPr bwMode="auto">
            <a:xfrm>
              <a:off x="5464175" y="2721177"/>
              <a:ext cx="152399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14" name="Oval 78"/>
            <p:cNvSpPr>
              <a:spLocks noChangeArrowheads="1"/>
            </p:cNvSpPr>
            <p:nvPr/>
          </p:nvSpPr>
          <p:spPr bwMode="auto">
            <a:xfrm>
              <a:off x="6608673" y="2789908"/>
              <a:ext cx="152399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16" name="Oval 80"/>
            <p:cNvSpPr>
              <a:spLocks noChangeArrowheads="1"/>
            </p:cNvSpPr>
            <p:nvPr/>
          </p:nvSpPr>
          <p:spPr bwMode="auto">
            <a:xfrm>
              <a:off x="6850174" y="3797524"/>
              <a:ext cx="152399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17" name="Oval 81"/>
            <p:cNvSpPr>
              <a:spLocks noChangeArrowheads="1"/>
            </p:cNvSpPr>
            <p:nvPr/>
          </p:nvSpPr>
          <p:spPr bwMode="auto">
            <a:xfrm>
              <a:off x="6627813" y="3424238"/>
              <a:ext cx="152400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18" name="Oval 82"/>
            <p:cNvSpPr>
              <a:spLocks noChangeArrowheads="1"/>
            </p:cNvSpPr>
            <p:nvPr/>
          </p:nvSpPr>
          <p:spPr bwMode="auto">
            <a:xfrm>
              <a:off x="8409212" y="3473450"/>
              <a:ext cx="152399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19" name="Oval 85"/>
            <p:cNvSpPr>
              <a:spLocks noChangeArrowheads="1"/>
            </p:cNvSpPr>
            <p:nvPr/>
          </p:nvSpPr>
          <p:spPr bwMode="auto">
            <a:xfrm>
              <a:off x="6115050" y="3518235"/>
              <a:ext cx="152399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20" name="Oval 86"/>
            <p:cNvSpPr>
              <a:spLocks noChangeArrowheads="1"/>
            </p:cNvSpPr>
            <p:nvPr/>
          </p:nvSpPr>
          <p:spPr bwMode="auto">
            <a:xfrm>
              <a:off x="5581417" y="2879989"/>
              <a:ext cx="152399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21" name="Oval 87"/>
            <p:cNvSpPr>
              <a:spLocks noChangeArrowheads="1"/>
            </p:cNvSpPr>
            <p:nvPr/>
          </p:nvSpPr>
          <p:spPr bwMode="auto">
            <a:xfrm>
              <a:off x="6315075" y="4046337"/>
              <a:ext cx="152399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srgbClr val="696969"/>
                </a:solidFill>
              </a:endParaRPr>
            </a:p>
          </p:txBody>
        </p:sp>
        <p:sp>
          <p:nvSpPr>
            <p:cNvPr id="123" name="Text Box 89"/>
            <p:cNvSpPr txBox="1">
              <a:spLocks noChangeArrowheads="1"/>
            </p:cNvSpPr>
            <p:nvPr/>
          </p:nvSpPr>
          <p:spPr bwMode="auto">
            <a:xfrm>
              <a:off x="4295768" y="4386265"/>
              <a:ext cx="30622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1400" dirty="0" smtClean="0">
                  <a:solidFill>
                    <a:srgbClr val="FFFFFF"/>
                  </a:solidFill>
                </a:rPr>
                <a:t>Lázaro Cárdenas, Michoacán</a:t>
              </a:r>
              <a:endParaRPr lang="es-MX" sz="1400" dirty="0">
                <a:solidFill>
                  <a:srgbClr val="FFFFFF"/>
                </a:solidFill>
              </a:endParaRPr>
            </a:p>
          </p:txBody>
        </p:sp>
        <p:sp>
          <p:nvSpPr>
            <p:cNvPr id="124" name="Line 90"/>
            <p:cNvSpPr>
              <a:spLocks noChangeShapeType="1"/>
            </p:cNvSpPr>
            <p:nvPr/>
          </p:nvSpPr>
          <p:spPr bwMode="auto">
            <a:xfrm flipV="1">
              <a:off x="5486400" y="4179888"/>
              <a:ext cx="777875" cy="2397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8" name="Oval 67"/>
          <p:cNvSpPr>
            <a:spLocks noChangeArrowheads="1"/>
          </p:cNvSpPr>
          <p:nvPr/>
        </p:nvSpPr>
        <p:spPr bwMode="auto">
          <a:xfrm>
            <a:off x="6538681" y="3198214"/>
            <a:ext cx="138429" cy="138429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>
              <a:solidFill>
                <a:srgbClr val="696969"/>
              </a:solidFill>
            </a:endParaRPr>
          </a:p>
        </p:txBody>
      </p:sp>
      <p:sp>
        <p:nvSpPr>
          <p:cNvPr id="89" name="Oval 80"/>
          <p:cNvSpPr>
            <a:spLocks noChangeArrowheads="1"/>
          </p:cNvSpPr>
          <p:nvPr/>
        </p:nvSpPr>
        <p:spPr bwMode="auto">
          <a:xfrm>
            <a:off x="7356011" y="3294119"/>
            <a:ext cx="138429" cy="138429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>
              <a:solidFill>
                <a:srgbClr val="696969"/>
              </a:solidFill>
            </a:endParaRPr>
          </a:p>
        </p:txBody>
      </p:sp>
      <p:sp>
        <p:nvSpPr>
          <p:cNvPr id="87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41667" name="think-cell Slide" r:id="rId51" imgW="360" imgH="360" progId="">
              <p:embed/>
            </p:oleObj>
          </a:graphicData>
        </a:graphic>
      </p:graphicFrame>
      <p:sp>
        <p:nvSpPr>
          <p:cNvPr id="12" name="Rectangle 1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327334" cy="400110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kumimoji="0" lang="en-US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4931" y="2598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MX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Crecimiento Global con señales mixtas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4800" y="1333500"/>
          <a:ext cx="4181384" cy="1828800"/>
        </p:xfrm>
        <a:graphic>
          <a:graphicData uri="http://schemas.openxmlformats.org/presentationml/2006/ole">
            <p:oleObj spid="_x0000_s241666" name="Chart" r:id="rId52" imgW="4181384" imgH="1828800" progId="MSGraph.Chart.8">
              <p:embed followColorScheme="full"/>
            </p:oleObj>
          </a:graphicData>
        </a:graphic>
      </p:graphicFrame>
      <p:sp>
        <p:nvSpPr>
          <p:cNvPr id="29" name="Rectangle 28"/>
          <p:cNvSpPr/>
          <p:nvPr>
            <p:custDataLst>
              <p:tags r:id="rId3"/>
            </p:custDataLst>
          </p:nvPr>
        </p:nvSpPr>
        <p:spPr bwMode="auto">
          <a:xfrm>
            <a:off x="2130425" y="31972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03910FE-2AAE-4047-8D18-9989F1735031}" type="datetime'''''''''''''''''Q''''''''''''''''''2'''''''''''">
              <a:rPr lang="en-US" sz="1200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Rectangle 27"/>
          <p:cNvSpPr/>
          <p:nvPr>
            <p:custDataLst>
              <p:tags r:id="rId4"/>
            </p:custDataLst>
          </p:nvPr>
        </p:nvSpPr>
        <p:spPr bwMode="auto">
          <a:xfrm>
            <a:off x="1801812" y="31972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ADEFBA24-2F67-4E23-BF9F-B5E4CFF410AE}" type="datetime'''''''''''''''Q''1'''''''''''''''">
              <a:rPr lang="en-US" sz="1200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Rectangle 26"/>
          <p:cNvSpPr/>
          <p:nvPr>
            <p:custDataLst>
              <p:tags r:id="rId5"/>
            </p:custDataLst>
          </p:nvPr>
        </p:nvSpPr>
        <p:spPr bwMode="auto">
          <a:xfrm>
            <a:off x="1473200" y="31972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0AC18A3C-3548-4FDB-B0B6-E7A5A5742154}" type="datetime'''''''''''''''''''''''Q''''''4'''''''''''''''''''''''''''''">
              <a:rPr lang="en-US" sz="1200" smtClean="0">
                <a:cs typeface="+mn-cs"/>
              </a:rPr>
              <a:pPr algn="ctr" eaLnBrk="0" hangingPunct="0"/>
              <a:t>Q4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>
            <p:custDataLst>
              <p:tags r:id="rId6"/>
            </p:custDataLst>
          </p:nvPr>
        </p:nvSpPr>
        <p:spPr bwMode="auto">
          <a:xfrm>
            <a:off x="1144587" y="31972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E037F2A-7F1D-424C-96EE-2E88BC23D3D2}" type="datetime'''''''''''''''''''''''''''''Q''''3'''''''''''''''''''">
              <a:rPr lang="en-US" sz="1200" smtClean="0">
                <a:cs typeface="+mn-cs"/>
              </a:rPr>
              <a:pPr algn="ctr" eaLnBrk="0" hangingPunct="0"/>
              <a:t>Q3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Rectangle 24"/>
          <p:cNvSpPr/>
          <p:nvPr>
            <p:custDataLst>
              <p:tags r:id="rId7"/>
            </p:custDataLst>
          </p:nvPr>
        </p:nvSpPr>
        <p:spPr bwMode="auto">
          <a:xfrm>
            <a:off x="815975" y="31972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C14FA4A-74E2-461B-92B8-EE17D5D5759E}" type="datetime'''''''''''''''''''''''''Q''2'''''''">
              <a:rPr lang="en-US" sz="1200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487362" y="31972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F9CE335E-4953-48C7-9803-21F5CAD3D56B}" type="datetime'''''''''''''''''''''''''''''''Q''''''''''''1'">
              <a:rPr lang="en-US" sz="1200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8" name="Rectangle 107"/>
          <p:cNvSpPr/>
          <p:nvPr>
            <p:custDataLst>
              <p:tags r:id="rId9"/>
            </p:custDataLst>
          </p:nvPr>
        </p:nvSpPr>
        <p:spPr bwMode="auto">
          <a:xfrm>
            <a:off x="4056062" y="3197225"/>
            <a:ext cx="30003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854C4CF2-34EC-4E73-94CB-10A0EDF42B2D}" type="datetime'''''''''''''''Q4e'''''''''''''''''''''''''''''''''''">
              <a:rPr lang="en-US" smtClean="0">
                <a:cs typeface="+mn-cs"/>
              </a:rPr>
              <a:pPr algn="ctr" eaLnBrk="0" hangingPunct="0"/>
              <a:t>Q4e</a:t>
            </a:fld>
            <a:endParaRPr lang="en-US" strike="noStrike" cap="none" normalizeH="0" smtClean="0">
              <a:ln>
                <a:noFill/>
              </a:ln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107" name="Rectangle 106"/>
          <p:cNvSpPr/>
          <p:nvPr>
            <p:custDataLst>
              <p:tags r:id="rId10"/>
            </p:custDataLst>
          </p:nvPr>
        </p:nvSpPr>
        <p:spPr bwMode="auto">
          <a:xfrm>
            <a:off x="3727450" y="3197225"/>
            <a:ext cx="30003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FCAADD4-B533-4B91-9831-46ED968E2562}" type="datetime'''''''''''''''''''Q3e'''''''''''''''''''''''''''''''">
              <a:rPr lang="en-US" smtClean="0">
                <a:cs typeface="+mn-cs"/>
              </a:rPr>
              <a:pPr algn="ctr" eaLnBrk="0" hangingPunct="0"/>
              <a:t>Q3e</a:t>
            </a:fld>
            <a:endParaRPr lang="en-US" strike="noStrike" cap="none" normalizeH="0" smtClean="0">
              <a:ln>
                <a:noFill/>
              </a:ln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33" name="Rectangle 32"/>
          <p:cNvSpPr/>
          <p:nvPr>
            <p:custDataLst>
              <p:tags r:id="rId11"/>
            </p:custDataLst>
          </p:nvPr>
        </p:nvSpPr>
        <p:spPr bwMode="auto">
          <a:xfrm>
            <a:off x="3440112" y="31972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2E403A2-675E-490A-82FC-C306D5D59DEA}" type="datetime'''''''''''''''''Q''''''''''''''2'''''''''''''''''''''''">
              <a:rPr lang="en-US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2" name="Rectangle 31"/>
          <p:cNvSpPr/>
          <p:nvPr>
            <p:custDataLst>
              <p:tags r:id="rId12"/>
            </p:custDataLst>
          </p:nvPr>
        </p:nvSpPr>
        <p:spPr bwMode="auto">
          <a:xfrm>
            <a:off x="3111500" y="31972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F5A5E09-B25D-43D4-B09B-098EBD89479B}" type="datetime'''Q''''''''''''''''''''''''''''''''1'''''''''''''''''''''''">
              <a:rPr lang="en-US" sz="1200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2782887" y="31972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3FFEA2C7-ADCC-4766-AA45-FA24A6F2361D}" type="datetime'''''''''''''''''''''''''''''Q4'''''''''''''">
              <a:rPr lang="en-US" sz="1200" smtClean="0">
                <a:cs typeface="+mn-cs"/>
              </a:rPr>
              <a:pPr algn="ctr" eaLnBrk="0" hangingPunct="0"/>
              <a:t>Q4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0" name="Rectangle 29"/>
          <p:cNvSpPr/>
          <p:nvPr>
            <p:custDataLst>
              <p:tags r:id="rId14"/>
            </p:custDataLst>
          </p:nvPr>
        </p:nvSpPr>
        <p:spPr bwMode="auto">
          <a:xfrm>
            <a:off x="2459037" y="31972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5C58B7FB-96CA-42D9-9B8C-1A8102E2E297}" type="datetime'''''''''''''''''Q''''''''''''''''''''''''''''''3'''''''''">
              <a:rPr lang="en-US" sz="1200" smtClean="0">
                <a:cs typeface="+mn-cs"/>
              </a:rPr>
              <a:pPr algn="ctr" eaLnBrk="0" hangingPunct="0"/>
              <a:t>Q3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58044" y="3950712"/>
            <a:ext cx="443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China: desaceleración, pero estable a 7.5%</a:t>
            </a:r>
            <a:endParaRPr lang="en-US" sz="16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4986111" y="3950713"/>
            <a:ext cx="278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México: en desaceleración</a:t>
            </a:r>
            <a:endParaRPr lang="en-US" sz="16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287074" y="1040290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EUA: en recuperación creciendo 2.5%</a:t>
            </a:r>
            <a:endParaRPr lang="en-US" sz="16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4928055" y="1040290"/>
            <a:ext cx="3047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Europa: todavía en recesión</a:t>
            </a:r>
            <a:endParaRPr lang="en-US" sz="16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871869" y="3471862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2011</a:t>
            </a:r>
            <a:endParaRPr lang="en-US" sz="1200" dirty="0"/>
          </a:p>
        </p:txBody>
      </p:sp>
      <p:sp>
        <p:nvSpPr>
          <p:cNvPr id="155" name="TextBox 154"/>
          <p:cNvSpPr txBox="1"/>
          <p:nvPr/>
        </p:nvSpPr>
        <p:spPr>
          <a:xfrm>
            <a:off x="2243469" y="347186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2012</a:t>
            </a:r>
            <a:endParaRPr lang="en-US" sz="12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476845" y="347186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2013</a:t>
            </a:r>
            <a:endParaRPr lang="en-US" sz="1200" dirty="0"/>
          </a:p>
        </p:txBody>
      </p:sp>
      <p:cxnSp>
        <p:nvCxnSpPr>
          <p:cNvPr id="167" name="Straight Connector 166"/>
          <p:cNvCxnSpPr/>
          <p:nvPr/>
        </p:nvCxnSpPr>
        <p:spPr bwMode="auto">
          <a:xfrm>
            <a:off x="446567" y="3078162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1758560" y="3078162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>
            <a:off x="3067330" y="3078162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0" y="6609755"/>
            <a:ext cx="37112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/>
              <a:t>Fuentes: OECD e INEGI. Pronósticos: Bloomberg; Banxico</a:t>
            </a:r>
            <a:endParaRPr lang="es-MX" sz="1050" dirty="0"/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/>
        </p:nvGraphicFramePr>
        <p:xfrm>
          <a:off x="4838700" y="4229100"/>
          <a:ext cx="4305363" cy="1828800"/>
        </p:xfrm>
        <a:graphic>
          <a:graphicData uri="http://schemas.openxmlformats.org/presentationml/2006/ole">
            <p:oleObj spid="_x0000_s241670" name="Chart" r:id="rId53" imgW="4305363" imgH="1828800" progId="MSGraph.Chart.8">
              <p:embed followColorScheme="full"/>
            </p:oleObj>
          </a:graphicData>
        </a:graphic>
      </p:graphicFrame>
      <p:sp>
        <p:nvSpPr>
          <p:cNvPr id="92" name="Rectangle 91"/>
          <p:cNvSpPr/>
          <p:nvPr>
            <p:custDataLst>
              <p:tags r:id="rId15"/>
            </p:custDataLst>
          </p:nvPr>
        </p:nvSpPr>
        <p:spPr bwMode="auto">
          <a:xfrm>
            <a:off x="6883400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BFDEB868-351A-465B-9913-E91393E7BF3E}" type="datetime'''''''Q''''''''''''''2'''''''''''''''">
              <a:rPr lang="en-US" sz="1200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1" name="Rectangle 90"/>
          <p:cNvSpPr/>
          <p:nvPr>
            <p:custDataLst>
              <p:tags r:id="rId16"/>
            </p:custDataLst>
          </p:nvPr>
        </p:nvSpPr>
        <p:spPr bwMode="auto">
          <a:xfrm>
            <a:off x="6511925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0C6E4E19-0C47-47C9-B4F8-BCAB16D545AC}" type="datetime'''''''''''Q''''''''''''''''''1'''''''''">
              <a:rPr lang="en-US" sz="1200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0" name="Rectangle 89"/>
          <p:cNvSpPr/>
          <p:nvPr>
            <p:custDataLst>
              <p:tags r:id="rId17"/>
            </p:custDataLst>
          </p:nvPr>
        </p:nvSpPr>
        <p:spPr bwMode="auto">
          <a:xfrm>
            <a:off x="6140450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8C1DBA58-218E-446C-ADDD-009F1F2BB4F8}" type="datetime'''''Q''''''''''''''''4'''''''''''">
              <a:rPr lang="en-US" sz="1200" smtClean="0">
                <a:cs typeface="+mn-cs"/>
              </a:rPr>
              <a:pPr algn="ctr" eaLnBrk="0" hangingPunct="0"/>
              <a:t>Q4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8" name="Rectangle 87"/>
          <p:cNvSpPr/>
          <p:nvPr>
            <p:custDataLst>
              <p:tags r:id="rId18"/>
            </p:custDataLst>
          </p:nvPr>
        </p:nvSpPr>
        <p:spPr bwMode="auto">
          <a:xfrm>
            <a:off x="5768975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419B7CA5-6C59-4F82-8507-D8C039CE58A6}" type="datetime'''''''''''''Q''''''''''''''''3'''''''''''''''''">
              <a:rPr lang="en-US" sz="1200" smtClean="0">
                <a:cs typeface="+mn-cs"/>
              </a:rPr>
              <a:pPr algn="ctr" eaLnBrk="0" hangingPunct="0"/>
              <a:t>Q3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9" name="Rectangle 88"/>
          <p:cNvSpPr/>
          <p:nvPr>
            <p:custDataLst>
              <p:tags r:id="rId19"/>
            </p:custDataLst>
          </p:nvPr>
        </p:nvSpPr>
        <p:spPr bwMode="auto">
          <a:xfrm>
            <a:off x="5397500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338C4E33-B72A-466B-8D2B-7F6ED15E0808}" type="datetime'''''''''''''''''''Q''''''''''''2'''''''''''''''''''''''">
              <a:rPr lang="en-US" sz="1200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7" name="Rectangle 86"/>
          <p:cNvSpPr/>
          <p:nvPr>
            <p:custDataLst>
              <p:tags r:id="rId20"/>
            </p:custDataLst>
          </p:nvPr>
        </p:nvSpPr>
        <p:spPr bwMode="auto">
          <a:xfrm>
            <a:off x="5026025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6AE7686A-AE46-44B4-99C4-7BF3CCE307FB}" type="datetime'''''''Q''''''''''''1'''''''''''''''''''''''''''''''''">
              <a:rPr lang="en-US" sz="1200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 bwMode="auto">
          <a:xfrm>
            <a:off x="8369300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BAC84AA2-A85D-4037-B88E-B0426B42FC1A}" type="datetime'''''''''''''Q''''''''''''2'''''''''''''''''''''''''''''''">
              <a:rPr lang="en-US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5" name="Rectangle 94"/>
          <p:cNvSpPr/>
          <p:nvPr>
            <p:custDataLst>
              <p:tags r:id="rId22"/>
            </p:custDataLst>
          </p:nvPr>
        </p:nvSpPr>
        <p:spPr bwMode="auto">
          <a:xfrm>
            <a:off x="7997825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F9460227-964A-4036-B6C4-1A4D2B2FAC9C}" type="datetime'''''''''''''''''''''''''''''''''''''''''Q''''1'''''''''''">
              <a:rPr lang="en-US" sz="1200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4" name="Rectangle 93"/>
          <p:cNvSpPr/>
          <p:nvPr>
            <p:custDataLst>
              <p:tags r:id="rId23"/>
            </p:custDataLst>
          </p:nvPr>
        </p:nvSpPr>
        <p:spPr bwMode="auto">
          <a:xfrm>
            <a:off x="7626350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D391AE6-4864-4A1C-8A4E-74A50264FB0A}" type="datetime'''''''''''''''''''''''''Q''''''''''''''''''''''4'''''''''''">
              <a:rPr lang="en-US" sz="1200" smtClean="0">
                <a:cs typeface="+mn-cs"/>
              </a:rPr>
              <a:pPr algn="ctr" eaLnBrk="0" hangingPunct="0"/>
              <a:t>Q4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3" name="Rectangle 92"/>
          <p:cNvSpPr/>
          <p:nvPr>
            <p:custDataLst>
              <p:tags r:id="rId24"/>
            </p:custDataLst>
          </p:nvPr>
        </p:nvSpPr>
        <p:spPr bwMode="auto">
          <a:xfrm>
            <a:off x="7254875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FD4B0132-27F2-4079-BFEE-9470F14976DE}" type="datetime'''''''Q''''''''''''''''''''''3'''">
              <a:rPr lang="en-US" sz="1200" smtClean="0">
                <a:cs typeface="+mn-cs"/>
              </a:rPr>
              <a:pPr algn="ctr" eaLnBrk="0" hangingPunct="0"/>
              <a:t>Q3</a:t>
            </a:fld>
            <a:endParaRPr lang="en-US" sz="12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6" name="Rectangle 105"/>
          <p:cNvSpPr/>
          <p:nvPr>
            <p:custDataLst>
              <p:tags r:id="rId25"/>
            </p:custDataLst>
          </p:nvPr>
        </p:nvSpPr>
        <p:spPr bwMode="auto">
          <a:xfrm>
            <a:off x="8632825" y="6092825"/>
            <a:ext cx="433387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4F936E6C-BDD5-47FE-9491-B6E8AE066C8A}" type="datetime'''''''''''''''F''Y'' 2''0''''''1''''''''''''''''3''e'''">
              <a:rPr lang="en-US" smtClean="0">
                <a:cs typeface="+mn-cs"/>
              </a:rPr>
              <a:pPr algn="ctr" eaLnBrk="0" hangingPunct="0"/>
              <a:t>FY 2013e</a:t>
            </a:fld>
            <a:endParaRPr lang="en-US" strike="noStrike" cap="none" normalizeH="0" smtClean="0">
              <a:ln>
                <a:noFill/>
              </a:ln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390705" y="6327775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2011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6762305" y="632777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2012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995681" y="632777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2013</a:t>
            </a:r>
            <a:endParaRPr lang="en-US" sz="1200" dirty="0"/>
          </a:p>
        </p:txBody>
      </p:sp>
      <p:cxnSp>
        <p:nvCxnSpPr>
          <p:cNvPr id="101" name="Straight Connector 100"/>
          <p:cNvCxnSpPr/>
          <p:nvPr/>
        </p:nvCxnSpPr>
        <p:spPr bwMode="auto">
          <a:xfrm>
            <a:off x="4965403" y="5934075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6415946" y="5934075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7904831" y="5934075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261257" y="1338115"/>
            <a:ext cx="410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341086" y="4259942"/>
            <a:ext cx="410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>
            <a:off x="4949300" y="4267199"/>
            <a:ext cx="410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>
            <a:off x="4883975" y="1331765"/>
            <a:ext cx="410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0" name="Object 119"/>
          <p:cNvGraphicFramePr>
            <a:graphicFrameLocks noChangeAspect="1"/>
          </p:cNvGraphicFramePr>
          <p:nvPr/>
        </p:nvGraphicFramePr>
        <p:xfrm>
          <a:off x="304800" y="4229100"/>
          <a:ext cx="4181384" cy="1828800"/>
        </p:xfrm>
        <a:graphic>
          <a:graphicData uri="http://schemas.openxmlformats.org/presentationml/2006/ole">
            <p:oleObj spid="_x0000_s241671" name="Chart" r:id="rId54" imgW="4181384" imgH="1828800" progId="MSGraph.Chart.8">
              <p:embed followColorScheme="full"/>
            </p:oleObj>
          </a:graphicData>
        </a:graphic>
      </p:graphicFrame>
      <p:sp>
        <p:nvSpPr>
          <p:cNvPr id="134" name="Rectangle 133"/>
          <p:cNvSpPr/>
          <p:nvPr>
            <p:custDataLst>
              <p:tags r:id="rId26"/>
            </p:custDataLst>
          </p:nvPr>
        </p:nvSpPr>
        <p:spPr bwMode="auto">
          <a:xfrm>
            <a:off x="2782887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02C6F18-406D-433F-B1B2-9737469EFF54}" type="datetime'''''''''''Q''''''''''''4'''''''''''''''''''">
              <a:rPr lang="en-US" smtClean="0">
                <a:cs typeface="+mn-cs"/>
              </a:rPr>
              <a:pPr algn="ctr" eaLnBrk="0" hangingPunct="0"/>
              <a:t>Q4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5" name="Rectangle 134"/>
          <p:cNvSpPr/>
          <p:nvPr>
            <p:custDataLst>
              <p:tags r:id="rId27"/>
            </p:custDataLst>
          </p:nvPr>
        </p:nvSpPr>
        <p:spPr bwMode="auto">
          <a:xfrm>
            <a:off x="2459037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5E800026-9115-4E74-95AB-DE25D3D6D22E}" type="datetime'''''''''''''''''''''''''Q''''''''''3'''''''''">
              <a:rPr lang="en-US" smtClean="0">
                <a:cs typeface="+mn-cs"/>
              </a:rPr>
              <a:pPr algn="ctr" eaLnBrk="0" hangingPunct="0"/>
              <a:t>Q3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6" name="Rectangle 135"/>
          <p:cNvSpPr/>
          <p:nvPr>
            <p:custDataLst>
              <p:tags r:id="rId28"/>
            </p:custDataLst>
          </p:nvPr>
        </p:nvSpPr>
        <p:spPr bwMode="auto">
          <a:xfrm>
            <a:off x="2130425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719E4E78-0A17-4182-946E-8834CEE0BD2D}" type="datetime'Q''''''2'''''''''''''''''">
              <a:rPr lang="en-US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1" name="Rectangle 140"/>
          <p:cNvSpPr/>
          <p:nvPr>
            <p:custDataLst>
              <p:tags r:id="rId29"/>
            </p:custDataLst>
          </p:nvPr>
        </p:nvSpPr>
        <p:spPr bwMode="auto">
          <a:xfrm>
            <a:off x="1801812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465C194A-194C-45F4-B002-C0AF20677E3F}" type="datetime'''''''Q''''''''''''''''''''''''''''''''''''''1'''''''''''">
              <a:rPr lang="en-US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2" name="Rectangle 141"/>
          <p:cNvSpPr/>
          <p:nvPr>
            <p:custDataLst>
              <p:tags r:id="rId30"/>
            </p:custDataLst>
          </p:nvPr>
        </p:nvSpPr>
        <p:spPr bwMode="auto">
          <a:xfrm>
            <a:off x="1473200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69F4F3C5-CDE9-43A1-A07E-1F0167303B9F}" type="datetime'''''''''''''''''Q''''''4'''''''''''''''''''''''''''''''''''">
              <a:rPr lang="en-US" smtClean="0">
                <a:cs typeface="+mn-cs"/>
              </a:rPr>
              <a:pPr algn="ctr" eaLnBrk="0" hangingPunct="0"/>
              <a:t>Q4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3" name="Rectangle 142"/>
          <p:cNvSpPr/>
          <p:nvPr>
            <p:custDataLst>
              <p:tags r:id="rId31"/>
            </p:custDataLst>
          </p:nvPr>
        </p:nvSpPr>
        <p:spPr bwMode="auto">
          <a:xfrm>
            <a:off x="1144587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51DB19F-D83E-41F9-9539-52C3E971F9F5}" type="datetime'Q''''''''''''''''''''''3'''''''''''''''''''''''''''''''">
              <a:rPr lang="en-US" smtClean="0">
                <a:cs typeface="+mn-cs"/>
              </a:rPr>
              <a:pPr algn="ctr" eaLnBrk="0" hangingPunct="0"/>
              <a:t>Q3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4" name="Rectangle 143"/>
          <p:cNvSpPr/>
          <p:nvPr>
            <p:custDataLst>
              <p:tags r:id="rId32"/>
            </p:custDataLst>
          </p:nvPr>
        </p:nvSpPr>
        <p:spPr bwMode="auto">
          <a:xfrm>
            <a:off x="815975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601AD5EF-B23C-4538-8D24-8CEACD473569}" type="datetime'''''''''''''''''Q''''''''''''''''''2'''''''''''''''''">
              <a:rPr lang="en-US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7" name="Rectangle 146"/>
          <p:cNvSpPr/>
          <p:nvPr>
            <p:custDataLst>
              <p:tags r:id="rId33"/>
            </p:custDataLst>
          </p:nvPr>
        </p:nvSpPr>
        <p:spPr bwMode="auto">
          <a:xfrm>
            <a:off x="487362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32088938-CAA2-4EF8-A8CD-B10B63E7ECD3}" type="datetime'''Q''''''''''''1'''''''''''''''''''''''''">
              <a:rPr lang="en-US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0" name="Rectangle 149"/>
          <p:cNvSpPr/>
          <p:nvPr>
            <p:custDataLst>
              <p:tags r:id="rId34"/>
            </p:custDataLst>
          </p:nvPr>
        </p:nvSpPr>
        <p:spPr bwMode="auto">
          <a:xfrm>
            <a:off x="4097337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DC59515E-A286-4A20-BAAB-7EC545B02791}" type="datetime'''''''Q''''''''''''''''''''''4'''''''''''">
              <a:rPr lang="en-US" smtClean="0">
                <a:cs typeface="+mn-cs"/>
              </a:rPr>
              <a:pPr algn="ctr" eaLnBrk="0" hangingPunct="0"/>
              <a:t>Q4</a:t>
            </a:fld>
            <a:endParaRPr lang="en-US" strike="noStrike" cap="none" normalizeH="0" smtClean="0">
              <a:ln>
                <a:noFill/>
              </a:ln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151" name="Rectangle 150"/>
          <p:cNvSpPr/>
          <p:nvPr>
            <p:custDataLst>
              <p:tags r:id="rId35"/>
            </p:custDataLst>
          </p:nvPr>
        </p:nvSpPr>
        <p:spPr bwMode="auto">
          <a:xfrm>
            <a:off x="3768725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25A296B2-0CBB-4633-AE76-313649936094}" type="datetime'''''''Q3'''''''''''''''''''''''''''''''''''''''''''''''''">
              <a:rPr lang="en-US" smtClean="0">
                <a:cs typeface="+mn-cs"/>
              </a:rPr>
              <a:pPr algn="ctr" eaLnBrk="0" hangingPunct="0"/>
              <a:t>Q3</a:t>
            </a:fld>
            <a:endParaRPr lang="en-US" strike="noStrike" cap="none" normalizeH="0" smtClean="0">
              <a:ln>
                <a:noFill/>
              </a:ln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132" name="Rectangle 131"/>
          <p:cNvSpPr/>
          <p:nvPr>
            <p:custDataLst>
              <p:tags r:id="rId36"/>
            </p:custDataLst>
          </p:nvPr>
        </p:nvSpPr>
        <p:spPr bwMode="auto">
          <a:xfrm>
            <a:off x="3440112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A38B7AD6-A3CD-40F7-B658-3E0B039490F5}" type="datetime'''''''''''''''Q''''''''''''''''''''''''2'''''''''">
              <a:rPr lang="en-US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3" name="Rectangle 132"/>
          <p:cNvSpPr/>
          <p:nvPr>
            <p:custDataLst>
              <p:tags r:id="rId37"/>
            </p:custDataLst>
          </p:nvPr>
        </p:nvSpPr>
        <p:spPr bwMode="auto">
          <a:xfrm>
            <a:off x="3111500" y="6092825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90A7F09-8F23-4FBC-AEA4-E02C8AC70711}" type="datetime'''Q''''''''''''''1'''''''''">
              <a:rPr lang="en-US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71869" y="6339753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2011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243469" y="633975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2012</a:t>
            </a:r>
            <a:endParaRPr lang="en-US" sz="12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476845" y="633975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2013</a:t>
            </a:r>
            <a:endParaRPr lang="en-US" sz="1200" dirty="0"/>
          </a:p>
        </p:txBody>
      </p:sp>
      <p:cxnSp>
        <p:nvCxnSpPr>
          <p:cNvPr id="158" name="Straight Connector 157"/>
          <p:cNvCxnSpPr/>
          <p:nvPr/>
        </p:nvCxnSpPr>
        <p:spPr bwMode="auto">
          <a:xfrm>
            <a:off x="446567" y="5946053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>
            <a:off x="1758560" y="5946053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>
            <a:off x="3067330" y="5946053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4" name="Object 163"/>
          <p:cNvGraphicFramePr>
            <a:graphicFrameLocks noChangeAspect="1"/>
          </p:cNvGraphicFramePr>
          <p:nvPr/>
        </p:nvGraphicFramePr>
        <p:xfrm>
          <a:off x="4876800" y="1333500"/>
          <a:ext cx="4152770" cy="1914639"/>
        </p:xfrm>
        <a:graphic>
          <a:graphicData uri="http://schemas.openxmlformats.org/presentationml/2006/ole">
            <p:oleObj spid="_x0000_s241672" name="Chart" r:id="rId55" imgW="4152770" imgH="1914639" progId="MSGraph.Chart.8">
              <p:embed followColorScheme="full"/>
            </p:oleObj>
          </a:graphicData>
        </a:graphic>
      </p:graphicFrame>
      <p:sp>
        <p:nvSpPr>
          <p:cNvPr id="182" name="Rectangle 181"/>
          <p:cNvSpPr/>
          <p:nvPr>
            <p:custDataLst>
              <p:tags r:id="rId38"/>
            </p:custDataLst>
          </p:nvPr>
        </p:nvSpPr>
        <p:spPr bwMode="auto">
          <a:xfrm>
            <a:off x="7335837" y="3252787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2EFBB608-0536-43B3-8CCF-4FD231D1770E}" type="datetime'''''''''''''Q''''''4'''''''''''''''''">
              <a:rPr lang="en-US" smtClean="0">
                <a:cs typeface="+mn-cs"/>
              </a:rPr>
              <a:pPr algn="ctr" eaLnBrk="0" hangingPunct="0"/>
              <a:t>Q4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3" name="Rectangle 182"/>
          <p:cNvSpPr/>
          <p:nvPr>
            <p:custDataLst>
              <p:tags r:id="rId39"/>
            </p:custDataLst>
          </p:nvPr>
        </p:nvSpPr>
        <p:spPr bwMode="auto">
          <a:xfrm>
            <a:off x="7011987" y="3252787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3A5A84B3-727D-484B-9CAE-9BED39638492}" type="datetime'''Q''''''''''''''''''''''3'''''''''''''''">
              <a:rPr lang="en-US" smtClean="0">
                <a:cs typeface="+mn-cs"/>
              </a:rPr>
              <a:pPr algn="ctr" eaLnBrk="0" hangingPunct="0"/>
              <a:t>Q3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4" name="Rectangle 183"/>
          <p:cNvSpPr/>
          <p:nvPr>
            <p:custDataLst>
              <p:tags r:id="rId40"/>
            </p:custDataLst>
          </p:nvPr>
        </p:nvSpPr>
        <p:spPr bwMode="auto">
          <a:xfrm>
            <a:off x="6683375" y="3252787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A8888A8-40EF-4763-8D7B-BFDCFAE74DCC}" type="datetime'''''''''''''''''''''Q''''''''''''''''''''''''''''2'''''''">
              <a:rPr lang="en-US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5" name="Rectangle 184"/>
          <p:cNvSpPr/>
          <p:nvPr>
            <p:custDataLst>
              <p:tags r:id="rId41"/>
            </p:custDataLst>
          </p:nvPr>
        </p:nvSpPr>
        <p:spPr bwMode="auto">
          <a:xfrm>
            <a:off x="6354762" y="3252787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786AD4E8-86D6-465B-BE34-D9194C2B66F2}" type="datetime'Q''''''1'''''''''''''''''''''''''''''''''''''''''''''''''">
              <a:rPr lang="en-US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6" name="Rectangle 185"/>
          <p:cNvSpPr/>
          <p:nvPr>
            <p:custDataLst>
              <p:tags r:id="rId42"/>
            </p:custDataLst>
          </p:nvPr>
        </p:nvSpPr>
        <p:spPr bwMode="auto">
          <a:xfrm>
            <a:off x="6026150" y="3252787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76491C68-4785-489E-8060-2F8B33F07D04}" type="datetime'''''''''''''''''''''''Q''''''''''''''''''4'''''''''''''">
              <a:rPr lang="en-US" smtClean="0">
                <a:cs typeface="+mn-cs"/>
              </a:rPr>
              <a:pPr algn="ctr" eaLnBrk="0" hangingPunct="0"/>
              <a:t>Q4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7" name="Rectangle 186"/>
          <p:cNvSpPr/>
          <p:nvPr>
            <p:custDataLst>
              <p:tags r:id="rId43"/>
            </p:custDataLst>
          </p:nvPr>
        </p:nvSpPr>
        <p:spPr bwMode="auto">
          <a:xfrm>
            <a:off x="5697537" y="3252787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0CAB705E-E45C-4075-A845-411F2F8B6F17}" type="datetime'''Q3'''''''''''''''''''''''''''''''''''''''">
              <a:rPr lang="en-US" smtClean="0">
                <a:cs typeface="+mn-cs"/>
              </a:rPr>
              <a:pPr algn="ctr" eaLnBrk="0" hangingPunct="0"/>
              <a:t>Q3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0" name="Rectangle 189"/>
          <p:cNvSpPr/>
          <p:nvPr>
            <p:custDataLst>
              <p:tags r:id="rId44"/>
            </p:custDataLst>
          </p:nvPr>
        </p:nvSpPr>
        <p:spPr bwMode="auto">
          <a:xfrm>
            <a:off x="8609012" y="3252787"/>
            <a:ext cx="30003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BAA87AC-4ACD-492A-8F56-06A262334EED}" type="datetime'''Q4''''''''e'''''''">
              <a:rPr lang="en-US" smtClean="0">
                <a:cs typeface="+mn-cs"/>
              </a:rPr>
              <a:pPr algn="ctr" eaLnBrk="0" hangingPunct="0"/>
              <a:t>Q4e</a:t>
            </a:fld>
            <a:endParaRPr lang="en-US" strike="noStrike" cap="none" normalizeH="0" smtClean="0">
              <a:ln>
                <a:noFill/>
              </a:ln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191" name="Rectangle 190"/>
          <p:cNvSpPr/>
          <p:nvPr>
            <p:custDataLst>
              <p:tags r:id="rId45"/>
            </p:custDataLst>
          </p:nvPr>
        </p:nvSpPr>
        <p:spPr bwMode="auto">
          <a:xfrm>
            <a:off x="8280400" y="3252787"/>
            <a:ext cx="30003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6B4C34A-BBD5-4DD5-8C4A-481431C58451}" type="datetime'''''''Q''''3''''''''''''''e'''''''''''''''''''''''''">
              <a:rPr lang="en-US" smtClean="0">
                <a:cs typeface="+mn-cs"/>
              </a:rPr>
              <a:pPr algn="ctr" eaLnBrk="0" hangingPunct="0"/>
              <a:t>Q3e</a:t>
            </a:fld>
            <a:endParaRPr lang="en-US" strike="noStrike" cap="none" normalizeH="0" smtClean="0">
              <a:ln>
                <a:noFill/>
              </a:ln>
              <a:effectLst/>
              <a:latin typeface="Arial"/>
              <a:cs typeface="+mn-cs"/>
              <a:sym typeface="Arial"/>
            </a:endParaRPr>
          </a:p>
        </p:txBody>
      </p:sp>
      <p:sp>
        <p:nvSpPr>
          <p:cNvPr id="165" name="Rectangle 164"/>
          <p:cNvSpPr/>
          <p:nvPr>
            <p:custDataLst>
              <p:tags r:id="rId46"/>
            </p:custDataLst>
          </p:nvPr>
        </p:nvSpPr>
        <p:spPr bwMode="auto">
          <a:xfrm>
            <a:off x="7993062" y="3252787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42472E0-4649-462C-853C-8C625FBAA877}" type="datetime'''''''Q''''''''''2'''''''''''''">
              <a:rPr lang="en-US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6" name="Rectangle 165"/>
          <p:cNvSpPr/>
          <p:nvPr>
            <p:custDataLst>
              <p:tags r:id="rId47"/>
            </p:custDataLst>
          </p:nvPr>
        </p:nvSpPr>
        <p:spPr bwMode="auto">
          <a:xfrm>
            <a:off x="7664450" y="3252787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A0B03867-B368-4300-901A-900C4FE9C0A6}" type="datetime'''''''''''''Q''''''1'">
              <a:rPr lang="en-US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8" name="Rectangle 187"/>
          <p:cNvSpPr/>
          <p:nvPr>
            <p:custDataLst>
              <p:tags r:id="rId48"/>
            </p:custDataLst>
          </p:nvPr>
        </p:nvSpPr>
        <p:spPr bwMode="auto">
          <a:xfrm>
            <a:off x="5368925" y="3252787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4DD7B139-A102-4D9C-842E-EDE0D80DF8DB}" type="datetime'''''''''''''''''''Q''''''''2'''''''''''''''''''''''''''">
              <a:rPr lang="en-US" smtClean="0">
                <a:cs typeface="+mn-cs"/>
              </a:rPr>
              <a:pPr algn="ctr" eaLnBrk="0" hangingPunct="0"/>
              <a:t>Q2</a:t>
            </a:fld>
            <a:endParaRPr lang="en-US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9" name="Rectangle 188"/>
          <p:cNvSpPr/>
          <p:nvPr>
            <p:custDataLst>
              <p:tags r:id="rId49"/>
            </p:custDataLst>
          </p:nvPr>
        </p:nvSpPr>
        <p:spPr bwMode="auto">
          <a:xfrm>
            <a:off x="5040312" y="3252787"/>
            <a:ext cx="2159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1722D4E-4419-4D17-8ADB-72658D819D3D}" type="datetime'''''''''Q''''''''''''''''''''''1'''''">
              <a:rPr lang="en-US" smtClean="0">
                <a:cs typeface="+mn-cs"/>
              </a:rPr>
              <a:pPr algn="ctr" eaLnBrk="0" hangingPunct="0"/>
              <a:t>Q1</a:t>
            </a:fld>
            <a:endParaRPr lang="en-US" sz="12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416160" y="3471862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2011</a:t>
            </a:r>
            <a:endParaRPr lang="en-US" sz="1200" dirty="0"/>
          </a:p>
        </p:txBody>
      </p:sp>
      <p:sp>
        <p:nvSpPr>
          <p:cNvPr id="193" name="TextBox 192"/>
          <p:cNvSpPr txBox="1"/>
          <p:nvPr/>
        </p:nvSpPr>
        <p:spPr>
          <a:xfrm>
            <a:off x="6787760" y="347186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2012</a:t>
            </a:r>
            <a:endParaRPr lang="en-US" sz="1200" dirty="0"/>
          </a:p>
        </p:txBody>
      </p:sp>
      <p:sp>
        <p:nvSpPr>
          <p:cNvPr id="194" name="TextBox 193"/>
          <p:cNvSpPr txBox="1"/>
          <p:nvPr/>
        </p:nvSpPr>
        <p:spPr>
          <a:xfrm>
            <a:off x="8021136" y="347186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2013</a:t>
            </a:r>
            <a:endParaRPr lang="en-US" sz="1200" dirty="0"/>
          </a:p>
        </p:txBody>
      </p:sp>
      <p:cxnSp>
        <p:nvCxnSpPr>
          <p:cNvPr id="195" name="Straight Connector 194"/>
          <p:cNvCxnSpPr/>
          <p:nvPr/>
        </p:nvCxnSpPr>
        <p:spPr bwMode="auto">
          <a:xfrm>
            <a:off x="4990858" y="3078162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>
            <a:off x="6302851" y="3078162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7611621" y="3078162"/>
            <a:ext cx="0" cy="64800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9314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2690" name="think-cell Slide" r:id="rId54" imgW="360" imgH="360" progId="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327334" cy="400110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kumimoji="0" lang="es-MX" sz="10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2829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4" y="238571"/>
            <a:ext cx="6919915" cy="792163"/>
          </a:xfrm>
        </p:spPr>
        <p:txBody>
          <a:bodyPr/>
          <a:lstStyle/>
          <a:p>
            <a:pPr eaLnBrk="1" hangingPunct="1"/>
            <a:r>
              <a:rPr lang="es-MX" sz="2800" dirty="0" smtClean="0"/>
              <a:t>1. Desaceleración en la demanda del acero por región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89" y="6540770"/>
            <a:ext cx="39693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Fuente</a:t>
            </a:r>
            <a:r>
              <a:rPr lang="en-US" sz="1050" dirty="0" smtClean="0"/>
              <a:t>: OCDE 74th Steel Committee y </a:t>
            </a:r>
            <a:r>
              <a:rPr lang="es-MX" sz="1050" dirty="0" smtClean="0"/>
              <a:t>análisis</a:t>
            </a:r>
            <a:r>
              <a:rPr lang="en-US" sz="1050" dirty="0" smtClean="0"/>
              <a:t> de ArcelorMittal</a:t>
            </a:r>
            <a:endParaRPr lang="en-US" sz="1050" dirty="0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1523999" y="1943100"/>
          <a:ext cx="5267356" cy="3076703"/>
        </p:xfrm>
        <a:graphic>
          <a:graphicData uri="http://schemas.openxmlformats.org/presentationml/2006/ole">
            <p:oleObj spid="_x0000_s242691" name="Chart" r:id="rId55" imgW="5267356" imgH="3076703" progId="MSGraph.Chart.8">
              <p:embed followColorScheme="full"/>
            </p:oleObj>
          </a:graphicData>
        </a:graphic>
      </p:graphicFrame>
      <p:cxnSp>
        <p:nvCxnSpPr>
          <p:cNvPr id="72" name="Straight Connector 71"/>
          <p:cNvCxnSpPr/>
          <p:nvPr>
            <p:custDataLst>
              <p:tags r:id="rId3"/>
            </p:custDataLst>
          </p:nvPr>
        </p:nvCxnSpPr>
        <p:spPr bwMode="gray">
          <a:xfrm flipV="1">
            <a:off x="3748087" y="1530350"/>
            <a:ext cx="2514600" cy="4857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Connector 70"/>
          <p:cNvCxnSpPr/>
          <p:nvPr>
            <p:custDataLst>
              <p:tags r:id="rId4"/>
            </p:custDataLst>
          </p:nvPr>
        </p:nvCxnSpPr>
        <p:spPr bwMode="gray">
          <a:xfrm flipV="1">
            <a:off x="2071687" y="2016125"/>
            <a:ext cx="1676400" cy="342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9F0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2" name="Oval 181"/>
          <p:cNvSpPr/>
          <p:nvPr>
            <p:custDataLst>
              <p:tags r:id="rId5"/>
            </p:custDataLst>
          </p:nvPr>
        </p:nvSpPr>
        <p:spPr bwMode="auto">
          <a:xfrm>
            <a:off x="4749800" y="1636712"/>
            <a:ext cx="511175" cy="273050"/>
          </a:xfrm>
          <a:prstGeom prst="ellipse">
            <a:avLst/>
          </a:prstGeom>
          <a:solidFill>
            <a:srgbClr val="C3CFE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90000"/>
              </a:lnSpc>
            </a:pPr>
            <a:fld id="{537AC135-037A-428E-B778-E77F00C14C41}" type="datetime'+''3''''''''''''%'''''''''''''''''''''''''''''''''''''''''''''">
              <a:rPr lang="en-US" sz="1400" b="1" smtClean="0">
                <a:cs typeface="+mn-cs"/>
              </a:rPr>
              <a:pPr algn="ctr" eaLnBrk="0" hangingPunct="0">
                <a:lnSpc>
                  <a:spcPct val="90000"/>
                </a:lnSpc>
              </a:pPr>
              <a:t>+3%</a:t>
            </a:fld>
            <a:endParaRPr kumimoji="0" lang="es-MX" sz="1400" b="1" strike="noStrike" cap="none" normalizeH="0" dirty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180" name="Oval 179"/>
          <p:cNvSpPr/>
          <p:nvPr>
            <p:custDataLst>
              <p:tags r:id="rId6"/>
            </p:custDataLst>
          </p:nvPr>
        </p:nvSpPr>
        <p:spPr bwMode="gray">
          <a:xfrm>
            <a:off x="2654300" y="2051050"/>
            <a:ext cx="511175" cy="273050"/>
          </a:xfrm>
          <a:prstGeom prst="ellipse">
            <a:avLst/>
          </a:prstGeom>
          <a:solidFill>
            <a:srgbClr val="009F04"/>
          </a:solidFill>
          <a:ln w="9525" cap="flat" cmpd="sng" algn="ctr">
            <a:solidFill>
              <a:srgbClr val="009F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90000"/>
              </a:lnSpc>
            </a:pPr>
            <a:fld id="{5FD02D43-C779-48D0-B558-819667B14002}" type="datetime'''''''''''''''''+''''''''''''''''''''''''''''''''''4''%'''">
              <a:rPr lang="en-US" sz="1400" b="1" smtClean="0">
                <a:solidFill>
                  <a:schemeClr val="bg1"/>
                </a:solidFill>
                <a:cs typeface="+mn-cs"/>
              </a:rPr>
              <a:pPr algn="ctr" eaLnBrk="0" hangingPunct="0">
                <a:lnSpc>
                  <a:spcPct val="90000"/>
                </a:lnSpc>
              </a:pPr>
              <a:t>+4%</a:t>
            </a:fld>
            <a:endParaRPr kumimoji="0" lang="es-MX" sz="1400" b="1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98" name="Rectangle 97"/>
          <p:cNvSpPr/>
          <p:nvPr>
            <p:custDataLst>
              <p:tags r:id="rId7"/>
            </p:custDataLst>
          </p:nvPr>
        </p:nvSpPr>
        <p:spPr bwMode="auto">
          <a:xfrm>
            <a:off x="1290637" y="4557712"/>
            <a:ext cx="40640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946C21E1-8B4E-4E0F-AFD7-48FD2E594070}" type="datetime'''O''''''tr''''''''''''o''''''''''s'''''''''''''''">
              <a:rPr lang="en-US" b="1" smtClean="0">
                <a:cs typeface="+mn-cs"/>
              </a:rPr>
              <a:pPr algn="r" eaLnBrk="0" hangingPunct="0"/>
              <a:t>Otros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97" name="Rectangle 96"/>
          <p:cNvSpPr/>
          <p:nvPr>
            <p:custDataLst>
              <p:tags r:id="rId8"/>
            </p:custDataLst>
          </p:nvPr>
        </p:nvSpPr>
        <p:spPr bwMode="auto">
          <a:xfrm>
            <a:off x="412750" y="4195762"/>
            <a:ext cx="128428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E427F317-AD5D-4AD3-B591-F61108E587BA}" type="datetime'''A''''''''s''ia'' ''''D''''''''''''e''''s''ar''rol''''lada'">
              <a:rPr lang="en-US" b="1" smtClean="0">
                <a:cs typeface="+mn-cs"/>
              </a:rPr>
              <a:pPr algn="r" eaLnBrk="0" hangingPunct="0"/>
              <a:t>Asia Desarrollada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2" name="Rectangle 81"/>
          <p:cNvSpPr/>
          <p:nvPr>
            <p:custDataLst>
              <p:tags r:id="rId9"/>
            </p:custDataLst>
          </p:nvPr>
        </p:nvSpPr>
        <p:spPr bwMode="auto">
          <a:xfrm>
            <a:off x="1273175" y="3657600"/>
            <a:ext cx="423862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4CAB7C1B-B715-4A06-8167-91F99BBA7112}" type="datetime'C''''''h''''i''''''''''''na'''''''">
              <a:rPr lang="en-US" b="1" smtClean="0">
                <a:cs typeface="+mn-cs"/>
              </a:rPr>
              <a:pPr algn="r" eaLnBrk="0" hangingPunct="0"/>
              <a:t>China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1" name="Rectangle 80"/>
          <p:cNvSpPr/>
          <p:nvPr>
            <p:custDataLst>
              <p:tags r:id="rId10"/>
            </p:custDataLst>
          </p:nvPr>
        </p:nvSpPr>
        <p:spPr bwMode="auto">
          <a:xfrm>
            <a:off x="1171575" y="3124200"/>
            <a:ext cx="525462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A6ADB28B-900A-4BFF-B9E9-215D1F164EDD}" type="datetime'''''E''''''''''''u''''r''''o''''''''''''''p''''''''''''''a'''">
              <a:rPr lang="en-US" b="1" smtClean="0">
                <a:cs typeface="+mn-cs"/>
              </a:rPr>
              <a:pPr algn="r" eaLnBrk="0" hangingPunct="0"/>
              <a:t>Europa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0" name="Rectangle 79"/>
          <p:cNvSpPr/>
          <p:nvPr>
            <p:custDataLst>
              <p:tags r:id="rId11"/>
            </p:custDataLst>
          </p:nvPr>
        </p:nvSpPr>
        <p:spPr bwMode="auto">
          <a:xfrm>
            <a:off x="1181100" y="2890837"/>
            <a:ext cx="51593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433505A2-FAAF-4525-9FB5-31B64D3645F2}" type="datetime'N''''''''''A''''''''''''''''''F''T''''''''A'''''''''">
              <a:rPr lang="en-US" b="1" smtClean="0">
                <a:cs typeface="+mn-cs"/>
              </a:rPr>
              <a:pPr algn="r" eaLnBrk="0" hangingPunct="0"/>
              <a:t>NAFTA</a:t>
            </a:fld>
            <a:endParaRPr kumimoji="0" lang="es-MX" sz="1200" b="1" strike="noStrike" cap="none" normalizeH="0" dirty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96" name="Rectangle 95"/>
          <p:cNvSpPr/>
          <p:nvPr>
            <p:custDataLst>
              <p:tags r:id="rId12"/>
            </p:custDataLst>
          </p:nvPr>
        </p:nvSpPr>
        <p:spPr bwMode="auto">
          <a:xfrm>
            <a:off x="6088062" y="5045075"/>
            <a:ext cx="34925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5C925F9C-9A3D-4871-BF6D-B0611DDBED33}" type="datetime'''''''''''20''''''''''''''''20'''">
              <a:rPr lang="en-US" b="1" smtClean="0">
                <a:cs typeface="+mn-cs"/>
              </a:rPr>
              <a:pPr algn="ctr" eaLnBrk="0" hangingPunct="0"/>
              <a:t>2020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106" name="Rectangle 105"/>
          <p:cNvSpPr/>
          <p:nvPr>
            <p:custDataLst>
              <p:tags r:id="rId13"/>
            </p:custDataLst>
          </p:nvPr>
        </p:nvSpPr>
        <p:spPr bwMode="gray">
          <a:xfrm>
            <a:off x="6053137" y="1868487"/>
            <a:ext cx="42068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0637" tIns="0" rIns="20637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D285DB20-37DE-4F67-A35E-BD4D6010449C}" type="datetime'''''''''''1,''9''''''''''''''''9''''''''''''''''''''''6'">
              <a:rPr lang="en-US" b="1" smtClean="0">
                <a:cs typeface="+mn-cs"/>
              </a:rPr>
              <a:pPr algn="ctr" eaLnBrk="0" hangingPunct="0"/>
              <a:t>1,996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94" name="Rectangle 93"/>
          <p:cNvSpPr/>
          <p:nvPr>
            <p:custDataLst>
              <p:tags r:id="rId14"/>
            </p:custDataLst>
          </p:nvPr>
        </p:nvSpPr>
        <p:spPr bwMode="auto">
          <a:xfrm>
            <a:off x="5249862" y="5045075"/>
            <a:ext cx="34925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CEEB3766-DB47-4922-8D6B-08CC10E9DB01}" type="datetime'''''''20''''''''''''''''''''''''''''''''''1''''8'''">
              <a:rPr lang="en-US" b="1" smtClean="0">
                <a:cs typeface="+mn-cs"/>
              </a:rPr>
              <a:pPr algn="ctr" eaLnBrk="0" hangingPunct="0"/>
              <a:t>2018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104" name="Rectangle 103"/>
          <p:cNvSpPr/>
          <p:nvPr>
            <p:custDataLst>
              <p:tags r:id="rId15"/>
            </p:custDataLst>
          </p:nvPr>
        </p:nvSpPr>
        <p:spPr bwMode="gray">
          <a:xfrm>
            <a:off x="5214937" y="2011362"/>
            <a:ext cx="42068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0637" tIns="0" rIns="20637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DF9C6888-CE5A-4D49-89CC-1E890D409AAE}" type="datetime'''''''1'',''''8''''''''''9''''''''5'''''''''''''">
              <a:rPr lang="en-US" b="1" smtClean="0">
                <a:cs typeface="+mn-cs"/>
              </a:rPr>
              <a:pPr algn="ctr" eaLnBrk="0" hangingPunct="0"/>
              <a:t>1,895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92" name="Rectangle 91"/>
          <p:cNvSpPr/>
          <p:nvPr>
            <p:custDataLst>
              <p:tags r:id="rId16"/>
            </p:custDataLst>
          </p:nvPr>
        </p:nvSpPr>
        <p:spPr bwMode="auto">
          <a:xfrm>
            <a:off x="4411662" y="5045075"/>
            <a:ext cx="34925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4FF94FF-B92C-405E-A25A-8548968CB779}" type="datetime'''''''''''''2''0''1''''''''6'''''''''''''''''''''">
              <a:rPr lang="en-US" b="1" smtClean="0">
                <a:cs typeface="+mn-cs"/>
              </a:rPr>
              <a:pPr algn="ctr" eaLnBrk="0" hangingPunct="0"/>
              <a:t>2016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102" name="Rectangle 101"/>
          <p:cNvSpPr/>
          <p:nvPr>
            <p:custDataLst>
              <p:tags r:id="rId17"/>
            </p:custDataLst>
          </p:nvPr>
        </p:nvSpPr>
        <p:spPr bwMode="gray">
          <a:xfrm>
            <a:off x="4376737" y="2173287"/>
            <a:ext cx="42068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0637" tIns="0" rIns="20637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3F2B79D5-7E93-45C5-906E-99B8B561B57E}" type="datetime'''1'''''''''''''''',78''''''''''''''''''''0'''''''''">
              <a:rPr lang="en-US" b="1" smtClean="0">
                <a:cs typeface="+mn-cs"/>
              </a:rPr>
              <a:pPr algn="ctr" eaLnBrk="0" hangingPunct="0"/>
              <a:t>1,780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90" name="Rectangle 89"/>
          <p:cNvSpPr/>
          <p:nvPr>
            <p:custDataLst>
              <p:tags r:id="rId18"/>
            </p:custDataLst>
          </p:nvPr>
        </p:nvSpPr>
        <p:spPr bwMode="auto">
          <a:xfrm>
            <a:off x="3573462" y="5045075"/>
            <a:ext cx="34925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9BE160B4-A1FF-4007-91CF-D47A5114BCFA}" type="datetime'''''''''''2''0''''''1''''''''''''''''''''4'''''''''">
              <a:rPr lang="en-US" b="1" smtClean="0">
                <a:cs typeface="+mn-cs"/>
              </a:rPr>
              <a:pPr algn="ctr" eaLnBrk="0" hangingPunct="0"/>
              <a:t>2014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100" name="Rectangle 99"/>
          <p:cNvSpPr/>
          <p:nvPr>
            <p:custDataLst>
              <p:tags r:id="rId19"/>
            </p:custDataLst>
          </p:nvPr>
        </p:nvSpPr>
        <p:spPr bwMode="gray">
          <a:xfrm>
            <a:off x="3538537" y="2354262"/>
            <a:ext cx="42068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0637" tIns="0" rIns="20637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3DE76414-B4DA-4836-BEF5-7DE44DBB4A19}" type="datetime'''''''''''''''''''''''''''''''''''1'''',654'''''">
              <a:rPr lang="en-US" b="1" smtClean="0">
                <a:cs typeface="+mn-cs"/>
              </a:rPr>
              <a:pPr algn="ctr" eaLnBrk="0" hangingPunct="0"/>
              <a:t>1,654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79" name="Rectangle 78"/>
          <p:cNvSpPr/>
          <p:nvPr>
            <p:custDataLst>
              <p:tags r:id="rId20"/>
            </p:custDataLst>
          </p:nvPr>
        </p:nvSpPr>
        <p:spPr bwMode="auto">
          <a:xfrm>
            <a:off x="2735262" y="5045075"/>
            <a:ext cx="34925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2F836214-6FD0-4B81-898D-C478FDB5936E}" type="datetime'''''''''''2''''''''''''''0''''''''1''''''''''''''''''2'''''''">
              <a:rPr lang="en-US" b="1" smtClean="0">
                <a:cs typeface="+mn-cs"/>
              </a:rPr>
              <a:pPr algn="ctr" eaLnBrk="0" hangingPunct="0"/>
              <a:t>2012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5" name="Rectangle 84"/>
          <p:cNvSpPr/>
          <p:nvPr>
            <p:custDataLst>
              <p:tags r:id="rId21"/>
            </p:custDataLst>
          </p:nvPr>
        </p:nvSpPr>
        <p:spPr bwMode="gray">
          <a:xfrm>
            <a:off x="2700337" y="2516187"/>
            <a:ext cx="42068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0637" tIns="0" rIns="20637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35DED304-C022-4FD9-9D37-0B0DB1E23D2D}" type="datetime'''''1'',''''''''''''''''5''3''''''''''''''''''''''''''8'''''''">
              <a:rPr lang="en-US" b="1" smtClean="0">
                <a:cs typeface="+mn-cs"/>
              </a:rPr>
              <a:pPr algn="ctr" eaLnBrk="0" hangingPunct="0"/>
              <a:t>1,538</a:t>
            </a:fld>
            <a:endParaRPr kumimoji="0" lang="es-MX" sz="1200" b="1" strike="noStrike" cap="none" normalizeH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77" name="Rectangle 76"/>
          <p:cNvSpPr/>
          <p:nvPr>
            <p:custDataLst>
              <p:tags r:id="rId22"/>
            </p:custDataLst>
          </p:nvPr>
        </p:nvSpPr>
        <p:spPr bwMode="auto">
          <a:xfrm>
            <a:off x="1897062" y="5045075"/>
            <a:ext cx="34925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574A377B-F7BE-4AB8-821C-685EA859C312}" type="datetime'''''''''''''2''''''''''''''''''010'''''''''''''''''''">
              <a:rPr lang="en-US" b="1" smtClean="0">
                <a:cs typeface="+mn-cs"/>
              </a:rPr>
              <a:pPr algn="ctr" eaLnBrk="0" hangingPunct="0"/>
              <a:t>2010</a:t>
            </a:fld>
            <a:endParaRPr kumimoji="0" lang="es-MX" sz="1200" b="1" strike="noStrike" cap="none" normalizeH="0" dirty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83" name="Rectangle 82"/>
          <p:cNvSpPr/>
          <p:nvPr>
            <p:custDataLst>
              <p:tags r:id="rId23"/>
            </p:custDataLst>
          </p:nvPr>
        </p:nvSpPr>
        <p:spPr bwMode="gray">
          <a:xfrm>
            <a:off x="1862137" y="2697162"/>
            <a:ext cx="42068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0637" tIns="0" rIns="20637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C2397369-0FB8-4D56-9FDB-955F7AE3D106}" type="datetime'''''''1'''''''''''''',4''''''1''''''0'''''">
              <a:rPr lang="en-US" b="1" smtClean="0">
                <a:cs typeface="+mn-cs"/>
              </a:rPr>
              <a:pPr algn="ctr" eaLnBrk="0" hangingPunct="0"/>
              <a:t>1,410</a:t>
            </a:fld>
            <a:endParaRPr kumimoji="0" lang="es-MX" sz="1200" b="1" strike="noStrike" cap="none" normalizeH="0" dirty="0" smtClean="0">
              <a:ln>
                <a:noFill/>
              </a:ln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105" name="Rectangle 104"/>
          <p:cNvSpPr/>
          <p:nvPr>
            <p:custDataLst>
              <p:tags r:id="rId24"/>
            </p:custDataLst>
          </p:nvPr>
        </p:nvSpPr>
        <p:spPr bwMode="gray">
          <a:xfrm>
            <a:off x="6140450" y="3824287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F54D4D75-E999-4862-833B-BF6DA8204006}" type="datetime'''''''''''''''''''''''''''''''''''''''1''''59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159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107" name="Rectangle 106"/>
          <p:cNvSpPr/>
          <p:nvPr>
            <p:custDataLst>
              <p:tags r:id="rId25"/>
            </p:custDataLst>
          </p:nvPr>
        </p:nvSpPr>
        <p:spPr bwMode="gray">
          <a:xfrm>
            <a:off x="6140450" y="3119437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8178447C-8052-4599-81BB-E31E07A19D1C}" type="datetime'''8''3''9''''''''''''''''''''''''''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839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99" name="Rectangle 98"/>
          <p:cNvSpPr/>
          <p:nvPr>
            <p:custDataLst>
              <p:tags r:id="rId26"/>
            </p:custDataLst>
          </p:nvPr>
        </p:nvSpPr>
        <p:spPr bwMode="gray">
          <a:xfrm>
            <a:off x="5302250" y="3910012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920FD36C-9B37-4C1B-9107-C9CCC82CD8B5}" type="datetime'''''''15''''9''''''''''''''''''''''''''''''''''''''''''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159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103" name="Rectangle 102"/>
          <p:cNvSpPr/>
          <p:nvPr>
            <p:custDataLst>
              <p:tags r:id="rId27"/>
            </p:custDataLst>
          </p:nvPr>
        </p:nvSpPr>
        <p:spPr bwMode="gray">
          <a:xfrm>
            <a:off x="5302250" y="3224212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9C6480F-8500-4CBC-A66C-CB861A6E1DF4}" type="datetime'''81''''''''''''''''''''''''5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815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93" name="Rectangle 92"/>
          <p:cNvSpPr/>
          <p:nvPr>
            <p:custDataLst>
              <p:tags r:id="rId28"/>
            </p:custDataLst>
          </p:nvPr>
        </p:nvSpPr>
        <p:spPr bwMode="gray">
          <a:xfrm>
            <a:off x="4464050" y="3995737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70CC42F4-C1AC-49A7-958E-FDD81F4BD1E1}" type="datetime'''''1''5''''''''''''''''4''''''''''''''''''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154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95" name="Rectangle 94"/>
          <p:cNvSpPr/>
          <p:nvPr>
            <p:custDataLst>
              <p:tags r:id="rId29"/>
            </p:custDataLst>
          </p:nvPr>
        </p:nvSpPr>
        <p:spPr bwMode="gray">
          <a:xfrm>
            <a:off x="4464050" y="3333750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7A2BE5AE-BC49-4AB0-A0A0-CE78F3132B69}" type="datetime'''''''''''''''7''''''''''''''''''''''''''''''''''''78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778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86" name="Rectangle 85"/>
          <p:cNvSpPr/>
          <p:nvPr>
            <p:custDataLst>
              <p:tags r:id="rId30"/>
            </p:custDataLst>
          </p:nvPr>
        </p:nvSpPr>
        <p:spPr bwMode="gray">
          <a:xfrm>
            <a:off x="3625850" y="4081462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03F32076-FBB3-4D45-809C-80374562F080}" type="datetime'''''1''''5''''''''0''''''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150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88" name="Rectangle 87"/>
          <p:cNvSpPr/>
          <p:nvPr>
            <p:custDataLst>
              <p:tags r:id="rId31"/>
            </p:custDataLst>
          </p:nvPr>
        </p:nvSpPr>
        <p:spPr bwMode="gray">
          <a:xfrm>
            <a:off x="3625850" y="3452812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52407E77-50E9-4089-8593-719943218D8E}" type="datetime'''''''''7''''''''''''3''''''6''''''''''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736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70" name="Rectangle 69"/>
          <p:cNvSpPr/>
          <p:nvPr>
            <p:custDataLst>
              <p:tags r:id="rId32"/>
            </p:custDataLst>
          </p:nvPr>
        </p:nvSpPr>
        <p:spPr bwMode="gray">
          <a:xfrm>
            <a:off x="2787650" y="4143375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96E21C7B-B1AE-49D0-BBA1-A9C424FD8F24}" type="datetime'''''1''''4''''''''''''''''''''''''''''''''''''5''''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145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76" name="Rectangle 75"/>
          <p:cNvSpPr/>
          <p:nvPr>
            <p:custDataLst>
              <p:tags r:id="rId33"/>
            </p:custDataLst>
          </p:nvPr>
        </p:nvSpPr>
        <p:spPr bwMode="gray">
          <a:xfrm>
            <a:off x="2787650" y="3557587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00E9DDEA-88C2-4EFB-9879-C7195C42CD9A}" type="datetime'''''''''''''''''6''''''''8''''''''''0''''''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680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68" name="Rectangle 67"/>
          <p:cNvSpPr/>
          <p:nvPr>
            <p:custDataLst>
              <p:tags r:id="rId34"/>
            </p:custDataLst>
          </p:nvPr>
        </p:nvSpPr>
        <p:spPr bwMode="gray">
          <a:xfrm>
            <a:off x="1949450" y="4210050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0C6CAB96-A746-4DEA-831A-118F13F1C8ED}" type="datetime'''''14''''''''''''''''''''''''''''3''''''''''''''''''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143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69" name="Rectangle 68"/>
          <p:cNvSpPr/>
          <p:nvPr>
            <p:custDataLst>
              <p:tags r:id="rId35"/>
            </p:custDataLst>
          </p:nvPr>
        </p:nvSpPr>
        <p:spPr bwMode="gray">
          <a:xfrm>
            <a:off x="1949450" y="3671887"/>
            <a:ext cx="244475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45976C2D-5B56-43D7-A45C-53AA2FB59050}" type="datetime'''''6''''''''''''''1''''2'''''''''''''''">
              <a:rPr lang="en-US" sz="1000" smtClean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pPr algn="ctr" eaLnBrk="0" hangingPunct="0"/>
              <a:t>612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184" name="Rounded Rectangle 183"/>
          <p:cNvSpPr/>
          <p:nvPr>
            <p:custDataLst>
              <p:tags r:id="rId36"/>
            </p:custDataLst>
          </p:nvPr>
        </p:nvSpPr>
        <p:spPr bwMode="auto">
          <a:xfrm>
            <a:off x="7405687" y="2025650"/>
            <a:ext cx="404812" cy="265112"/>
          </a:xfrm>
          <a:prstGeom prst="roundRect">
            <a:avLst>
              <a:gd name="adj" fmla="val 497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0" rIns="28575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es-MX" sz="1400" strike="noStrike" cap="none" normalizeH="0" dirty="0" smtClean="0">
                <a:ln>
                  <a:noFill/>
                </a:ln>
                <a:effectLst/>
                <a:latin typeface="Arial"/>
                <a:ea typeface="MS PGothic"/>
                <a:cs typeface="+mn-cs"/>
                <a:sym typeface="Arial"/>
              </a:rPr>
              <a:t>5%</a:t>
            </a:r>
          </a:p>
        </p:txBody>
      </p:sp>
      <p:sp>
        <p:nvSpPr>
          <p:cNvPr id="185" name="Rounded Rectangle 184"/>
          <p:cNvSpPr/>
          <p:nvPr>
            <p:custDataLst>
              <p:tags r:id="rId37"/>
            </p:custDataLst>
          </p:nvPr>
        </p:nvSpPr>
        <p:spPr bwMode="auto">
          <a:xfrm>
            <a:off x="8113712" y="2025650"/>
            <a:ext cx="404812" cy="265112"/>
          </a:xfrm>
          <a:prstGeom prst="roundRect">
            <a:avLst>
              <a:gd name="adj" fmla="val 497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0" rIns="28575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es-MX" sz="1400" strike="noStrike" cap="none" normalizeH="0" dirty="0" smtClean="0">
                <a:ln>
                  <a:noFill/>
                </a:ln>
                <a:effectLst/>
                <a:latin typeface="Arial"/>
                <a:ea typeface="MS PGothic"/>
                <a:cs typeface="+mn-cs"/>
                <a:sym typeface="Arial"/>
              </a:rPr>
              <a:t>3%</a:t>
            </a:r>
          </a:p>
        </p:txBody>
      </p:sp>
      <p:sp>
        <p:nvSpPr>
          <p:cNvPr id="186" name="Rounded Rectangle 185"/>
          <p:cNvSpPr/>
          <p:nvPr>
            <p:custDataLst>
              <p:tags r:id="rId38"/>
            </p:custDataLst>
          </p:nvPr>
        </p:nvSpPr>
        <p:spPr bwMode="auto">
          <a:xfrm>
            <a:off x="7405687" y="2324100"/>
            <a:ext cx="404812" cy="265112"/>
          </a:xfrm>
          <a:prstGeom prst="roundRect">
            <a:avLst>
              <a:gd name="adj" fmla="val 49701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0" rIns="28575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400" dirty="0" smtClean="0">
                <a:latin typeface="Arial"/>
                <a:ea typeface="MS PGothic"/>
                <a:cs typeface="+mn-cs"/>
                <a:sym typeface="Arial"/>
              </a:rPr>
              <a:t>0</a:t>
            </a:r>
            <a:r>
              <a:rPr kumimoji="0" lang="es-MX" sz="1400" strike="noStrike" cap="none" normalizeH="0" dirty="0" smtClean="0">
                <a:ln>
                  <a:noFill/>
                </a:ln>
                <a:effectLst/>
                <a:latin typeface="Arial"/>
                <a:ea typeface="MS PGothic"/>
                <a:cs typeface="+mn-cs"/>
                <a:sym typeface="Arial"/>
              </a:rPr>
              <a:t>%</a:t>
            </a:r>
          </a:p>
        </p:txBody>
      </p:sp>
      <p:sp>
        <p:nvSpPr>
          <p:cNvPr id="187" name="Rounded Rectangle 186"/>
          <p:cNvSpPr/>
          <p:nvPr>
            <p:custDataLst>
              <p:tags r:id="rId39"/>
            </p:custDataLst>
          </p:nvPr>
        </p:nvSpPr>
        <p:spPr bwMode="auto">
          <a:xfrm>
            <a:off x="8113712" y="2324100"/>
            <a:ext cx="404812" cy="265112"/>
          </a:xfrm>
          <a:prstGeom prst="roundRect">
            <a:avLst>
              <a:gd name="adj" fmla="val 49701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0" rIns="28575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es-MX" sz="1400" strike="noStrike" cap="none" normalizeH="0" dirty="0" smtClean="0">
                <a:ln>
                  <a:noFill/>
                </a:ln>
                <a:effectLst/>
                <a:latin typeface="Arial"/>
                <a:ea typeface="MS PGothic"/>
                <a:cs typeface="+mn-cs"/>
                <a:sym typeface="Arial"/>
              </a:rPr>
              <a:t>2%</a:t>
            </a:r>
          </a:p>
        </p:txBody>
      </p:sp>
      <p:sp>
        <p:nvSpPr>
          <p:cNvPr id="188" name="Rounded Rectangle 187"/>
          <p:cNvSpPr/>
          <p:nvPr>
            <p:custDataLst>
              <p:tags r:id="rId40"/>
            </p:custDataLst>
          </p:nvPr>
        </p:nvSpPr>
        <p:spPr bwMode="gray">
          <a:xfrm>
            <a:off x="7405687" y="3106737"/>
            <a:ext cx="404812" cy="265112"/>
          </a:xfrm>
          <a:prstGeom prst="roundRect">
            <a:avLst>
              <a:gd name="adj" fmla="val 49701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0" rIns="28575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400" dirty="0" smtClean="0">
                <a:solidFill>
                  <a:schemeClr val="bg1"/>
                </a:solidFill>
                <a:latin typeface="Arial"/>
                <a:ea typeface="MS PGothic"/>
                <a:cs typeface="+mn-cs"/>
                <a:sym typeface="Arial"/>
              </a:rPr>
              <a:t>5</a:t>
            </a:r>
            <a:r>
              <a:rPr kumimoji="0" lang="es-MX" sz="140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  <a:sym typeface="Arial"/>
              </a:rPr>
              <a:t>%</a:t>
            </a:r>
          </a:p>
        </p:txBody>
      </p:sp>
      <p:sp>
        <p:nvSpPr>
          <p:cNvPr id="189" name="Rounded Rectangle 188"/>
          <p:cNvSpPr/>
          <p:nvPr>
            <p:custDataLst>
              <p:tags r:id="rId41"/>
            </p:custDataLst>
          </p:nvPr>
        </p:nvSpPr>
        <p:spPr bwMode="gray">
          <a:xfrm>
            <a:off x="8113712" y="3106737"/>
            <a:ext cx="404812" cy="265112"/>
          </a:xfrm>
          <a:prstGeom prst="roundRect">
            <a:avLst>
              <a:gd name="adj" fmla="val 49701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0" rIns="28575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es-MX" sz="140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  <a:sym typeface="Arial"/>
              </a:rPr>
              <a:t>2%</a:t>
            </a:r>
          </a:p>
        </p:txBody>
      </p:sp>
      <p:sp>
        <p:nvSpPr>
          <p:cNvPr id="190" name="Rounded Rectangle 189"/>
          <p:cNvSpPr/>
          <p:nvPr>
            <p:custDataLst>
              <p:tags r:id="rId42"/>
            </p:custDataLst>
          </p:nvPr>
        </p:nvSpPr>
        <p:spPr bwMode="auto">
          <a:xfrm>
            <a:off x="7405687" y="3778250"/>
            <a:ext cx="404812" cy="265112"/>
          </a:xfrm>
          <a:prstGeom prst="roundRect">
            <a:avLst>
              <a:gd name="adj" fmla="val 49701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0" rIns="28575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400" dirty="0" smtClean="0">
                <a:solidFill>
                  <a:schemeClr val="bg1"/>
                </a:solidFill>
                <a:latin typeface="Arial"/>
                <a:ea typeface="MS PGothic"/>
                <a:cs typeface="+mn-cs"/>
                <a:sym typeface="Arial"/>
              </a:rPr>
              <a:t>1</a:t>
            </a:r>
            <a:r>
              <a:rPr kumimoji="0" lang="es-MX" sz="140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  <a:sym typeface="Arial"/>
              </a:rPr>
              <a:t>%</a:t>
            </a:r>
          </a:p>
        </p:txBody>
      </p:sp>
      <p:sp>
        <p:nvSpPr>
          <p:cNvPr id="191" name="Rounded Rectangle 190"/>
          <p:cNvSpPr/>
          <p:nvPr>
            <p:custDataLst>
              <p:tags r:id="rId43"/>
            </p:custDataLst>
          </p:nvPr>
        </p:nvSpPr>
        <p:spPr bwMode="auto">
          <a:xfrm>
            <a:off x="8113712" y="3778250"/>
            <a:ext cx="404812" cy="265112"/>
          </a:xfrm>
          <a:prstGeom prst="roundRect">
            <a:avLst>
              <a:gd name="adj" fmla="val 49701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0" rIns="28575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400" dirty="0" smtClean="0">
                <a:solidFill>
                  <a:schemeClr val="bg1"/>
                </a:solidFill>
                <a:latin typeface="Arial"/>
                <a:ea typeface="MS PGothic"/>
                <a:cs typeface="+mn-cs"/>
                <a:sym typeface="Arial"/>
              </a:rPr>
              <a:t>1</a:t>
            </a:r>
            <a:r>
              <a:rPr kumimoji="0" lang="es-MX" sz="140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  <a:sym typeface="Arial"/>
              </a:rPr>
              <a:t>%</a:t>
            </a:r>
          </a:p>
        </p:txBody>
      </p:sp>
      <p:sp>
        <p:nvSpPr>
          <p:cNvPr id="192" name="Rounded Rectangle 191"/>
          <p:cNvSpPr/>
          <p:nvPr>
            <p:custDataLst>
              <p:tags r:id="rId44"/>
            </p:custDataLst>
          </p:nvPr>
        </p:nvSpPr>
        <p:spPr bwMode="auto">
          <a:xfrm>
            <a:off x="7405687" y="4406900"/>
            <a:ext cx="404812" cy="265112"/>
          </a:xfrm>
          <a:prstGeom prst="roundRect">
            <a:avLst>
              <a:gd name="adj" fmla="val 49701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0" rIns="28575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400" dirty="0" smtClean="0">
                <a:latin typeface="Arial"/>
                <a:ea typeface="MS PGothic"/>
                <a:cs typeface="+mn-cs"/>
                <a:sym typeface="Arial"/>
              </a:rPr>
              <a:t>5</a:t>
            </a:r>
            <a:r>
              <a:rPr kumimoji="0" lang="es-MX" sz="1400" strike="noStrike" cap="none" normalizeH="0" dirty="0" smtClean="0">
                <a:ln>
                  <a:noFill/>
                </a:ln>
                <a:effectLst/>
                <a:latin typeface="Arial"/>
                <a:ea typeface="MS PGothic"/>
                <a:cs typeface="+mn-cs"/>
                <a:sym typeface="Arial"/>
              </a:rPr>
              <a:t>%</a:t>
            </a:r>
          </a:p>
        </p:txBody>
      </p:sp>
      <p:sp>
        <p:nvSpPr>
          <p:cNvPr id="193" name="Rounded Rectangle 192"/>
          <p:cNvSpPr/>
          <p:nvPr>
            <p:custDataLst>
              <p:tags r:id="rId45"/>
            </p:custDataLst>
          </p:nvPr>
        </p:nvSpPr>
        <p:spPr bwMode="auto">
          <a:xfrm>
            <a:off x="8113712" y="4406900"/>
            <a:ext cx="404812" cy="265112"/>
          </a:xfrm>
          <a:prstGeom prst="roundRect">
            <a:avLst>
              <a:gd name="adj" fmla="val 49701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0" rIns="28575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s-MX" sz="1400" dirty="0" smtClean="0">
                <a:latin typeface="Arial"/>
                <a:ea typeface="MS PGothic"/>
                <a:cs typeface="+mn-cs"/>
                <a:sym typeface="Arial"/>
              </a:rPr>
              <a:t>6</a:t>
            </a:r>
            <a:r>
              <a:rPr kumimoji="0" lang="es-MX" sz="1400" strike="noStrike" cap="none" normalizeH="0" dirty="0" smtClean="0">
                <a:ln>
                  <a:noFill/>
                </a:ln>
                <a:effectLst/>
                <a:latin typeface="Arial"/>
                <a:ea typeface="MS PGothic"/>
                <a:cs typeface="+mn-cs"/>
                <a:sym typeface="Arial"/>
              </a:rPr>
              <a:t>%</a:t>
            </a:r>
          </a:p>
        </p:txBody>
      </p:sp>
      <p:cxnSp>
        <p:nvCxnSpPr>
          <p:cNvPr id="195" name="Straight Connector 194"/>
          <p:cNvCxnSpPr/>
          <p:nvPr/>
        </p:nvCxnSpPr>
        <p:spPr bwMode="auto">
          <a:xfrm flipH="1">
            <a:off x="7344233" y="2293937"/>
            <a:ext cx="122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flipH="1">
            <a:off x="7344233" y="2592387"/>
            <a:ext cx="122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flipH="1">
            <a:off x="7344233" y="3773487"/>
            <a:ext cx="122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flipH="1">
            <a:off x="7344233" y="4051300"/>
            <a:ext cx="122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TextBox 198"/>
          <p:cNvSpPr txBox="1"/>
          <p:nvPr/>
        </p:nvSpPr>
        <p:spPr>
          <a:xfrm>
            <a:off x="7301702" y="1341204"/>
            <a:ext cx="1269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/>
              <a:t>Crecimiento </a:t>
            </a:r>
          </a:p>
          <a:p>
            <a:pPr algn="ctr"/>
            <a:r>
              <a:rPr lang="es-MX" sz="1400" b="1" dirty="0" smtClean="0"/>
              <a:t>Anual</a:t>
            </a:r>
            <a:endParaRPr lang="es-MX" sz="1400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6995886" y="178797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2010-2014</a:t>
            </a:r>
            <a:endParaRPr lang="es-MX" sz="1200" b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7873992" y="178797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2014-2020</a:t>
            </a:r>
            <a:endParaRPr lang="es-MX" sz="1200" b="1" dirty="0"/>
          </a:p>
        </p:txBody>
      </p:sp>
      <p:cxnSp>
        <p:nvCxnSpPr>
          <p:cNvPr id="202" name="Straight Connector 201"/>
          <p:cNvCxnSpPr/>
          <p:nvPr/>
        </p:nvCxnSpPr>
        <p:spPr bwMode="auto">
          <a:xfrm flipH="1">
            <a:off x="7075718" y="2014537"/>
            <a:ext cx="1728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H="1">
            <a:off x="7082976" y="1817007"/>
            <a:ext cx="1728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flipH="1">
            <a:off x="326576" y="5256212"/>
            <a:ext cx="6408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4" name="TextBox 213"/>
          <p:cNvSpPr txBox="1"/>
          <p:nvPr/>
        </p:nvSpPr>
        <p:spPr>
          <a:xfrm>
            <a:off x="346368" y="5319712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Participación </a:t>
            </a:r>
          </a:p>
          <a:p>
            <a:r>
              <a:rPr lang="es-MX" sz="1400" b="1" dirty="0" smtClean="0"/>
              <a:t>de China</a:t>
            </a:r>
            <a:endParaRPr lang="es-MX" sz="1400" b="1" dirty="0"/>
          </a:p>
        </p:txBody>
      </p:sp>
      <p:sp>
        <p:nvSpPr>
          <p:cNvPr id="216" name="Rounded Rectangle 215"/>
          <p:cNvSpPr/>
          <p:nvPr>
            <p:custDataLst>
              <p:tags r:id="rId46"/>
            </p:custDataLst>
          </p:nvPr>
        </p:nvSpPr>
        <p:spPr bwMode="gray">
          <a:xfrm>
            <a:off x="1858962" y="5391150"/>
            <a:ext cx="468312" cy="265112"/>
          </a:xfrm>
          <a:prstGeom prst="roundRect">
            <a:avLst>
              <a:gd name="adj" fmla="val 49701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12" tIns="0" rIns="1111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es-MX" sz="140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  <a:sym typeface="Arial"/>
              </a:rPr>
              <a:t>43%</a:t>
            </a:r>
          </a:p>
        </p:txBody>
      </p:sp>
      <p:sp>
        <p:nvSpPr>
          <p:cNvPr id="222" name="Rounded Rectangle 221"/>
          <p:cNvSpPr/>
          <p:nvPr>
            <p:custDataLst>
              <p:tags r:id="rId47"/>
            </p:custDataLst>
          </p:nvPr>
        </p:nvSpPr>
        <p:spPr bwMode="gray">
          <a:xfrm>
            <a:off x="2638425" y="5391150"/>
            <a:ext cx="468312" cy="265112"/>
          </a:xfrm>
          <a:prstGeom prst="roundRect">
            <a:avLst>
              <a:gd name="adj" fmla="val 49701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12" tIns="0" rIns="1111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es-MX" sz="140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  <a:sym typeface="Arial"/>
              </a:rPr>
              <a:t>44%</a:t>
            </a:r>
          </a:p>
        </p:txBody>
      </p:sp>
      <p:sp>
        <p:nvSpPr>
          <p:cNvPr id="223" name="Rounded Rectangle 222"/>
          <p:cNvSpPr/>
          <p:nvPr>
            <p:custDataLst>
              <p:tags r:id="rId48"/>
            </p:custDataLst>
          </p:nvPr>
        </p:nvSpPr>
        <p:spPr bwMode="gray">
          <a:xfrm>
            <a:off x="3505200" y="5391150"/>
            <a:ext cx="468312" cy="265112"/>
          </a:xfrm>
          <a:prstGeom prst="roundRect">
            <a:avLst>
              <a:gd name="adj" fmla="val 49701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12" tIns="0" rIns="1111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es-MX" sz="140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  <a:sym typeface="Arial"/>
              </a:rPr>
              <a:t>45%</a:t>
            </a:r>
          </a:p>
        </p:txBody>
      </p:sp>
      <p:sp>
        <p:nvSpPr>
          <p:cNvPr id="224" name="Rounded Rectangle 223"/>
          <p:cNvSpPr/>
          <p:nvPr>
            <p:custDataLst>
              <p:tags r:id="rId49"/>
            </p:custDataLst>
          </p:nvPr>
        </p:nvSpPr>
        <p:spPr bwMode="gray">
          <a:xfrm>
            <a:off x="4352925" y="5391150"/>
            <a:ext cx="468312" cy="265112"/>
          </a:xfrm>
          <a:prstGeom prst="roundRect">
            <a:avLst>
              <a:gd name="adj" fmla="val 49701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12" tIns="0" rIns="1111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es-MX" sz="140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  <a:sym typeface="Arial"/>
              </a:rPr>
              <a:t>44%</a:t>
            </a:r>
          </a:p>
        </p:txBody>
      </p:sp>
      <p:sp>
        <p:nvSpPr>
          <p:cNvPr id="225" name="Rounded Rectangle 224"/>
          <p:cNvSpPr/>
          <p:nvPr>
            <p:custDataLst>
              <p:tags r:id="rId50"/>
            </p:custDataLst>
          </p:nvPr>
        </p:nvSpPr>
        <p:spPr bwMode="gray">
          <a:xfrm>
            <a:off x="5219700" y="5391150"/>
            <a:ext cx="468312" cy="265112"/>
          </a:xfrm>
          <a:prstGeom prst="roundRect">
            <a:avLst>
              <a:gd name="adj" fmla="val 49701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12" tIns="0" rIns="1111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es-MX" sz="140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  <a:sym typeface="Arial"/>
              </a:rPr>
              <a:t>43%</a:t>
            </a:r>
          </a:p>
        </p:txBody>
      </p:sp>
      <p:sp>
        <p:nvSpPr>
          <p:cNvPr id="226" name="Rounded Rectangle 225"/>
          <p:cNvSpPr/>
          <p:nvPr>
            <p:custDataLst>
              <p:tags r:id="rId51"/>
            </p:custDataLst>
          </p:nvPr>
        </p:nvSpPr>
        <p:spPr bwMode="gray">
          <a:xfrm>
            <a:off x="6038850" y="5391150"/>
            <a:ext cx="468312" cy="265112"/>
          </a:xfrm>
          <a:prstGeom prst="roundRect">
            <a:avLst>
              <a:gd name="adj" fmla="val 49701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12" tIns="0" rIns="1111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es-MX" sz="140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  <a:sym typeface="Arial"/>
              </a:rPr>
              <a:t>42%</a:t>
            </a:r>
          </a:p>
        </p:txBody>
      </p:sp>
      <p:cxnSp>
        <p:nvCxnSpPr>
          <p:cNvPr id="227" name="Straight Connector 226"/>
          <p:cNvCxnSpPr/>
          <p:nvPr/>
        </p:nvCxnSpPr>
        <p:spPr bwMode="auto">
          <a:xfrm flipH="1">
            <a:off x="7344233" y="4918075"/>
            <a:ext cx="122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8" name="TextBox 227"/>
          <p:cNvSpPr txBox="1"/>
          <p:nvPr/>
        </p:nvSpPr>
        <p:spPr>
          <a:xfrm>
            <a:off x="275777" y="1164824"/>
            <a:ext cx="39917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Demanda aparente de acero por región</a:t>
            </a:r>
          </a:p>
          <a:p>
            <a:r>
              <a:rPr lang="es-MX" sz="1400" dirty="0" smtClean="0"/>
              <a:t>(Millones de Toneladas)</a:t>
            </a:r>
            <a:endParaRPr lang="es-MX" sz="1400" dirty="0"/>
          </a:p>
        </p:txBody>
      </p:sp>
      <p:cxnSp>
        <p:nvCxnSpPr>
          <p:cNvPr id="73" name="Straight Connector 72"/>
          <p:cNvCxnSpPr/>
          <p:nvPr/>
        </p:nvCxnSpPr>
        <p:spPr bwMode="auto">
          <a:xfrm flipH="1">
            <a:off x="326576" y="5810392"/>
            <a:ext cx="6408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46368" y="5860035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Utilización</a:t>
            </a:r>
            <a:endParaRPr lang="es-MX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2618505" y="58604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77%</a:t>
            </a:r>
            <a:endParaRPr lang="es-MX" sz="1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842649" y="58604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79%</a:t>
            </a:r>
            <a:endParaRPr lang="es-MX" sz="1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3463633" y="58604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76%</a:t>
            </a:r>
            <a:endParaRPr lang="es-MX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336470" y="58604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79%</a:t>
            </a:r>
            <a:endParaRPr lang="es-MX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195453" y="58604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80%</a:t>
            </a:r>
            <a:endParaRPr lang="es-MX" sz="1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5999013" y="58604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81%</a:t>
            </a:r>
            <a:endParaRPr lang="es-MX" sz="1400" b="1" dirty="0"/>
          </a:p>
        </p:txBody>
      </p:sp>
      <p:cxnSp>
        <p:nvCxnSpPr>
          <p:cNvPr id="101" name="Straight Connector 100"/>
          <p:cNvCxnSpPr/>
          <p:nvPr/>
        </p:nvCxnSpPr>
        <p:spPr bwMode="auto">
          <a:xfrm flipH="1">
            <a:off x="326571" y="6281457"/>
            <a:ext cx="6408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76835" name="think-cell Slide" r:id="rId30" imgW="360" imgH="360" progId="">
              <p:embed/>
            </p:oleObj>
          </a:graphicData>
        </a:graphic>
      </p:graphicFrame>
      <p:sp>
        <p:nvSpPr>
          <p:cNvPr id="11" name="Rectangle 1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327334" cy="400110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kumimoji="0" lang="en-US" sz="10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1210" y="139585"/>
            <a:ext cx="739805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Alta volatilidad en materia prima repercutiendo en los márgenes de acero</a:t>
            </a:r>
            <a:endParaRPr kumimoji="0" lang="es-MX" sz="28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75169" name="Rectangle 1"/>
          <p:cNvSpPr>
            <a:spLocks noChangeArrowheads="1"/>
          </p:cNvSpPr>
          <p:nvPr/>
        </p:nvSpPr>
        <p:spPr bwMode="auto">
          <a:xfrm>
            <a:off x="116958" y="1362739"/>
            <a:ext cx="4100201" cy="5091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kumimoji="0" lang="es-MX" sz="15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Comercio exterior:</a:t>
            </a:r>
            <a:r>
              <a:rPr kumimoji="0" lang="es-MX" sz="1500" u="none" strike="noStrike" cap="none" normalizeH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posibles r</a:t>
            </a:r>
            <a:r>
              <a:rPr kumimoji="0" lang="es-MX" sz="15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estricciones en la exportación de materia prima</a:t>
            </a:r>
          </a:p>
          <a:p>
            <a:pPr marL="177800" indent="-1778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s-MX" sz="1500" b="1" i="1" dirty="0" smtClean="0">
                <a:solidFill>
                  <a:schemeClr val="accent4"/>
                </a:solidFill>
                <a:latin typeface="+mn-lt"/>
                <a:ea typeface="Calibri" pitchFamily="34" charset="0"/>
                <a:cs typeface="Times New Roman" pitchFamily="18" charset="0"/>
              </a:rPr>
              <a:t>Demanda</a:t>
            </a:r>
            <a:r>
              <a:rPr lang="es-MX" sz="1500" dirty="0" smtClean="0">
                <a:solidFill>
                  <a:schemeClr val="accent4"/>
                </a:solidFill>
                <a:latin typeface="+mn-lt"/>
                <a:ea typeface="Calibri" pitchFamily="34" charset="0"/>
                <a:cs typeface="Times New Roman" pitchFamily="18" charset="0"/>
              </a:rPr>
              <a:t>: </a:t>
            </a:r>
            <a:r>
              <a:rPr lang="es-MX" sz="1500" dirty="0" smtClean="0">
                <a:solidFill>
                  <a:schemeClr val="accent4"/>
                </a:solidFill>
                <a:ea typeface="Calibri" pitchFamily="34" charset="0"/>
                <a:cs typeface="Times New Roman" pitchFamily="18" charset="0"/>
              </a:rPr>
              <a:t>Debilitamiento de la demanda de materia prima para la producción de acero, se prevé: </a:t>
            </a:r>
            <a:endParaRPr lang="es-MX" sz="1500" dirty="0" smtClean="0">
              <a:solidFill>
                <a:schemeClr val="accent4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50838" lvl="1" indent="-177800">
              <a:spcBef>
                <a:spcPts val="300"/>
              </a:spcBef>
              <a:spcAft>
                <a:spcPts val="300"/>
              </a:spcAft>
              <a:buFontTx/>
              <a:buChar char="‒"/>
            </a:pPr>
            <a:r>
              <a:rPr lang="es-MX" sz="1400" dirty="0" smtClean="0">
                <a:solidFill>
                  <a:schemeClr val="accent4"/>
                </a:solidFill>
                <a:ea typeface="Calibri" pitchFamily="34" charset="0"/>
                <a:cs typeface="Times New Roman" pitchFamily="18" charset="0"/>
              </a:rPr>
              <a:t>Menor ritmo de crecimiento en China</a:t>
            </a:r>
          </a:p>
          <a:p>
            <a:pPr marL="350838" lvl="1" indent="-177800">
              <a:spcBef>
                <a:spcPts val="300"/>
              </a:spcBef>
              <a:spcAft>
                <a:spcPts val="300"/>
              </a:spcAft>
              <a:buFontTx/>
              <a:buChar char="‒"/>
            </a:pPr>
            <a:r>
              <a:rPr lang="es-MX" sz="1400" dirty="0" smtClean="0"/>
              <a:t>EUA, autosuficiente en materia prima</a:t>
            </a:r>
            <a:endParaRPr lang="en-US" sz="1400" dirty="0" smtClean="0"/>
          </a:p>
          <a:p>
            <a:pPr marL="350838" lvl="1" indent="-177800">
              <a:spcBef>
                <a:spcPts val="300"/>
              </a:spcBef>
              <a:spcAft>
                <a:spcPts val="300"/>
              </a:spcAft>
              <a:buFontTx/>
              <a:buChar char="‒"/>
            </a:pPr>
            <a:r>
              <a:rPr lang="es-MX" sz="14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Brasil e India contribuyendo a la demanda de carbón metalúrgico</a:t>
            </a:r>
            <a:endParaRPr lang="en-US" sz="1400" dirty="0" smtClean="0"/>
          </a:p>
          <a:p>
            <a:pPr marL="180975" marR="0" lvl="0" indent="-180975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1500" b="1" i="1" dirty="0" smtClean="0">
                <a:solidFill>
                  <a:schemeClr val="accent4"/>
                </a:solidFill>
                <a:latin typeface="+mn-lt"/>
                <a:ea typeface="Calibri" pitchFamily="34" charset="0"/>
                <a:cs typeface="Times New Roman" pitchFamily="18" charset="0"/>
              </a:rPr>
              <a:t>Oferta:</a:t>
            </a:r>
            <a:r>
              <a:rPr lang="es-MX" sz="1500" dirty="0" smtClean="0">
                <a:solidFill>
                  <a:schemeClr val="accent4"/>
                </a:solidFill>
                <a:latin typeface="+mn-lt"/>
                <a:ea typeface="Calibri" pitchFamily="34" charset="0"/>
                <a:cs typeface="Times New Roman" pitchFamily="18" charset="0"/>
              </a:rPr>
              <a:t> significativa capacidad nueva anunciada (2013-2017) afectando el nivel de precios</a:t>
            </a:r>
          </a:p>
          <a:p>
            <a:pPr marL="355600" lvl="1" indent="-1778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‒"/>
            </a:pPr>
            <a:r>
              <a:rPr lang="es-MX" sz="1400" dirty="0" smtClean="0">
                <a:solidFill>
                  <a:schemeClr val="accent4"/>
                </a:solidFill>
                <a:latin typeface="+mn-lt"/>
                <a:ea typeface="Calibri" pitchFamily="34" charset="0"/>
                <a:cs typeface="Times New Roman" pitchFamily="18" charset="0"/>
              </a:rPr>
              <a:t>80% de capacidad actual en mineral de hierro</a:t>
            </a:r>
          </a:p>
          <a:p>
            <a:pPr marL="355600" lvl="1" indent="-1778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‒"/>
            </a:pPr>
            <a:r>
              <a:rPr lang="es-MX" sz="1400" dirty="0" smtClean="0">
                <a:solidFill>
                  <a:schemeClr val="accent4"/>
                </a:solidFill>
                <a:latin typeface="+mn-lt"/>
                <a:ea typeface="Calibri" pitchFamily="34" charset="0"/>
                <a:cs typeface="Times New Roman" pitchFamily="18" charset="0"/>
              </a:rPr>
              <a:t>26% de capacidad actual de carbón metalúrgico</a:t>
            </a:r>
          </a:p>
          <a:p>
            <a:pPr marL="355600" lvl="1" indent="-1778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‒"/>
            </a:pPr>
            <a:r>
              <a:rPr lang="es-MX" sz="1400" dirty="0" smtClean="0">
                <a:solidFill>
                  <a:schemeClr val="accent4"/>
                </a:solidFill>
                <a:latin typeface="+mn-lt"/>
                <a:ea typeface="Calibri" pitchFamily="34" charset="0"/>
                <a:cs typeface="Times New Roman" pitchFamily="18" charset="0"/>
              </a:rPr>
              <a:t>Los altos costos hacen improbables que se materialicen todos las inversiones</a:t>
            </a:r>
          </a:p>
          <a:p>
            <a:pPr marL="355600" lvl="1" indent="-1778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‒"/>
            </a:pPr>
            <a:endParaRPr lang="es-MX" sz="1400" dirty="0" smtClean="0">
              <a:solidFill>
                <a:schemeClr val="accent4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90" y="1004187"/>
            <a:ext cx="4186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Tendencias mundiales de materia prima  </a:t>
            </a:r>
            <a:endParaRPr lang="en-US" sz="16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8221" y="1293812"/>
            <a:ext cx="410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229100" y="1485900"/>
          <a:ext cx="4533927" cy="2752783"/>
        </p:xfrm>
        <a:graphic>
          <a:graphicData uri="http://schemas.openxmlformats.org/presentationml/2006/ole">
            <p:oleObj spid="_x0000_s376834" name="Chart" r:id="rId31" imgW="4533927" imgH="2752783" progId="MSGraph.Chart.8">
              <p:embed followColorScheme="full"/>
            </p:oleObj>
          </a:graphicData>
        </a:graphic>
      </p:graphicFrame>
      <p:cxnSp>
        <p:nvCxnSpPr>
          <p:cNvPr id="26" name="Straight Connector 25"/>
          <p:cNvCxnSpPr/>
          <p:nvPr>
            <p:custDataLst>
              <p:tags r:id="rId3"/>
            </p:custDataLst>
          </p:nvPr>
        </p:nvCxnSpPr>
        <p:spPr bwMode="auto">
          <a:xfrm flipH="1">
            <a:off x="8585200" y="1781175"/>
            <a:ext cx="203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Rectangle 13"/>
          <p:cNvSpPr/>
          <p:nvPr>
            <p:custDataLst>
              <p:tags r:id="rId4"/>
            </p:custDataLst>
          </p:nvPr>
        </p:nvSpPr>
        <p:spPr bwMode="auto">
          <a:xfrm>
            <a:off x="5464175" y="4098925"/>
            <a:ext cx="292100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9F8EAE26-0F77-43F7-BE9D-20227504C85C}" type="datetime'''''''''''''''''2''0''''''''''''''''''0''0'''''">
              <a:rPr lang="en-US" sz="1000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2000</a:t>
            </a:fld>
            <a:endParaRPr lang="en-US" sz="10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0" name="Rectangle 139"/>
          <p:cNvSpPr/>
          <p:nvPr>
            <p:custDataLst>
              <p:tags r:id="rId5"/>
            </p:custDataLst>
          </p:nvPr>
        </p:nvSpPr>
        <p:spPr bwMode="gray">
          <a:xfrm>
            <a:off x="5467350" y="3048000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53346E1-4A87-4DAA-B620-BD4C38D2F127}" type="datetime'''''''''''''''''''''''''''''''''''7''''''''''''8''%'''''''''">
              <a:rPr lang="en-US" sz="10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algn="ctr" eaLnBrk="0" hangingPunct="0"/>
              <a:t>78%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0" name="Rectangle 39"/>
          <p:cNvSpPr/>
          <p:nvPr>
            <p:custDataLst>
              <p:tags r:id="rId6"/>
            </p:custDataLst>
          </p:nvPr>
        </p:nvSpPr>
        <p:spPr bwMode="gray">
          <a:xfrm>
            <a:off x="5467350" y="1871662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D7523AC6-5EE7-4EFF-B059-B983C7FD14CA}" type="datetime'''''''''''1''''''''''''''''''''''''5%'''''''''''''''''''''">
              <a:rPr lang="en-US" sz="1000" smtClean="0">
                <a:solidFill>
                  <a:schemeClr val="bg1"/>
                </a:solidFill>
                <a:latin typeface="Arial"/>
                <a:ea typeface="MS PGothic"/>
                <a:cs typeface="+mn-cs"/>
                <a:sym typeface="Arial"/>
              </a:rPr>
              <a:pPr algn="ctr" eaLnBrk="0" hangingPunct="0"/>
              <a:t>15%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 bwMode="auto">
          <a:xfrm>
            <a:off x="4911725" y="4098925"/>
            <a:ext cx="292100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DDC8C898-5663-45E7-84DC-0BF8912FF58D}" type="datetime'''''''1''''''''''''''''''9''9''''5'''''''''">
              <a:rPr lang="en-US" sz="1000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1995</a:t>
            </a:fld>
            <a:endParaRPr lang="en-US" sz="10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8" name="Rectangle 137"/>
          <p:cNvSpPr/>
          <p:nvPr>
            <p:custDataLst>
              <p:tags r:id="rId8"/>
            </p:custDataLst>
          </p:nvPr>
        </p:nvSpPr>
        <p:spPr bwMode="gray">
          <a:xfrm>
            <a:off x="4914900" y="3014662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D9D1442B-7637-4944-ABCA-F904CFED0EF3}" type="datetime'''''''''''8''''''''1''''''''''''''''''''''''%'">
              <a:rPr lang="en-US" sz="10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algn="ctr" eaLnBrk="0" hangingPunct="0"/>
              <a:t>81%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gray">
          <a:xfrm>
            <a:off x="4949825" y="1795462"/>
            <a:ext cx="21748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58E7F6A-6094-4E72-9F7E-D6496BCB0CA1}" type="datetime'''''''''''''8''''''''''%'''''">
              <a:rPr lang="en-US" sz="1000" smtClean="0">
                <a:solidFill>
                  <a:schemeClr val="bg1"/>
                </a:solidFill>
                <a:latin typeface="Arial"/>
                <a:ea typeface="MS PGothic"/>
                <a:cs typeface="+mn-cs"/>
                <a:sym typeface="Arial"/>
              </a:rPr>
              <a:pPr algn="ctr" eaLnBrk="0" hangingPunct="0"/>
              <a:t>8%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144" name="Rectangle 143"/>
          <p:cNvSpPr/>
          <p:nvPr>
            <p:custDataLst>
              <p:tags r:id="rId10"/>
            </p:custDataLst>
          </p:nvPr>
        </p:nvSpPr>
        <p:spPr bwMode="gray">
          <a:xfrm>
            <a:off x="6577012" y="3519487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D0944C82-365B-403D-98AE-1C9971A2B3F5}" type="datetime'''''''''''3''''''''''''''5''''%'''''">
              <a:rPr lang="en-US" sz="10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algn="ctr" eaLnBrk="0" hangingPunct="0"/>
              <a:t>35%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2" name="Rectangle 41"/>
          <p:cNvSpPr/>
          <p:nvPr>
            <p:custDataLst>
              <p:tags r:id="rId11"/>
            </p:custDataLst>
          </p:nvPr>
        </p:nvSpPr>
        <p:spPr bwMode="gray">
          <a:xfrm>
            <a:off x="6577012" y="2171700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B161EAF0-26A7-44CB-8DAA-0933E3FB1C08}" type="datetime'''''''''''''''''''''44''''''''''''''''''''''''''''%'">
              <a:rPr lang="en-US" sz="1000" smtClean="0">
                <a:solidFill>
                  <a:schemeClr val="bg1"/>
                </a:solidFill>
                <a:latin typeface="Arial"/>
                <a:ea typeface="MS PGothic"/>
                <a:cs typeface="+mn-cs"/>
                <a:sym typeface="Arial"/>
              </a:rPr>
              <a:pPr algn="ctr" eaLnBrk="0" hangingPunct="0"/>
              <a:t>44%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 bwMode="auto">
          <a:xfrm>
            <a:off x="6016625" y="4098925"/>
            <a:ext cx="292100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B93EA0CE-92CB-4844-82EC-CABC2D20C15D}" type="datetime'''''''2''''0''''''0''''''''''''''''''''''''''''''5'''''">
              <a:rPr lang="en-US" sz="1000" smtClean="0">
                <a:cs typeface="+mn-cs"/>
              </a:rPr>
              <a:pPr algn="ctr" eaLnBrk="0" hangingPunct="0"/>
              <a:t>2005</a:t>
            </a:fld>
            <a:endParaRPr lang="en-US" sz="10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1" name="Rectangle 140"/>
          <p:cNvSpPr/>
          <p:nvPr>
            <p:custDataLst>
              <p:tags r:id="rId13"/>
            </p:custDataLst>
          </p:nvPr>
        </p:nvSpPr>
        <p:spPr bwMode="gray">
          <a:xfrm>
            <a:off x="6019800" y="3233737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FB5D15F0-F603-4157-82F2-550C4CD79E16}" type="datetime'''''6''''1''''''''''''''''''''''''''''''''''''''''''%'">
              <a:rPr lang="en-US" sz="10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algn="ctr" eaLnBrk="0" hangingPunct="0"/>
              <a:t>61%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1" name="Rectangle 40"/>
          <p:cNvSpPr/>
          <p:nvPr>
            <p:custDataLst>
              <p:tags r:id="rId14"/>
            </p:custDataLst>
          </p:nvPr>
        </p:nvSpPr>
        <p:spPr bwMode="gray">
          <a:xfrm>
            <a:off x="6019800" y="1895475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BBA57827-07BE-413D-84AE-DA2037D5FC7F}" type="datetime'''17''''''''''''''''''''''''''''%'''''''''">
              <a:rPr lang="en-US" sz="1000" smtClean="0">
                <a:solidFill>
                  <a:schemeClr val="bg1"/>
                </a:solidFill>
                <a:latin typeface="Arial"/>
                <a:ea typeface="MS PGothic"/>
                <a:cs typeface="+mn-cs"/>
                <a:sym typeface="Arial"/>
              </a:rPr>
              <a:pPr algn="ctr" eaLnBrk="0" hangingPunct="0"/>
              <a:t>17%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28" name="Rectangle 27"/>
          <p:cNvSpPr/>
          <p:nvPr>
            <p:custDataLst>
              <p:tags r:id="rId15"/>
            </p:custDataLst>
          </p:nvPr>
        </p:nvSpPr>
        <p:spPr bwMode="auto">
          <a:xfrm>
            <a:off x="6573837" y="4098925"/>
            <a:ext cx="292100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8CD4246D-3556-47EE-BA00-6D2672EBF471}" type="datetime'''''''201''''''''''''''''''''''''''''0'''">
              <a:rPr lang="en-US" sz="1000" smtClean="0">
                <a:cs typeface="+mn-cs"/>
              </a:rPr>
              <a:pPr algn="ctr" eaLnBrk="0" hangingPunct="0"/>
              <a:t>2010</a:t>
            </a:fld>
            <a:endParaRPr lang="en-US" sz="10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>
            <p:custDataLst>
              <p:tags r:id="rId16"/>
            </p:custDataLst>
          </p:nvPr>
        </p:nvSpPr>
        <p:spPr bwMode="auto">
          <a:xfrm>
            <a:off x="8839200" y="1720850"/>
            <a:ext cx="261937" cy="1222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55A0DAF1-0052-4DA2-85E9-CD5A816F5370}" type="datetime'''10''''''''0''''''''''''''%'''''''''''''''''''">
              <a:rPr lang="en-US" sz="800" smtClean="0">
                <a:latin typeface="+mn-lt"/>
                <a:ea typeface="+mn-ea"/>
                <a:cs typeface="+mn-cs"/>
                <a:sym typeface="+mn-lt"/>
              </a:rPr>
              <a:pPr eaLnBrk="0" hangingPunct="0"/>
              <a:t>100%</a:t>
            </a:fld>
            <a:endParaRPr lang="en-US" sz="8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3" name="Rectangle 32"/>
          <p:cNvSpPr/>
          <p:nvPr>
            <p:custDataLst>
              <p:tags r:id="rId17"/>
            </p:custDataLst>
          </p:nvPr>
        </p:nvSpPr>
        <p:spPr bwMode="auto">
          <a:xfrm>
            <a:off x="8235950" y="4098925"/>
            <a:ext cx="292100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F6298BFF-E86C-4106-B92A-4F6EFA923797}" type="datetime'''''''''''''''''''''''''''2''''''''''''01''''''''''''''7'''''">
              <a:rPr lang="en-US" sz="1000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2017</a:t>
            </a:fld>
            <a:endParaRPr lang="en-US" sz="10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2" name="Rectangle 161"/>
          <p:cNvSpPr/>
          <p:nvPr>
            <p:custDataLst>
              <p:tags r:id="rId18"/>
            </p:custDataLst>
          </p:nvPr>
        </p:nvSpPr>
        <p:spPr bwMode="gray">
          <a:xfrm>
            <a:off x="8239125" y="3609975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4A536B95-A4CF-4C9F-B745-8820B9DA30F7}" type="datetime'2''''''''''''7''%'''''''''''''''''''''''''''''''">
              <a:rPr lang="en-US" sz="10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algn="ctr" eaLnBrk="0" hangingPunct="0"/>
              <a:t>27%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4" name="Rectangle 43"/>
          <p:cNvSpPr/>
          <p:nvPr>
            <p:custDataLst>
              <p:tags r:id="rId19"/>
            </p:custDataLst>
          </p:nvPr>
        </p:nvSpPr>
        <p:spPr bwMode="gray">
          <a:xfrm>
            <a:off x="8239125" y="2147887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9A7BAFC-1E1F-42D3-9F22-9CE5224781D3}" type="datetime'4''2''''''''''''''''''''''%'''''''''''">
              <a:rPr lang="en-US" sz="1000" smtClean="0">
                <a:solidFill>
                  <a:schemeClr val="bg1"/>
                </a:solidFill>
                <a:latin typeface="Arial"/>
                <a:ea typeface="MS PGothic"/>
                <a:cs typeface="+mn-cs"/>
                <a:sym typeface="Arial"/>
              </a:rPr>
              <a:pPr algn="ctr" eaLnBrk="0" hangingPunct="0"/>
              <a:t>42%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 bwMode="auto">
          <a:xfrm>
            <a:off x="7131050" y="4098925"/>
            <a:ext cx="292100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AC0C6F18-1BA4-4BA9-940C-BB2E9DD85E33}" type="datetime'''2''''''''''''0''''''''''''''''1''''''''''''''''''''''''1'''">
              <a:rPr lang="en-US" sz="1000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2011</a:t>
            </a:fld>
            <a:endParaRPr lang="en-US" sz="10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0" name="Rectangle 159"/>
          <p:cNvSpPr/>
          <p:nvPr>
            <p:custDataLst>
              <p:tags r:id="rId21"/>
            </p:custDataLst>
          </p:nvPr>
        </p:nvSpPr>
        <p:spPr bwMode="gray">
          <a:xfrm>
            <a:off x="7134225" y="3619500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8039F2C1-F8C5-487B-8EF9-F4056FA78D92}" type="datetime'2''''''''''''''''''''''''6''''''''''''''''''''''''%'''''''''''">
              <a:rPr lang="en-US" sz="10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algn="ctr" eaLnBrk="0" hangingPunct="0"/>
              <a:t>26%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3" name="Rectangle 42"/>
          <p:cNvSpPr/>
          <p:nvPr>
            <p:custDataLst>
              <p:tags r:id="rId22"/>
            </p:custDataLst>
          </p:nvPr>
        </p:nvSpPr>
        <p:spPr bwMode="gray">
          <a:xfrm>
            <a:off x="7134225" y="2209800"/>
            <a:ext cx="28733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2" tIns="0" rIns="17462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D80618C-AD25-422D-956C-230268A164D1}" type="datetime'''''''''''''''4''''''''6''%'''''''''''''''''''''''">
              <a:rPr lang="en-US" sz="1000" smtClean="0">
                <a:solidFill>
                  <a:schemeClr val="bg1"/>
                </a:solidFill>
                <a:latin typeface="Arial"/>
                <a:ea typeface="MS PGothic"/>
                <a:cs typeface="+mn-cs"/>
                <a:sym typeface="Arial"/>
              </a:rPr>
              <a:pPr algn="ctr" eaLnBrk="0" hangingPunct="0"/>
              <a:t>46%</a:t>
            </a:fld>
            <a:endParaRPr lang="en-US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ea typeface="MS PGothic"/>
              <a:cs typeface="+mn-cs"/>
              <a:sym typeface="Arial"/>
            </a:endParaRPr>
          </a:p>
        </p:txBody>
      </p:sp>
      <p:sp>
        <p:nvSpPr>
          <p:cNvPr id="77" name="Rectangle 76"/>
          <p:cNvSpPr/>
          <p:nvPr>
            <p:custDataLst>
              <p:tags r:id="rId23"/>
            </p:custDataLst>
          </p:nvPr>
        </p:nvSpPr>
        <p:spPr bwMode="auto">
          <a:xfrm>
            <a:off x="5753100" y="1458912"/>
            <a:ext cx="179387" cy="133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76" name="Rectangle 75"/>
          <p:cNvSpPr/>
          <p:nvPr>
            <p:custDataLst>
              <p:tags r:id="rId24"/>
            </p:custDataLst>
          </p:nvPr>
        </p:nvSpPr>
        <p:spPr bwMode="auto">
          <a:xfrm>
            <a:off x="4449762" y="1458912"/>
            <a:ext cx="179387" cy="1333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78" name="Rectangle 77"/>
          <p:cNvSpPr/>
          <p:nvPr>
            <p:custDataLst>
              <p:tags r:id="rId25"/>
            </p:custDataLst>
          </p:nvPr>
        </p:nvSpPr>
        <p:spPr bwMode="auto">
          <a:xfrm>
            <a:off x="7188200" y="1458912"/>
            <a:ext cx="179387" cy="133350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6" name="Rectangle 15"/>
          <p:cNvSpPr/>
          <p:nvPr>
            <p:custDataLst>
              <p:tags r:id="rId26"/>
            </p:custDataLst>
          </p:nvPr>
        </p:nvSpPr>
        <p:spPr bwMode="auto">
          <a:xfrm>
            <a:off x="4679950" y="1455737"/>
            <a:ext cx="971550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38DB2620-6990-4C82-A558-370CFC573E72}" type="datetime'''''''''M''''''''''i''neral d''''''e'''' ''''Hi''''''e''r''ro'">
              <a:rPr lang="en-US" sz="1000" smtClean="0">
                <a:latin typeface="+mn-lt"/>
                <a:ea typeface="+mn-ea"/>
                <a:cs typeface="+mn-cs"/>
                <a:sym typeface="+mn-lt"/>
              </a:rPr>
              <a:pPr eaLnBrk="0" hangingPunct="0"/>
              <a:t>Mineral de Hierro</a:t>
            </a:fld>
            <a:endParaRPr lang="en-US" sz="10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Rectangle 17"/>
          <p:cNvSpPr/>
          <p:nvPr>
            <p:custDataLst>
              <p:tags r:id="rId27"/>
            </p:custDataLst>
          </p:nvPr>
        </p:nvSpPr>
        <p:spPr bwMode="auto">
          <a:xfrm>
            <a:off x="7418387" y="1455737"/>
            <a:ext cx="379412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CA422E42-A228-4180-B7FD-E7983D6A7D3E}" type="datetime'''''''A''c''''''''''''''''''er''''''o''''''''''*'''''''">
              <a:rPr lang="en-US" sz="1000" smtClean="0">
                <a:cs typeface="+mn-cs"/>
              </a:rPr>
              <a:pPr eaLnBrk="0" hangingPunct="0"/>
              <a:t>Acero*</a:t>
            </a:fld>
            <a:endParaRPr lang="en-US" sz="10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28"/>
            </p:custDataLst>
          </p:nvPr>
        </p:nvSpPr>
        <p:spPr bwMode="auto">
          <a:xfrm>
            <a:off x="5983287" y="1455737"/>
            <a:ext cx="1103312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0A5173DE-1238-41F6-8976-BB5B6FAFE6E3}" type="datetime'Car''bó''''''''''n ''Meta''''l''ú''''''''''''rgi''''''co'">
              <a:rPr lang="en-US" sz="1000" smtClean="0">
                <a:latin typeface="+mn-lt"/>
                <a:ea typeface="+mn-ea"/>
                <a:cs typeface="+mn-cs"/>
                <a:sym typeface="+mn-lt"/>
              </a:rPr>
              <a:pPr eaLnBrk="0" hangingPunct="0"/>
              <a:t>Carbón Metalúrgico</a:t>
            </a:fld>
            <a:endParaRPr lang="en-US" sz="10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21347" y="1004187"/>
            <a:ext cx="4188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Rentabilidad en la cadena productiva (%)</a:t>
            </a:r>
            <a:endParaRPr lang="en-US" sz="1600" b="1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4494711" y="1293812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Rectangle 133"/>
          <p:cNvSpPr/>
          <p:nvPr/>
        </p:nvSpPr>
        <p:spPr>
          <a:xfrm>
            <a:off x="4429496" y="4780987"/>
            <a:ext cx="45601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dirty="0" smtClean="0"/>
              <a:t>La consolidación de la industria es mucho mayor por el lado de “Upstream” que “Downstream”</a:t>
            </a:r>
            <a:endParaRPr lang="es-MX" sz="1400" dirty="0" smtClean="0">
              <a:solidFill>
                <a:schemeClr val="accent4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77800" lvl="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dirty="0" smtClean="0">
                <a:solidFill>
                  <a:schemeClr val="accent4"/>
                </a:solidFill>
                <a:latin typeface="+mn-lt"/>
                <a:ea typeface="Calibri" pitchFamily="34" charset="0"/>
                <a:cs typeface="Times New Roman" pitchFamily="18" charset="0"/>
              </a:rPr>
              <a:t>« Big 3 » -Vale, Rio Tinto y BHP Billiton </a:t>
            </a:r>
            <a:r>
              <a:rPr lang="es-MX" sz="1400" dirty="0" smtClean="0"/>
              <a:t>seguirán siendo dominantes, a pesar de nuevas inversiones de otros productores y de la integración vertical de los mayores fabricantes de acero, que es sólo el 25% de la producción mundial de mineral de hierro</a:t>
            </a:r>
            <a:endParaRPr lang="es-MX" sz="1400" dirty="0" smtClean="0">
              <a:solidFill>
                <a:schemeClr val="accent4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540097" y="4403350"/>
            <a:ext cx="4647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Consolidación de la industria en el Mineral de Hierro</a:t>
            </a:r>
            <a:endParaRPr lang="en-US" sz="1400" b="1" dirty="0"/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4603895" y="4657350"/>
            <a:ext cx="4464000" cy="0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0" y="6604532"/>
            <a:ext cx="39853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Fuentes: OECD, WSA, FTE Metals and Mining, The  Economist </a:t>
            </a:r>
            <a:endParaRPr lang="en-US" sz="1050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67647" y="2481943"/>
            <a:ext cx="2766950" cy="1270660"/>
          </a:xfrm>
          <a:prstGeom prst="straightConnector1">
            <a:avLst/>
          </a:prstGeom>
          <a:noFill/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5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62146" name="think-cell Slide" r:id="rId34" imgW="360" imgH="360" progId="">
              <p:embed/>
            </p:oleObj>
          </a:graphicData>
        </a:graphic>
      </p:graphicFrame>
      <p:sp>
        <p:nvSpPr>
          <p:cNvPr id="16" name="Rectangle 1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327334" cy="400110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kumimoji="0" lang="en-US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+mn-cs"/>
              <a:sym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993" y="-28334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s-MX" sz="2800" kern="0" dirty="0" smtClean="0">
                <a:solidFill>
                  <a:schemeClr val="tx2"/>
                </a:solidFill>
              </a:rPr>
              <a:t>1. Los inversionistas no favorecen a la industria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5682" y="3493628"/>
            <a:ext cx="6887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Desempeño accionario: Industria del Acero vs. Mercado / vs. Minería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45" y="1526255"/>
            <a:ext cx="4253024" cy="1944000"/>
          </a:xfrm>
          <a:prstGeom prst="rect">
            <a:avLst/>
          </a:prstGeom>
          <a:solidFill>
            <a:srgbClr val="CCCCFF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s-MX" sz="1600" dirty="0" smtClean="0"/>
              <a:t>Sobrecapacidad crónica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s-MX" sz="1600" dirty="0" smtClean="0"/>
              <a:t>Industria no consolidada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s-MX" sz="1600" dirty="0" smtClean="0"/>
              <a:t>Aparente falta de disciplina en gasto de capital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s-MX" sz="1600" dirty="0" smtClean="0"/>
              <a:t>Cuestionamientos sobre baja generación de efectivo y rendimiento en dividendos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88862" y="1526256"/>
            <a:ext cx="4320000" cy="1954381"/>
          </a:xfrm>
          <a:prstGeom prst="rect">
            <a:avLst/>
          </a:prstGeom>
          <a:solidFill>
            <a:srgbClr val="CCECFF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s-MX" sz="1600" dirty="0" smtClean="0"/>
              <a:t>Excelencia operacional “</a:t>
            </a:r>
            <a:r>
              <a:rPr lang="es-MX" sz="1600" dirty="0" err="1" smtClean="0"/>
              <a:t>Best</a:t>
            </a:r>
            <a:r>
              <a:rPr lang="es-MX" sz="1600" dirty="0" smtClean="0"/>
              <a:t> in </a:t>
            </a:r>
            <a:r>
              <a:rPr lang="es-MX" sz="1600" dirty="0" err="1" smtClean="0"/>
              <a:t>Class</a:t>
            </a:r>
            <a:r>
              <a:rPr lang="es-MX" sz="1600" dirty="0" smtClean="0"/>
              <a:t>”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s-MX" sz="1600" dirty="0" smtClean="0"/>
              <a:t>Finanzas sanas y costos competitivos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s-MX" sz="1600" dirty="0" smtClean="0"/>
              <a:t>Disciplina en gasto de capital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s-MX" sz="1600" dirty="0" smtClean="0"/>
              <a:t>Política industrial clara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s-MX" sz="1600" dirty="0" smtClean="0"/>
              <a:t>Integración vertical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s-MX" sz="1600" dirty="0" smtClean="0"/>
              <a:t>Integración de cadenas productivas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45" y="886518"/>
            <a:ext cx="4251600" cy="58477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Por qué los mercados de capital no califican favorablemente al sector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88862" y="886518"/>
            <a:ext cx="4320000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Qué necesita tener la Industria para cambiar esta tendencia</a:t>
            </a:r>
            <a:endParaRPr lang="en-US" sz="1600" b="1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914400" y="4114800"/>
          <a:ext cx="6858118" cy="2524149"/>
        </p:xfrm>
        <a:graphic>
          <a:graphicData uri="http://schemas.openxmlformats.org/presentationml/2006/ole">
            <p:oleObj spid="_x0000_s262147" name="Chart" r:id="rId35" imgW="6858118" imgH="2524149" progId="MSGraph.Chart.8">
              <p:embed followColorScheme="full"/>
            </p:oleObj>
          </a:graphicData>
        </a:graphic>
      </p:graphicFrame>
      <p:sp>
        <p:nvSpPr>
          <p:cNvPr id="32" name="Rectangle 31"/>
          <p:cNvSpPr/>
          <p:nvPr>
            <p:custDataLst>
              <p:tags r:id="rId3"/>
            </p:custDataLst>
          </p:nvPr>
        </p:nvSpPr>
        <p:spPr bwMode="gray">
          <a:xfrm>
            <a:off x="3698875" y="6470650"/>
            <a:ext cx="35718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589FE1D4-8CA8-480C-BEA8-FCD77AC94E09}" type="datetime'''''''''J''''ul'''''''''' ''''''''1''''''0''''''''''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Jul 10</a:t>
            </a:fld>
            <a:endParaRPr lang="en-US" sz="1000" b="1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gray">
          <a:xfrm>
            <a:off x="4937125" y="6470650"/>
            <a:ext cx="35718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12CC1541-5A1F-4B0F-80A2-38EBF2AFCE21}" type="datetime'''''''''''''''''''''''''J''''''u''''''l'''''''''' 1''''''1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Jul 11</a:t>
            </a:fld>
            <a:endParaRPr lang="en-US" sz="1000" b="1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5" name="Rectangle 34"/>
          <p:cNvSpPr/>
          <p:nvPr>
            <p:custDataLst>
              <p:tags r:id="rId5"/>
            </p:custDataLst>
          </p:nvPr>
        </p:nvSpPr>
        <p:spPr bwMode="gray">
          <a:xfrm>
            <a:off x="3071812" y="6470650"/>
            <a:ext cx="392112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5565F88-94C1-408D-8F10-83FAA0A9DA54}" type="datetime'''''''J''''''''''''''an'''''''' ''''1''''''''''0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Jan 10</a:t>
            </a:fld>
            <a:endParaRPr kumimoji="0" lang="es-MX" sz="1000" b="1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0" name="Rectangle 29"/>
          <p:cNvSpPr/>
          <p:nvPr>
            <p:custDataLst>
              <p:tags r:id="rId6"/>
            </p:custDataLst>
          </p:nvPr>
        </p:nvSpPr>
        <p:spPr bwMode="gray">
          <a:xfrm>
            <a:off x="2470150" y="6470650"/>
            <a:ext cx="35718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2CBAE7A6-C26A-48B6-AFFF-80A74D6AEA2F}" type="datetime'J''''''''''''''''u''''l'''''''''''' ''''''''09''''''''''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Jul 09</a:t>
            </a:fld>
            <a:endParaRPr lang="en-US" sz="1000" b="1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gray">
          <a:xfrm>
            <a:off x="6165850" y="6470650"/>
            <a:ext cx="35718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48182081-917F-4372-A6F5-118F4A2854B1}" type="datetime'J''''u''''''''''''''l'''''' ''1''''''''''2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Jul 12</a:t>
            </a:fld>
            <a:endParaRPr lang="en-US" sz="1000" b="1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1" name="Rectangle 30"/>
          <p:cNvSpPr/>
          <p:nvPr>
            <p:custDataLst>
              <p:tags r:id="rId8"/>
            </p:custDataLst>
          </p:nvPr>
        </p:nvSpPr>
        <p:spPr bwMode="gray">
          <a:xfrm>
            <a:off x="5538787" y="6470650"/>
            <a:ext cx="392112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3B077179-9243-4750-9FE1-C51CC8204B7B}" type="datetime'''''''Ja''''''''n ''''''''''''''''''''1''2''''''''''''''''''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Jan 12</a:t>
            </a:fld>
            <a:endParaRPr kumimoji="0" lang="es-MX" sz="1000" b="1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Rectangle 26"/>
          <p:cNvSpPr/>
          <p:nvPr>
            <p:custDataLst>
              <p:tags r:id="rId9"/>
            </p:custDataLst>
          </p:nvPr>
        </p:nvSpPr>
        <p:spPr bwMode="gray">
          <a:xfrm>
            <a:off x="7394575" y="6470650"/>
            <a:ext cx="35718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8BFED867-4A51-4137-B3C4-1D3705BAF0AE}" type="datetime'''''''J''''u''''l'''''''''''' ''''1''''''''''''''3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Jul 13</a:t>
            </a:fld>
            <a:endParaRPr lang="en-US" sz="1000" b="1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 bwMode="gray">
          <a:xfrm>
            <a:off x="1843087" y="6470650"/>
            <a:ext cx="392112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A6255B02-A272-4363-8EBB-9BF7AC7EE1BB}" type="datetime'J''an'''''''''' ''''''''''''''0''''''''''''''9''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Jan 09</a:t>
            </a:fld>
            <a:endParaRPr kumimoji="0" lang="es-MX" sz="1000" b="1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3" name="Rectangle 32"/>
          <p:cNvSpPr/>
          <p:nvPr>
            <p:custDataLst>
              <p:tags r:id="rId11"/>
            </p:custDataLst>
          </p:nvPr>
        </p:nvSpPr>
        <p:spPr bwMode="gray">
          <a:xfrm>
            <a:off x="4310062" y="6470650"/>
            <a:ext cx="392112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9057446C-C7A0-4F83-8536-3434D105BE4A}" type="datetime'''''''''J''''''a''''''n'''''''''''''''' ''11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Jan 11</a:t>
            </a:fld>
            <a:endParaRPr kumimoji="0" lang="es-MX" sz="1000" b="1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gray">
          <a:xfrm>
            <a:off x="6767512" y="6470650"/>
            <a:ext cx="392112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7224EF7C-0BB2-4251-937F-0B7954E21E82}" type="datetime'''''''''J''''''''''''''''''''''''''''a''n ''''''''''1''''3''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Jan 13</a:t>
            </a:fld>
            <a:endParaRPr kumimoji="0" lang="es-MX" sz="1000" b="1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Rectangle 27"/>
          <p:cNvSpPr/>
          <p:nvPr>
            <p:custDataLst>
              <p:tags r:id="rId13"/>
            </p:custDataLst>
          </p:nvPr>
        </p:nvSpPr>
        <p:spPr bwMode="gray">
          <a:xfrm>
            <a:off x="1241425" y="6470650"/>
            <a:ext cx="357187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01810305-57D6-4A1E-ACC8-3CD0D7E4B99E}" type="datetime'''''''''''''''J''''''''''''''u''''l'''''' ''''0''8'''''''''''">
              <a:rPr lang="en-US" sz="1000" b="1" smtClean="0">
                <a:latin typeface="+mn-lt"/>
                <a:ea typeface="+mn-ea"/>
                <a:cs typeface="+mn-cs"/>
                <a:sym typeface="+mn-lt"/>
              </a:rPr>
              <a:pPr algn="ctr" eaLnBrk="0" hangingPunct="0"/>
              <a:t>Jul 08</a:t>
            </a:fld>
            <a:endParaRPr lang="en-US" sz="1000" b="1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4"/>
            </p:custDataLst>
          </p:nvPr>
        </p:nvCxnSpPr>
        <p:spPr bwMode="auto">
          <a:xfrm flipV="1">
            <a:off x="2647950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>
            <p:custDataLst>
              <p:tags r:id="rId15"/>
            </p:custDataLst>
          </p:nvPr>
        </p:nvCxnSpPr>
        <p:spPr bwMode="auto">
          <a:xfrm flipV="1">
            <a:off x="2038350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6"/>
            </p:custDataLst>
          </p:nvPr>
        </p:nvCxnSpPr>
        <p:spPr bwMode="auto">
          <a:xfrm flipV="1">
            <a:off x="1419225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7"/>
            </p:custDataLst>
          </p:nvPr>
        </p:nvCxnSpPr>
        <p:spPr bwMode="auto">
          <a:xfrm flipV="1">
            <a:off x="7572375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>
            <p:custDataLst>
              <p:tags r:id="rId18"/>
            </p:custDataLst>
          </p:nvPr>
        </p:nvCxnSpPr>
        <p:spPr bwMode="auto">
          <a:xfrm flipV="1">
            <a:off x="6962775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 bwMode="auto">
          <a:xfrm flipV="1">
            <a:off x="6343650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20"/>
            </p:custDataLst>
          </p:nvPr>
        </p:nvCxnSpPr>
        <p:spPr bwMode="auto">
          <a:xfrm flipV="1">
            <a:off x="5734050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>
            <p:custDataLst>
              <p:tags r:id="rId21"/>
            </p:custDataLst>
          </p:nvPr>
        </p:nvCxnSpPr>
        <p:spPr bwMode="auto">
          <a:xfrm flipV="1">
            <a:off x="5114925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>
            <p:custDataLst>
              <p:tags r:id="rId22"/>
            </p:custDataLst>
          </p:nvPr>
        </p:nvCxnSpPr>
        <p:spPr bwMode="auto">
          <a:xfrm flipV="1">
            <a:off x="4505325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>
            <p:custDataLst>
              <p:tags r:id="rId23"/>
            </p:custDataLst>
          </p:nvPr>
        </p:nvCxnSpPr>
        <p:spPr bwMode="auto">
          <a:xfrm flipV="1">
            <a:off x="3876675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>
            <p:custDataLst>
              <p:tags r:id="rId24"/>
            </p:custDataLst>
          </p:nvPr>
        </p:nvCxnSpPr>
        <p:spPr bwMode="auto">
          <a:xfrm flipV="1">
            <a:off x="3267075" y="6353175"/>
            <a:ext cx="0" cy="42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>
            <p:custDataLst>
              <p:tags r:id="rId25"/>
            </p:custDataLst>
          </p:nvPr>
        </p:nvCxnSpPr>
        <p:spPr bwMode="gray">
          <a:xfrm>
            <a:off x="1576387" y="3960812"/>
            <a:ext cx="328612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>
            <p:custDataLst>
              <p:tags r:id="rId26"/>
            </p:custDataLst>
          </p:nvPr>
        </p:nvCxnSpPr>
        <p:spPr bwMode="gray">
          <a:xfrm>
            <a:off x="4297362" y="3960812"/>
            <a:ext cx="328612" cy="0"/>
          </a:xfrm>
          <a:prstGeom prst="lin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>
            <p:custDataLst>
              <p:tags r:id="rId27"/>
            </p:custDataLst>
          </p:nvPr>
        </p:nvCxnSpPr>
        <p:spPr bwMode="gray">
          <a:xfrm>
            <a:off x="4297362" y="4194175"/>
            <a:ext cx="328612" cy="0"/>
          </a:xfrm>
          <a:prstGeom prst="line">
            <a:avLst/>
          </a:prstGeom>
          <a:noFill/>
          <a:ln w="28575" cap="flat" cmpd="sng" algn="ctr">
            <a:solidFill>
              <a:srgbClr val="EDF81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>
            <p:custDataLst>
              <p:tags r:id="rId28"/>
            </p:custDataLst>
          </p:nvPr>
        </p:nvCxnSpPr>
        <p:spPr bwMode="gray">
          <a:xfrm>
            <a:off x="1576387" y="4194175"/>
            <a:ext cx="328612" cy="0"/>
          </a:xfrm>
          <a:prstGeom prst="line">
            <a:avLst/>
          </a:prstGeom>
          <a:noFill/>
          <a:ln w="28575" cap="flat" cmpd="sng" algn="ctr">
            <a:solidFill>
              <a:srgbClr val="FDCC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54"/>
          <p:cNvSpPr/>
          <p:nvPr>
            <p:custDataLst>
              <p:tags r:id="rId29"/>
            </p:custDataLst>
          </p:nvPr>
        </p:nvSpPr>
        <p:spPr bwMode="auto">
          <a:xfrm>
            <a:off x="1955800" y="3876675"/>
            <a:ext cx="1630362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03D3949F-C6AD-410D-9E97-BC2BC22C9CD3}" type="datetime'''B''''''''loo''mbe''r''g'''''''' Wor''l''''''d'' Index'' '''">
              <a:rPr lang="en-US" sz="1200" smtClean="0">
                <a:latin typeface="+mn-lt"/>
                <a:ea typeface="+mn-ea"/>
                <a:cs typeface="+mn-cs"/>
                <a:sym typeface="+mn-lt"/>
              </a:rPr>
              <a:pPr eaLnBrk="0" hangingPunct="0"/>
              <a:t>Bloomberg World Index </a:t>
            </a:fld>
            <a:endParaRPr kumimoji="0" lang="es-MX" sz="12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2" name="Rectangle 51"/>
          <p:cNvSpPr/>
          <p:nvPr>
            <p:custDataLst>
              <p:tags r:id="rId30"/>
            </p:custDataLst>
          </p:nvPr>
        </p:nvSpPr>
        <p:spPr bwMode="auto">
          <a:xfrm>
            <a:off x="4676775" y="4110037"/>
            <a:ext cx="2281237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3C4F4382-87FC-4B68-8435-55A994ADBEAE}" type="datetime'B''loombe''rg Worl''''d'' Ir''''on/S''t''eel I''nde''''x'">
              <a:rPr lang="en-US" sz="1200" smtClean="0">
                <a:latin typeface="+mn-lt"/>
                <a:ea typeface="+mn-ea"/>
                <a:cs typeface="+mn-cs"/>
                <a:sym typeface="+mn-lt"/>
              </a:rPr>
              <a:pPr eaLnBrk="0" hangingPunct="0"/>
              <a:t>Bloomberg World Iron/Steel Index</a:t>
            </a:fld>
            <a:endParaRPr kumimoji="0" lang="es-MX" sz="12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4" name="Rectangle 53"/>
          <p:cNvSpPr/>
          <p:nvPr>
            <p:custDataLst>
              <p:tags r:id="rId31"/>
            </p:custDataLst>
          </p:nvPr>
        </p:nvSpPr>
        <p:spPr bwMode="auto">
          <a:xfrm>
            <a:off x="1955800" y="4110037"/>
            <a:ext cx="2239962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99DAF196-BE26-4E8E-A2B1-AD5A552B4DE5}" type="datetime'''''Na''s''daq O''''M''X Global'''''''' ''S''tee''''l Index '">
              <a:rPr lang="en-US" sz="1200" smtClean="0">
                <a:latin typeface="+mn-lt"/>
                <a:ea typeface="+mn-ea"/>
                <a:cs typeface="+mn-cs"/>
                <a:sym typeface="+mn-lt"/>
              </a:rPr>
              <a:pPr eaLnBrk="0" hangingPunct="0"/>
              <a:t>Nasdaq OMX Global Steel Index </a:t>
            </a:fld>
            <a:endParaRPr kumimoji="0" lang="es-MX" sz="1200" strike="noStrike" cap="none" normalizeH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3" name="Rectangle 52"/>
          <p:cNvSpPr/>
          <p:nvPr>
            <p:custDataLst>
              <p:tags r:id="rId32"/>
            </p:custDataLst>
          </p:nvPr>
        </p:nvSpPr>
        <p:spPr bwMode="auto">
          <a:xfrm>
            <a:off x="4676775" y="3876675"/>
            <a:ext cx="2076450" cy="182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994CC59D-B7A1-4452-AA3A-5C82ADC85929}" type="datetime'Bl''oomb''e''r''''g ''''''''Wor''l''''d M''in''ing Inde''''x'">
              <a:rPr lang="en-US" sz="1200" smtClean="0">
                <a:latin typeface="+mn-lt"/>
                <a:ea typeface="+mn-ea"/>
                <a:cs typeface="+mn-cs"/>
                <a:sym typeface="+mn-lt"/>
              </a:rPr>
              <a:pPr eaLnBrk="0" hangingPunct="0"/>
              <a:t>Bloomberg World Mining Index</a:t>
            </a:fld>
            <a:endParaRPr kumimoji="0" lang="es-MX" sz="1200" strike="noStrike" cap="none" normalizeH="0" dirty="0" smtClean="0">
              <a:ln>
                <a:noFill/>
              </a:ln>
              <a:effectLst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6604532"/>
            <a:ext cx="13997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Fuentes: Bloomberg</a:t>
            </a:r>
            <a:endParaRPr lang="en-US" sz="1050" dirty="0"/>
          </a:p>
        </p:txBody>
      </p:sp>
      <p:cxnSp>
        <p:nvCxnSpPr>
          <p:cNvPr id="58" name="Straight Connector 57"/>
          <p:cNvCxnSpPr/>
          <p:nvPr/>
        </p:nvCxnSpPr>
        <p:spPr bwMode="auto">
          <a:xfrm flipV="1">
            <a:off x="5519902" y="4455044"/>
            <a:ext cx="0" cy="19080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3053148" y="4455044"/>
            <a:ext cx="0" cy="19080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1830403" y="4455044"/>
            <a:ext cx="0" cy="19080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7476803" y="4625157"/>
            <a:ext cx="72000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/>
              <a:t>+21%</a:t>
            </a:r>
            <a:endParaRPr lang="en-US" sz="1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040340" y="4295566"/>
            <a:ext cx="1792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/>
              <a:t>Ene 2012 – Agosto 2013</a:t>
            </a:r>
            <a:endParaRPr lang="en-US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76803" y="5677786"/>
            <a:ext cx="720000" cy="338554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/>
              <a:t>-15%</a:t>
            </a:r>
            <a:endParaRPr lang="en-US" sz="1600" b="1" dirty="0"/>
          </a:p>
        </p:txBody>
      </p:sp>
      <p:sp>
        <p:nvSpPr>
          <p:cNvPr id="61" name="3 Marcador de número de diapositiva"/>
          <p:cNvSpPr txBox="1">
            <a:spLocks/>
          </p:cNvSpPr>
          <p:nvPr/>
        </p:nvSpPr>
        <p:spPr>
          <a:xfrm>
            <a:off x="8783874" y="6534151"/>
            <a:ext cx="490751" cy="3238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56826-DD0D-48B8-9444-3925BF2602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/>
                <a:cs typeface="MS PGothic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42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#m/%#d/%Y&lt;/m_strFormatTime&gt;&lt;/m_precDefaultDate&gt;&lt;m_precDefaultYear/&gt;&lt;m_precDefaultQuarter/&gt;&lt;m_precDefaultMonth/&gt;&lt;m_precDefaultWeek/&gt;&lt;m_precDefaultDay/&gt;&lt;m_mruColor&gt;&lt;m_vecMRU length=&quot;3&quot;&gt;&lt;elem m_fUsage=&quot;4.10913849609000080000E+000&quot;&gt;&lt;m_ppcolschidx val=&quot;0&quot;/&gt;&lt;m_rgb r=&quot;fd&quot; g=&quot;cc&quot; b=&quot;6&quot;/&gt;&lt;m_nBrightness val=&quot;0&quot;/&gt;&lt;/elem&gt;&lt;elem m_fUsage=&quot;3.29533406364961000000E+000&quot;&gt;&lt;m_ppcolschidx val=&quot;0&quot;/&gt;&lt;m_rgb r=&quot;0&quot; g=&quot;9f&quot; b=&quot;4&quot;/&gt;&lt;m_nBrightness val=&quot;0&quot;/&gt;&lt;/elem&gt;&lt;elem m_fUsage=&quot;7.42507251408549120000E-001&quot;&gt;&lt;m_ppcolschidx val=&quot;0&quot;/&gt;&lt;m_rgb r=&quot;35&quot; g=&quot;ca&quot; b=&quot;ca&quot;/&gt;&lt;m_nBrightness val=&quot;0&quot;/&gt;&lt;/elem&gt;&lt;/m_vecMRU&gt;&lt;/m_mruColor&gt;&lt;m_eweekdayFirstOfWeek val=&quot;4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pPl1YYlE.ScHvpTKiMW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6hyvqzzUSuPRnSqU4yX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hR5OZtJUqXQINwmW6WE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Az0iWg90ig3C709SDAU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WTb.aea0qoHftB.N6oe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n1MVBO.0Sp3kj6ZMwcF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_MC3glD0idVqQh2cUMj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eXhQTqwE.T6DCQ5mL.P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HQLVyqgUGJ6fG8nW9ir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IZaiLa4UqytkLEQae8d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HYAstbTUC8b_hufFtC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IPtnMzzkanSxVUDTHHq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6RKIlpm0m4wLYJgC4iU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9a2JnIJEui.fUAS6Js7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IR10Axj02biYzUG6oeX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jTQ7pvcUq3rsb5.XfF6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fGgeBFi0aRzQiJyrsq1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BicG6aJ0SMVL72UAZhS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RMc7g6v0eL7L.AQdQvj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F2N2dRpESt9wWj44zOf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30FAGKvkOAk3tJKX.WC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13anFHlkeyBZfGhdRq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Gnd04xw0CGHA6zqN3wA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a30WqlAk.NritTaTwMT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lKHtzvhUezO0sdhC5_H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L3jDn9qEOCOvHyI1ROv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vw0DX2EG8QItJzG.5.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1V8n4rq0O3Ay_JnFaSi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Q.CeftU0G9KvQHYhxUX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Ay6KpLOEmtwou8EJfnD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xEbCb_MkC9Dt0Im7_7H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u8YRb59U.v3ACTrR.Z3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Sqe8l48U.iBPkxIoiSl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21jdF5lUC._8.Ro5Sqq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K38DbBUEyOsTVeUdoGA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IZmKRnWke8FEiA6E306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lo9TWvwE6clzaxJtOxS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t2v3TCb0WNk9J88mII5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VBW89swkaRPZOun.HVt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nlPkz4ZUWG4VZFs0QPA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nzAkooMkaDw_MdPj8Dz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7XdCMXmkqqr_F5xZ86U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AnyYnDkU2ibfDtXseOw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BXzYVafE2xi8gT4eWFM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vnrlXQo0i0oYaw6sKe2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dHJm_5GEW9LZBM9dK5A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slyW5dckamnShYTpHeU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_a7KiBnEO_jLW0wVObf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iqWtPgHk6uRgtF53K7N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dWWN27A0acR5Myuaqsp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lYA4CGVUCczC2ZnIQuX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Ntx3aopkGRDfcdsJaM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.ux3qHnU6.rLtDKAXUl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2lp8ZAX0us9cUh4SKhd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FQV59m602paNTBscjnk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22sLP8jUSwCDrxUN2a2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T2xJz910KF.nO8QemVU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gCQ2jC40mGooyllLgEt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n5fsUlgk.Opt.pI1zGp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hyci6MzEapF43DQFzQE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DCdsR6lU6epvovzoK5d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ftyI4yHEajDokOq6OdP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FB9jX1nEiXP_rOlmsdd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palYM2wkidfYNWwk0X_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bziWLxSkic0m6qWxNvs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O_Z5GRDUCCrcEBjxW3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9P6FGvjUyE.OeFbHETE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K_VFS9XUmgqOoUyKtGM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X4_8X7y0KTU4jslaoFy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OggDdzd0OTqTQaKeO72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Zm_kon6Ui2iO5Ge7XBL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cWnknv7kCjT.kNy9GkM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g1VJViyUuLpvnH1IqkW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tRO5PQF0GBq.wE90nHp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KMwH.gokKIHjD5MJ_tj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okP6NRgk2xM7ygt8i.U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hPfkZqQUyV2IYn7tWE_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gaAblTl0Wk01oQs1hhL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jYrFpRrEy.4862nf_tz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EYp2q0X0iJWM.DBPkSo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JlY5vnAUS31iD515rWw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zt4GpAr0m7TJptn54mo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RQu8IQ7kux.K4RV7Hsy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zVkfxd.k.F.FKTxxRSc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fkjR8iBUeU5SwubTuEf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DR1g8dXU.ktbAcGOJmK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uPbKqsKkefy099ZpeHl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rlGQgLVEquAox6ya8PA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eWr_PsxkiPAw3zK8tpU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ovLI153UOwWddl752YX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gwhTH1q0SGycqnVCKRY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CUF0TZEOX1DhLh78zO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.NRuJiYUGjsKY_HPmTf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kIqi2BrEa7hwGzwRhSt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AkEUEMf02OB0KOQw1MP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IpDIbH90yyPWx9x7rW.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VonH.brU2uRf4Y6.Aoz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atB3reL0y4XOxFYNje7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NzIyrcXEW39akZGXbKj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KWUP5Bi0uYIVuGTWNQe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joxYT2kUCK.KOndAsrW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pHALcUgk2qdvLhM0cgu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ubORn7tECR1.9WYXAnH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NgdQ3zYkaOQPj7uPzzu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6HL7ImcES.UhoHa6L5j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DnaKwyFkaoCt1CtPyCp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AXfptwvUaqV5FHgtlvs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Y92OyUv0qlw.9ivvLvA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_ishXnHE6TXEEYUZafY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W60spJcEKUY0iO4XvP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qakSpi1EOTY3OgLiO7E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H_Wwl0dkqQFWyyjkUT9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kZsh.WAkurdJt7Znb8Q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XE74eTt0GBNxRaDFkXc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QiLSOh_UKS5W9FlcPoj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qoBgCyMkWlw_3xtYP3Y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_F2KOVPUeWFIraUDRUv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VLw.ihCUiZnt60jEdvh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P2XXdLpEuugzMDQ3HFL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e_p.Aqj0eni_LM3oOXN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4zcMtFhEiRKSh2CankJ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crzElmpEOcI7XmPRP6D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f5pDLHPkuQoY9vltbK0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9l0HK3fUeVkUCRstmni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r7Sg36A0anVRSsxUfPJ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vXB.a.eEKyf.OeVmhVd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dup0nfbkqIZWatbqNAR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FgJjd.5EOxbyH.W4q5D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f_Ba9SDEW0jElTQvR4l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jcQn.1YUygMnjzSP1dD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lMrf8SQ0OCyVnXfkPCv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kyDqFztU2b6cD10_f5n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tugqq3K06WktCU_FHUk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EO9PltrEaqeLH.2wkeY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jwBrRL_EiLqw0_NIrSv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Erbm7v.EiEVGJO6vD2V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NWLZw82U2Tygjn66y_z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ZLrb4AnkKRGuzPZLQvV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YRSxb3xEqLV1nMOb3gb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1hregLHkuqaXHKdDK0x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ZipZOjbECl8LETkKjE1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RibR7VjUyt2HXudBt4L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Xhl8VZ00.V8kH9IJKup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i1ySoD4k.skwViCTP8M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gmT9PKEU2nEiC2Gx4z9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dlLIGQjU2atR8huVIHP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Iqlt9iG02xgMhCuRncw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nwnGQKEqVv6ykkj_u_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N3mv3xaEiXyMSR0wcui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VskEXYdUqYTXINuZVNR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twUuxX_ECymJA_cAIDr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xYLDTpnUW6ULiNJjQd.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p0ifLpF06RLmFJXP.sp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zrDFdYUCbgUcd_XFCY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6yP0Ol40SHFrVEdBitV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Y6rUIRzUSq84l0LoIH.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TxbT5iGU6H3NxGc4sxZ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pc13M_2Ee4Iv2ZMGfTb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q5qQq6PECy6Ccud4alb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6C5_h2YUiR67c2UqN2x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fw2lXhmU.oWJ20qD.AU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BDuvarlkOkpiufS3qaE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ckNtmyUU.P.NJT1uRPj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MrsEKW80Kx8NxshTf6L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bqCKpKi0yuTmhtjg21s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60fsXkIkukNm7r54M0E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Zpa4x2eU.OHPyoCbZja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.tCUP5aEi8sp8NEdLg.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0835avXU.9RbC.MQ47Z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ve.SzreUuw_GjOFxWks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PSqPszn0azPtAj27Rn7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BQtE2wiEeLFTruBMRXA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lSdCoIv06.1kwVjpA0B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CYSlndXEeIVthuNwHfG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D.oi6ZX0ebfkDdNn78R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Hv26jxBkysOcdhwgSwN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08.h1l2kafYParBksXq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BtTx6gfUet8Lj.nVCh8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RbIswIUyenAIdKCIa6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CiVg3Hc0ikVPNAVhV1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6Wa9An5EKWCvnOTUt9q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5UGoTidkq8Ju5OI_mGs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9l6KUUMESrjGezQhmjI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D_QKv4xkqoRAx0L.8Rm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RTekqxhEKXhqUbC3O4R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i2CbsARUuhWl6mA8x7V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AOXJppu0ajFx2NKL_Q3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7Szefqkyk2B2c3HxxFp0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bL8jndUaPYEtfueHBW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5YEgJKSkqqZ64onSpqF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Ezz1yUbECxfnVypJj3w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woZO9ArU.wShmti3nxA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ymOsL0IUaWpT.k7pCYg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.eq.vbukyC8aDUj6qbv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0nHC.wE0OUSzY1YY6R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GdCb9mLkCAuboPfzgC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XtTZF1_UueQUfnYGNc7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y6Ke1YE6Ar2Yib8HeI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85CpvY30ij6Cf8OmZhi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4neqI9TECeGIFqN39q3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xIPRISfkaA60siydF4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nJk9bLsE6H53Kdx6skT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gg7mcVGUW4farPSLTPN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nIbmXxM0CrGpSu.biCf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8Stw93VEWC7hLkvs2NX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.kQ6235U6tKyT2cHEA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OK9cl3AUiJVoInTPcBH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0kcKWIL0qbOW.0HAf7V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8V9ERA4km6ERamE2Y5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DxPAz2LEGDe0taQEPSq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RxhhhBUUeKR1Ta.qD6o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VzTjrRm0ONmS_m9HjkY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Lv.3ph60CI3wRhVmmHY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F1ZT3cDki2sumZw7gWa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XQf9Tl5kKxi9U8UB.Xh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Q27C4NE0285yxgOTDpp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A00Gt7H0WKSGP4P6779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Bn5kpME0uUy7IEIe1ic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VhxNfdki3LV4TwYn6e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K5xYHmiUuJN8MVkWsM_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Jfj99rikKmkqUdDRwa2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yQClhdp0KNocwd5zUQi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qdm8B3TEq9bZU3wNb8c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hS5tGE0kSrXNBZWMM0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nPNaha.kW7HHH89jtGj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g.WeUJQEujtAxbGF2iM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OQUnWORUaZmRx1xLJNG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E8epUqYk2kW77_2Xm9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GPpvwX_EiRKm2GjzA6p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eI8_YNqEq4taXZQyr1w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_7Ov998UW.eho0MDIK1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0MNZoGSEea7nrTTqsiz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QiYHgbr06ZoMkP9o5Y5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y5tWJhgkiPw6Qx1AoTt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FV0hOHQE6mkjdeoWnYb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CwoNoA1ECeF717GDZU3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i3afyypECBRZRl7Ll3g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PdD7WpcUybsOYsdEhEI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Kbii6C_EGJrfUVZh78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uk7T3ttk2Bb.gX1cM6a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hMBgLyQkGgZY4_IHd9g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2qzZAja0OSM72DkisrA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quvXGH_k6w1hLis9QIO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5NjOWGekWBte01Ob1or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bThC1hQUeC84llZwprj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CORjIXek6HvOvC7MQ8C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hB.vZ2VkK9GJSkuK2ZH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pZD5hZwUG9TQg8qK1Vg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OI62CbXE.CK9OEz3cj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IoqrFFBUiwmUJd4v8M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5Ko6L110io7__JXz.qO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jRut1JNkGQwoHKP7b4N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vSkTFSi0.yZAlxusOwa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pZNjEbm0.ezk5XcBJlg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IIjLEFGEq_tshwXP1dR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v5jC41i0SG7FzXm6YOd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0rJ_uHKUyzrfu2sUBmA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gG28RJIUONPaXN8w99u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7_inzsxUmeTpAaiENZB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za.PeGz0yaqWCuHXQ8I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Xutb8Vs0ip9ZbjTRC56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5kLJy3p0OoBi8_voPnN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eC9rYGd0i34aPhNvj9H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lED6bduE2CduYDMbl4o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9k72VvDUGXSQx1WuOiC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0RbFlzH0yAJwv4zvLSr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F2XDcmMEm9I40.PF9s1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BxaeUvW06cI9jHmAkBi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Ma6R.vXkiRp6woeNGXL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YRc8kYZkypynitFPX_M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9jonPuq0GPadgFZeRu_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ri7x2.pUat9zBeQYqLvw"/>
</p:tagLst>
</file>

<file path=ppt/theme/theme1.xml><?xml version="1.0" encoding="utf-8"?>
<a:theme xmlns:a="http://schemas.openxmlformats.org/drawingml/2006/main" name="PRESENTATION TEMPLATE - NEW">
  <a:themeElements>
    <a:clrScheme name="PRESENTATION TEMPLATE - NEW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 TEMPLATE -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TEMPLATE - NEW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- NEW</Template>
  <TotalTime>808210</TotalTime>
  <Words>1640</Words>
  <Application>Microsoft Office PowerPoint</Application>
  <PresentationFormat>Presentación en pantalla (4:3)</PresentationFormat>
  <Paragraphs>463</Paragraphs>
  <Slides>17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PRESENTATION TEMPLATE - NEW</vt:lpstr>
      <vt:lpstr>think-cell Slide</vt:lpstr>
      <vt:lpstr>Chart</vt:lpstr>
      <vt:lpstr>Hoja de cálculo de Microsoft Office Excel 97-2003</vt:lpstr>
      <vt:lpstr>Diapositiva 0</vt:lpstr>
      <vt:lpstr>Mensajes clave para el día de hoy</vt:lpstr>
      <vt:lpstr>Somos el principal productor siderúrgico mundial, con operaciones mineras en expansión</vt:lpstr>
      <vt:lpstr>Nuestra red industrial y comercial se enfoca en la sustentabilidad y crecimiento del mercado</vt:lpstr>
      <vt:lpstr>ArcelorMittal en México</vt:lpstr>
      <vt:lpstr>Diapositiva 5</vt:lpstr>
      <vt:lpstr>1. Desaceleración en la demanda del acero por región</vt:lpstr>
      <vt:lpstr>Diapositiva 7</vt:lpstr>
      <vt:lpstr>Diapositiva 8</vt:lpstr>
      <vt:lpstr>Diapositiva 9</vt:lpstr>
      <vt:lpstr>Diapositiva 10</vt:lpstr>
      <vt:lpstr>2. Elementos indispensables en una Reforma Energética</vt:lpstr>
      <vt:lpstr>2. Efecto de La Reforma Energética: crecimiento  y competitividad para el país y el sector</vt:lpstr>
      <vt:lpstr>3. Comercio Exterior: Una apertura comercial Inteligente buscando equilibrio respecto a otras economías</vt:lpstr>
      <vt:lpstr>3. Comercio exterior y relación con la Política Industrial</vt:lpstr>
      <vt:lpstr>4. Política Industrial y Fortalecimiento de la Cadena Productiva México ante la perspectiva  mundial en política industrial </vt:lpstr>
      <vt:lpstr>Conclusiones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second line</dc:title>
  <dc:creator>jbonaplata</dc:creator>
  <cp:lastModifiedBy>Registro  Express</cp:lastModifiedBy>
  <cp:revision>3656</cp:revision>
  <dcterms:created xsi:type="dcterms:W3CDTF">2007-08-02T07:59:55Z</dcterms:created>
  <dcterms:modified xsi:type="dcterms:W3CDTF">2013-09-11T12:50:18Z</dcterms:modified>
</cp:coreProperties>
</file>