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 id="2147483669" r:id="rId2"/>
  </p:sldMasterIdLst>
  <p:notesMasterIdLst>
    <p:notesMasterId r:id="rId26"/>
  </p:notesMasterIdLst>
  <p:handoutMasterIdLst>
    <p:handoutMasterId r:id="rId27"/>
  </p:handoutMasterIdLst>
  <p:sldIdLst>
    <p:sldId id="256" r:id="rId3"/>
    <p:sldId id="298" r:id="rId4"/>
    <p:sldId id="300" r:id="rId5"/>
    <p:sldId id="299" r:id="rId6"/>
    <p:sldId id="310" r:id="rId7"/>
    <p:sldId id="332" r:id="rId8"/>
    <p:sldId id="334" r:id="rId9"/>
    <p:sldId id="328" r:id="rId10"/>
    <p:sldId id="312" r:id="rId11"/>
    <p:sldId id="313" r:id="rId12"/>
    <p:sldId id="329" r:id="rId13"/>
    <p:sldId id="314" r:id="rId14"/>
    <p:sldId id="315" r:id="rId15"/>
    <p:sldId id="317" r:id="rId16"/>
    <p:sldId id="320" r:id="rId17"/>
    <p:sldId id="321" r:id="rId18"/>
    <p:sldId id="322" r:id="rId19"/>
    <p:sldId id="323" r:id="rId20"/>
    <p:sldId id="327" r:id="rId21"/>
    <p:sldId id="318" r:id="rId22"/>
    <p:sldId id="324" r:id="rId23"/>
    <p:sldId id="325" r:id="rId24"/>
    <p:sldId id="259" r:id="rId25"/>
  </p:sldIdLst>
  <p:sldSz cx="9144000" cy="6858000" type="screen4x3"/>
  <p:notesSz cx="7315200" cy="9601200"/>
  <p:defaultTextStyle>
    <a:defPPr>
      <a:defRPr lang="en-GB"/>
    </a:defPPr>
    <a:lvl1pPr algn="l" rtl="0" fontAlgn="base">
      <a:spcBef>
        <a:spcPct val="0"/>
      </a:spcBef>
      <a:spcAft>
        <a:spcPct val="0"/>
      </a:spcAft>
      <a:defRPr sz="4800" b="1" kern="1200">
        <a:solidFill>
          <a:srgbClr val="A70240"/>
        </a:solidFill>
        <a:latin typeface="Arial" charset="0"/>
        <a:ea typeface="+mn-ea"/>
        <a:cs typeface="Arial" charset="0"/>
      </a:defRPr>
    </a:lvl1pPr>
    <a:lvl2pPr marL="457200" algn="l" rtl="0" fontAlgn="base">
      <a:spcBef>
        <a:spcPct val="0"/>
      </a:spcBef>
      <a:spcAft>
        <a:spcPct val="0"/>
      </a:spcAft>
      <a:defRPr sz="4800" b="1" kern="1200">
        <a:solidFill>
          <a:srgbClr val="A70240"/>
        </a:solidFill>
        <a:latin typeface="Arial" charset="0"/>
        <a:ea typeface="+mn-ea"/>
        <a:cs typeface="Arial" charset="0"/>
      </a:defRPr>
    </a:lvl2pPr>
    <a:lvl3pPr marL="914400" algn="l" rtl="0" fontAlgn="base">
      <a:spcBef>
        <a:spcPct val="0"/>
      </a:spcBef>
      <a:spcAft>
        <a:spcPct val="0"/>
      </a:spcAft>
      <a:defRPr sz="4800" b="1" kern="1200">
        <a:solidFill>
          <a:srgbClr val="A70240"/>
        </a:solidFill>
        <a:latin typeface="Arial" charset="0"/>
        <a:ea typeface="+mn-ea"/>
        <a:cs typeface="Arial" charset="0"/>
      </a:defRPr>
    </a:lvl3pPr>
    <a:lvl4pPr marL="1371600" algn="l" rtl="0" fontAlgn="base">
      <a:spcBef>
        <a:spcPct val="0"/>
      </a:spcBef>
      <a:spcAft>
        <a:spcPct val="0"/>
      </a:spcAft>
      <a:defRPr sz="4800" b="1" kern="1200">
        <a:solidFill>
          <a:srgbClr val="A70240"/>
        </a:solidFill>
        <a:latin typeface="Arial" charset="0"/>
        <a:ea typeface="+mn-ea"/>
        <a:cs typeface="Arial" charset="0"/>
      </a:defRPr>
    </a:lvl4pPr>
    <a:lvl5pPr marL="1828800" algn="l" rtl="0" fontAlgn="base">
      <a:spcBef>
        <a:spcPct val="0"/>
      </a:spcBef>
      <a:spcAft>
        <a:spcPct val="0"/>
      </a:spcAft>
      <a:defRPr sz="4800" b="1" kern="1200">
        <a:solidFill>
          <a:srgbClr val="A70240"/>
        </a:solidFill>
        <a:latin typeface="Arial" charset="0"/>
        <a:ea typeface="+mn-ea"/>
        <a:cs typeface="Arial" charset="0"/>
      </a:defRPr>
    </a:lvl5pPr>
    <a:lvl6pPr marL="2286000" algn="l" defTabSz="914400" rtl="0" eaLnBrk="1" latinLnBrk="0" hangingPunct="1">
      <a:defRPr sz="4800" b="1" kern="1200">
        <a:solidFill>
          <a:srgbClr val="A70240"/>
        </a:solidFill>
        <a:latin typeface="Arial" charset="0"/>
        <a:ea typeface="+mn-ea"/>
        <a:cs typeface="Arial" charset="0"/>
      </a:defRPr>
    </a:lvl6pPr>
    <a:lvl7pPr marL="2743200" algn="l" defTabSz="914400" rtl="0" eaLnBrk="1" latinLnBrk="0" hangingPunct="1">
      <a:defRPr sz="4800" b="1" kern="1200">
        <a:solidFill>
          <a:srgbClr val="A70240"/>
        </a:solidFill>
        <a:latin typeface="Arial" charset="0"/>
        <a:ea typeface="+mn-ea"/>
        <a:cs typeface="Arial" charset="0"/>
      </a:defRPr>
    </a:lvl7pPr>
    <a:lvl8pPr marL="3200400" algn="l" defTabSz="914400" rtl="0" eaLnBrk="1" latinLnBrk="0" hangingPunct="1">
      <a:defRPr sz="4800" b="1" kern="1200">
        <a:solidFill>
          <a:srgbClr val="A70240"/>
        </a:solidFill>
        <a:latin typeface="Arial" charset="0"/>
        <a:ea typeface="+mn-ea"/>
        <a:cs typeface="Arial" charset="0"/>
      </a:defRPr>
    </a:lvl8pPr>
    <a:lvl9pPr marL="3657600" algn="l" defTabSz="914400" rtl="0" eaLnBrk="1" latinLnBrk="0" hangingPunct="1">
      <a:defRPr sz="4800" b="1" kern="1200">
        <a:solidFill>
          <a:srgbClr val="A70240"/>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7F92"/>
    <a:srgbClr val="00AAE7"/>
    <a:srgbClr val="841C80"/>
    <a:srgbClr val="A17AAA"/>
    <a:srgbClr val="F4C000"/>
    <a:srgbClr val="D0202E"/>
    <a:srgbClr val="F68620"/>
    <a:srgbClr val="76A51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2455" autoAdjust="0"/>
    <p:restoredTop sz="79490" autoAdjust="0"/>
  </p:normalViewPr>
  <p:slideViewPr>
    <p:cSldViewPr snapToGrid="0" showGuides="1">
      <p:cViewPr>
        <p:scale>
          <a:sx n="102" d="100"/>
          <a:sy n="102" d="100"/>
        </p:scale>
        <p:origin x="-72" y="534"/>
      </p:cViewPr>
      <p:guideLst>
        <p:guide orient="horz" pos="463"/>
        <p:guide pos="2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75" d="100"/>
          <a:sy n="75" d="100"/>
        </p:scale>
        <p:origin x="-2730"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fsbrussels01\SHARED\Communications\Corporate%20identity\PowerPoint\2013%20Staff%20PowerPoint%20Updates\February\SAfrica.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fsbrussels01\SHARED\Communications\Corporate%20identity\PowerPoint\2013%20Staff%20PowerPoint%20Updates\February\SAfrica.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750616442516257E-2"/>
          <c:y val="3.2942927334768841E-2"/>
          <c:w val="0.91887905905333833"/>
          <c:h val="0.84369953803391629"/>
        </c:manualLayout>
      </c:layout>
      <c:barChart>
        <c:barDir val="col"/>
        <c:grouping val="stacked"/>
        <c:varyColors val="0"/>
        <c:ser>
          <c:idx val="0"/>
          <c:order val="0"/>
          <c:tx>
            <c:v>Developed</c:v>
          </c:tx>
          <c:spPr>
            <a:solidFill>
              <a:srgbClr val="99ADB7"/>
            </a:solidFill>
            <a:ln w="25400">
              <a:noFill/>
              <a:prstDash val="solid"/>
            </a:ln>
          </c:spPr>
          <c:invertIfNegative val="0"/>
          <c:cat>
            <c:numLit>
              <c:formatCode>General</c:formatCode>
              <c:ptCount val="1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numLit>
          </c:cat>
          <c:val>
            <c:numLit>
              <c:formatCode>#,##0;[=0]\...;General</c:formatCode>
              <c:ptCount val="18"/>
              <c:pt idx="0">
                <c:v>386875.77100000001</c:v>
              </c:pt>
              <c:pt idx="1">
                <c:v>378579.46600000001</c:v>
              </c:pt>
              <c:pt idx="2">
                <c:v>407416.08900000004</c:v>
              </c:pt>
              <c:pt idx="3">
                <c:v>398875.69799999997</c:v>
              </c:pt>
              <c:pt idx="4">
                <c:v>401655.11099999998</c:v>
              </c:pt>
              <c:pt idx="5">
                <c:v>427774.83999999997</c:v>
              </c:pt>
              <c:pt idx="6">
                <c:v>400387.18081717048</c:v>
              </c:pt>
              <c:pt idx="7">
                <c:v>406808.73720449099</c:v>
              </c:pt>
              <c:pt idx="8">
                <c:v>408802.86293114012</c:v>
              </c:pt>
              <c:pt idx="9">
                <c:v>438994.58732354734</c:v>
              </c:pt>
              <c:pt idx="10">
                <c:v>419702.07668318867</c:v>
              </c:pt>
              <c:pt idx="11">
                <c:v>456127.76701505686</c:v>
              </c:pt>
              <c:pt idx="12">
                <c:v>452463.94500000001</c:v>
              </c:pt>
              <c:pt idx="13">
                <c:v>370220.61316331662</c:v>
              </c:pt>
              <c:pt idx="14">
                <c:v>240496.15139873847</c:v>
              </c:pt>
              <c:pt idx="15">
                <c:v>305714.04400456953</c:v>
              </c:pt>
              <c:pt idx="16">
                <c:v>322450.46595774818</c:v>
              </c:pt>
              <c:pt idx="17">
                <c:v>323830.04335576767</c:v>
              </c:pt>
            </c:numLit>
          </c:val>
        </c:ser>
        <c:ser>
          <c:idx val="1"/>
          <c:order val="1"/>
          <c:tx>
            <c:v>China</c:v>
          </c:tx>
          <c:spPr>
            <a:solidFill>
              <a:schemeClr val="accent3"/>
            </a:solidFill>
            <a:ln w="25400">
              <a:noFill/>
              <a:prstDash val="solid"/>
            </a:ln>
          </c:spPr>
          <c:invertIfNegative val="0"/>
          <c:dPt>
            <c:idx val="41"/>
            <c:invertIfNegative val="0"/>
            <c:bubble3D val="0"/>
          </c:dPt>
          <c:dPt>
            <c:idx val="42"/>
            <c:invertIfNegative val="0"/>
            <c:bubble3D val="0"/>
          </c:dPt>
          <c:dPt>
            <c:idx val="43"/>
            <c:invertIfNegative val="0"/>
            <c:bubble3D val="0"/>
          </c:dPt>
          <c:dPt>
            <c:idx val="44"/>
            <c:invertIfNegative val="0"/>
            <c:bubble3D val="0"/>
          </c:dPt>
          <c:dPt>
            <c:idx val="45"/>
            <c:invertIfNegative val="0"/>
            <c:bubble3D val="0"/>
          </c:dPt>
          <c:dPt>
            <c:idx val="46"/>
            <c:invertIfNegative val="0"/>
            <c:bubble3D val="0"/>
          </c:dPt>
          <c:dPt>
            <c:idx val="47"/>
            <c:invertIfNegative val="0"/>
            <c:bubble3D val="0"/>
          </c:dPt>
          <c:dPt>
            <c:idx val="48"/>
            <c:invertIfNegative val="0"/>
            <c:bubble3D val="0"/>
          </c:dPt>
          <c:dPt>
            <c:idx val="49"/>
            <c:invertIfNegative val="0"/>
            <c:bubble3D val="0"/>
          </c:dPt>
          <c:dPt>
            <c:idx val="50"/>
            <c:invertIfNegative val="0"/>
            <c:bubble3D val="0"/>
          </c:dPt>
          <c:cat>
            <c:numLit>
              <c:formatCode>General</c:formatCode>
              <c:ptCount val="1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numLit>
          </c:cat>
          <c:val>
            <c:numLit>
              <c:formatCode>#,##0;[=0]\...;General</c:formatCode>
              <c:ptCount val="18"/>
              <c:pt idx="0">
                <c:v>87434</c:v>
              </c:pt>
              <c:pt idx="1">
                <c:v>100741</c:v>
              </c:pt>
              <c:pt idx="2">
                <c:v>103249</c:v>
              </c:pt>
              <c:pt idx="3">
                <c:v>110645</c:v>
              </c:pt>
              <c:pt idx="4">
                <c:v>122563</c:v>
              </c:pt>
              <c:pt idx="5">
                <c:v>124278</c:v>
              </c:pt>
              <c:pt idx="6">
                <c:v>153583</c:v>
              </c:pt>
              <c:pt idx="7">
                <c:v>186335</c:v>
              </c:pt>
              <c:pt idx="8">
                <c:v>240479</c:v>
              </c:pt>
              <c:pt idx="9">
                <c:v>275819.40000000002</c:v>
              </c:pt>
              <c:pt idx="10">
                <c:v>347472</c:v>
              </c:pt>
              <c:pt idx="11">
                <c:v>377664</c:v>
              </c:pt>
              <c:pt idx="12">
                <c:v>418425.59999999998</c:v>
              </c:pt>
              <c:pt idx="13">
                <c:v>446861</c:v>
              </c:pt>
              <c:pt idx="14">
                <c:v>551443</c:v>
              </c:pt>
              <c:pt idx="15">
                <c:v>587578</c:v>
              </c:pt>
              <c:pt idx="16">
                <c:v>623856</c:v>
              </c:pt>
              <c:pt idx="17">
                <c:v>639456</c:v>
              </c:pt>
            </c:numLit>
          </c:val>
        </c:ser>
        <c:ser>
          <c:idx val="2"/>
          <c:order val="2"/>
          <c:tx>
            <c:v>Developing ex China</c:v>
          </c:tx>
          <c:spPr>
            <a:solidFill>
              <a:srgbClr val="5C7F92"/>
            </a:solidFill>
            <a:ln w="25400">
              <a:noFill/>
              <a:prstDash val="solid"/>
            </a:ln>
          </c:spPr>
          <c:invertIfNegative val="0"/>
          <c:cat>
            <c:numLit>
              <c:formatCode>General</c:formatCode>
              <c:ptCount val="1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numLit>
          </c:cat>
          <c:val>
            <c:numLit>
              <c:formatCode>#,##0;[=0]\...;General</c:formatCode>
              <c:ptCount val="18"/>
              <c:pt idx="0">
                <c:v>183488.00500000006</c:v>
              </c:pt>
              <c:pt idx="1">
                <c:v>181831.62800000003</c:v>
              </c:pt>
              <c:pt idx="2">
                <c:v>194566.397</c:v>
              </c:pt>
              <c:pt idx="3">
                <c:v>184510.39799999993</c:v>
              </c:pt>
              <c:pt idx="4">
                <c:v>182701.85300000006</c:v>
              </c:pt>
              <c:pt idx="5">
                <c:v>208663.23200000008</c:v>
              </c:pt>
              <c:pt idx="6">
                <c:v>219478.54018282966</c:v>
              </c:pt>
              <c:pt idx="7">
                <c:v>230612.79379550921</c:v>
              </c:pt>
              <c:pt idx="8">
                <c:v>245504.13506885991</c:v>
              </c:pt>
              <c:pt idx="9">
                <c:v>261838.24905467336</c:v>
              </c:pt>
              <c:pt idx="10">
                <c:v>274613.17331403401</c:v>
              </c:pt>
              <c:pt idx="11">
                <c:v>308300.20198840933</c:v>
              </c:pt>
              <c:pt idx="12">
                <c:v>347235.58776058321</c:v>
              </c:pt>
              <c:pt idx="13">
                <c:v>401348.14417268708</c:v>
              </c:pt>
              <c:pt idx="14">
                <c:v>347557.62847035343</c:v>
              </c:pt>
              <c:pt idx="15">
                <c:v>406532.51743754884</c:v>
              </c:pt>
              <c:pt idx="16">
                <c:v>434545.40377890907</c:v>
              </c:pt>
              <c:pt idx="17">
                <c:v>446093.63409702264</c:v>
              </c:pt>
            </c:numLit>
          </c:val>
        </c:ser>
        <c:dLbls>
          <c:showLegendKey val="0"/>
          <c:showVal val="0"/>
          <c:showCatName val="0"/>
          <c:showSerName val="0"/>
          <c:showPercent val="0"/>
          <c:showBubbleSize val="0"/>
        </c:dLbls>
        <c:gapWidth val="42"/>
        <c:overlap val="100"/>
        <c:axId val="98559104"/>
        <c:axId val="98560640"/>
      </c:barChart>
      <c:catAx>
        <c:axId val="98559104"/>
        <c:scaling>
          <c:orientation val="minMax"/>
        </c:scaling>
        <c:delete val="0"/>
        <c:axPos val="b"/>
        <c:numFmt formatCode="General" sourceLinked="1"/>
        <c:majorTickMark val="out"/>
        <c:minorTickMark val="none"/>
        <c:tickLblPos val="nextTo"/>
        <c:spPr>
          <a:ln w="3175">
            <a:solidFill>
              <a:srgbClr val="FFFFFF"/>
            </a:solidFill>
            <a:prstDash val="solid"/>
          </a:ln>
        </c:spPr>
        <c:txPr>
          <a:bodyPr rot="-2700000" vert="horz"/>
          <a:lstStyle/>
          <a:p>
            <a:pPr>
              <a:defRPr sz="900" b="0" i="0" u="none" strike="noStrike" baseline="0">
                <a:solidFill>
                  <a:sysClr val="windowText" lastClr="000000"/>
                </a:solidFill>
                <a:latin typeface="Tahoma" pitchFamily="34" charset="0"/>
                <a:ea typeface="Tahoma" pitchFamily="34" charset="0"/>
                <a:cs typeface="Tahoma" pitchFamily="34" charset="0"/>
              </a:defRPr>
            </a:pPr>
            <a:endParaRPr lang="en-US"/>
          </a:p>
        </c:txPr>
        <c:crossAx val="98560640"/>
        <c:crosses val="autoZero"/>
        <c:auto val="1"/>
        <c:lblAlgn val="ctr"/>
        <c:lblOffset val="100"/>
        <c:noMultiLvlLbl val="0"/>
      </c:catAx>
      <c:valAx>
        <c:axId val="98560640"/>
        <c:scaling>
          <c:orientation val="minMax"/>
        </c:scaling>
        <c:delete val="0"/>
        <c:axPos val="l"/>
        <c:majorGridlines>
          <c:spPr>
            <a:ln w="3175">
              <a:solidFill>
                <a:srgbClr val="808080"/>
              </a:solidFill>
              <a:prstDash val="sysDash"/>
            </a:ln>
          </c:spPr>
        </c:majorGridlines>
        <c:numFmt formatCode="#,##0.0" sourceLinked="0"/>
        <c:majorTickMark val="out"/>
        <c:minorTickMark val="none"/>
        <c:tickLblPos val="nextTo"/>
        <c:spPr>
          <a:ln w="3175">
            <a:solidFill>
              <a:srgbClr val="FFFFFF"/>
            </a:solidFill>
            <a:prstDash val="solid"/>
          </a:ln>
        </c:spPr>
        <c:txPr>
          <a:bodyPr rot="0" vert="horz"/>
          <a:lstStyle/>
          <a:p>
            <a:pPr>
              <a:defRPr sz="1000" b="0" i="0" u="none" strike="noStrike" baseline="0">
                <a:solidFill>
                  <a:sysClr val="windowText" lastClr="000000"/>
                </a:solidFill>
                <a:latin typeface="Tahoma" pitchFamily="34" charset="0"/>
                <a:ea typeface="Tahoma" pitchFamily="34" charset="0"/>
                <a:cs typeface="Tahoma" pitchFamily="34" charset="0"/>
              </a:defRPr>
            </a:pPr>
            <a:endParaRPr lang="en-US"/>
          </a:p>
        </c:txPr>
        <c:crossAx val="98559104"/>
        <c:crosses val="autoZero"/>
        <c:crossBetween val="between"/>
        <c:dispUnits>
          <c:builtInUnit val="millions"/>
        </c:dispUnits>
      </c:valAx>
      <c:spPr>
        <a:noFill/>
        <a:ln w="25400">
          <a:noFill/>
        </a:ln>
      </c:spPr>
    </c:plotArea>
    <c:legend>
      <c:legendPos val="r"/>
      <c:layout>
        <c:manualLayout>
          <c:xMode val="edge"/>
          <c:yMode val="edge"/>
          <c:x val="0.16894353431943168"/>
          <c:y val="1.435381595548429E-2"/>
          <c:w val="0.83105654923235195"/>
          <c:h val="0.100576569829192"/>
        </c:manualLayout>
      </c:layout>
      <c:overlay val="0"/>
      <c:spPr>
        <a:solidFill>
          <a:srgbClr val="FFFFFF"/>
        </a:solidFill>
        <a:ln w="25400">
          <a:solidFill>
            <a:srgbClr val="FFFFFF"/>
          </a:solidFill>
        </a:ln>
      </c:spPr>
      <c:txPr>
        <a:bodyPr/>
        <a:lstStyle/>
        <a:p>
          <a:pPr>
            <a:defRPr sz="1200" b="1" i="0" u="none" strike="noStrike" baseline="0">
              <a:solidFill>
                <a:sysClr val="windowText" lastClr="000000"/>
              </a:solidFill>
              <a:latin typeface="Arial"/>
              <a:ea typeface="Arial"/>
              <a:cs typeface="Arial"/>
            </a:defRPr>
          </a:pPr>
          <a:endParaRPr lang="en-US"/>
        </a:p>
      </c:txPr>
    </c:legend>
    <c:plotVisOnly val="1"/>
    <c:dispBlanksAs val="gap"/>
    <c:showDLblsOverMax val="0"/>
  </c:chart>
  <c:spPr>
    <a:solidFill>
      <a:srgbClr val="FFFFFF"/>
    </a:solidFill>
    <a:ln w="9525">
      <a:noFill/>
    </a:ln>
  </c:spPr>
  <c:txPr>
    <a:bodyPr/>
    <a:lstStyle/>
    <a:p>
      <a:pPr>
        <a:defRPr sz="1200" b="0" i="0" u="none" strike="noStrike" baseline="0">
          <a:solidFill>
            <a:srgbClr val="000000"/>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7652927083256102E-2"/>
          <c:y val="6.6428572079395509E-2"/>
          <c:w val="0.9021253280839896"/>
          <c:h val="0.8554590638444054"/>
        </c:manualLayout>
      </c:layout>
      <c:barChart>
        <c:barDir val="col"/>
        <c:grouping val="clustered"/>
        <c:varyColors val="0"/>
        <c:ser>
          <c:idx val="0"/>
          <c:order val="0"/>
          <c:tx>
            <c:strRef>
              <c:f>Sheet2!$G$16</c:f>
              <c:strCache>
                <c:ptCount val="1"/>
                <c:pt idx="0">
                  <c:v>Developing</c:v>
                </c:pt>
              </c:strCache>
            </c:strRef>
          </c:tx>
          <c:spPr>
            <a:solidFill>
              <a:schemeClr val="accent1"/>
            </a:solidFill>
          </c:spPr>
          <c:invertIfNegative val="0"/>
          <c:cat>
            <c:strRef>
              <c:f>Sheet2!$A$17:$F$19</c:f>
              <c:strCache>
                <c:ptCount val="3"/>
                <c:pt idx="0">
                  <c:v>Construction</c:v>
                </c:pt>
                <c:pt idx="1">
                  <c:v>Industrial goods</c:v>
                </c:pt>
                <c:pt idx="2">
                  <c:v>Consumer goods</c:v>
                </c:pt>
              </c:strCache>
            </c:strRef>
          </c:cat>
          <c:val>
            <c:numRef>
              <c:f>Sheet2!$G$17:$G$19</c:f>
              <c:numCache>
                <c:formatCode>0.0%</c:formatCode>
                <c:ptCount val="3"/>
                <c:pt idx="0">
                  <c:v>0.53</c:v>
                </c:pt>
                <c:pt idx="1">
                  <c:v>0.3693675991584775</c:v>
                </c:pt>
                <c:pt idx="2">
                  <c:v>0.1006324008415225</c:v>
                </c:pt>
              </c:numCache>
            </c:numRef>
          </c:val>
        </c:ser>
        <c:ser>
          <c:idx val="1"/>
          <c:order val="1"/>
          <c:tx>
            <c:strRef>
              <c:f>Sheet2!$H$16</c:f>
              <c:strCache>
                <c:ptCount val="1"/>
                <c:pt idx="0">
                  <c:v>Developed</c:v>
                </c:pt>
              </c:strCache>
            </c:strRef>
          </c:tx>
          <c:spPr>
            <a:solidFill>
              <a:schemeClr val="accent3"/>
            </a:solidFill>
          </c:spPr>
          <c:invertIfNegative val="0"/>
          <c:cat>
            <c:strRef>
              <c:f>Sheet2!$A$17:$F$19</c:f>
              <c:strCache>
                <c:ptCount val="3"/>
                <c:pt idx="0">
                  <c:v>Construction</c:v>
                </c:pt>
                <c:pt idx="1">
                  <c:v>Industrial goods</c:v>
                </c:pt>
                <c:pt idx="2">
                  <c:v>Consumer goods</c:v>
                </c:pt>
              </c:strCache>
            </c:strRef>
          </c:cat>
          <c:val>
            <c:numRef>
              <c:f>Sheet2!$H$17:$H$19</c:f>
              <c:numCache>
                <c:formatCode>0.0%</c:formatCode>
                <c:ptCount val="3"/>
                <c:pt idx="0">
                  <c:v>0.35</c:v>
                </c:pt>
                <c:pt idx="1">
                  <c:v>0.40816028889824307</c:v>
                </c:pt>
                <c:pt idx="2">
                  <c:v>0.24183971110175695</c:v>
                </c:pt>
              </c:numCache>
            </c:numRef>
          </c:val>
        </c:ser>
        <c:dLbls>
          <c:showLegendKey val="0"/>
          <c:showVal val="0"/>
          <c:showCatName val="0"/>
          <c:showSerName val="0"/>
          <c:showPercent val="0"/>
          <c:showBubbleSize val="0"/>
        </c:dLbls>
        <c:gapWidth val="150"/>
        <c:axId val="97337728"/>
        <c:axId val="97339264"/>
      </c:barChart>
      <c:catAx>
        <c:axId val="97337728"/>
        <c:scaling>
          <c:orientation val="minMax"/>
        </c:scaling>
        <c:delete val="0"/>
        <c:axPos val="b"/>
        <c:numFmt formatCode="General" sourceLinked="1"/>
        <c:majorTickMark val="out"/>
        <c:minorTickMark val="none"/>
        <c:tickLblPos val="nextTo"/>
        <c:txPr>
          <a:bodyPr/>
          <a:lstStyle/>
          <a:p>
            <a:pPr>
              <a:defRPr>
                <a:latin typeface="Tahoma" pitchFamily="34" charset="0"/>
                <a:ea typeface="Tahoma" pitchFamily="34" charset="0"/>
                <a:cs typeface="Tahoma" pitchFamily="34" charset="0"/>
              </a:defRPr>
            </a:pPr>
            <a:endParaRPr lang="en-US"/>
          </a:p>
        </c:txPr>
        <c:crossAx val="97339264"/>
        <c:crosses val="autoZero"/>
        <c:auto val="1"/>
        <c:lblAlgn val="ctr"/>
        <c:lblOffset val="100"/>
        <c:noMultiLvlLbl val="0"/>
      </c:catAx>
      <c:valAx>
        <c:axId val="97339264"/>
        <c:scaling>
          <c:orientation val="minMax"/>
        </c:scaling>
        <c:delete val="0"/>
        <c:axPos val="l"/>
        <c:numFmt formatCode="0%" sourceLinked="0"/>
        <c:majorTickMark val="out"/>
        <c:minorTickMark val="none"/>
        <c:tickLblPos val="nextTo"/>
        <c:txPr>
          <a:bodyPr/>
          <a:lstStyle/>
          <a:p>
            <a:pPr>
              <a:defRPr>
                <a:latin typeface="Tahoma" pitchFamily="34" charset="0"/>
                <a:ea typeface="Tahoma" pitchFamily="34" charset="0"/>
                <a:cs typeface="Tahoma" pitchFamily="34" charset="0"/>
              </a:defRPr>
            </a:pPr>
            <a:endParaRPr lang="en-US"/>
          </a:p>
        </c:txPr>
        <c:crossAx val="97337728"/>
        <c:crosses val="autoZero"/>
        <c:crossBetween val="between"/>
        <c:majorUnit val="0.1"/>
      </c:valAx>
    </c:plotArea>
    <c:legend>
      <c:legendPos val="r"/>
      <c:layout>
        <c:manualLayout>
          <c:xMode val="edge"/>
          <c:yMode val="edge"/>
          <c:x val="0.55614021830646299"/>
          <c:y val="5.6942472354890063E-2"/>
          <c:w val="0.40454357365890892"/>
          <c:h val="8.4421124309003809E-2"/>
        </c:manualLayout>
      </c:layout>
      <c:overlay val="0"/>
      <c:spPr>
        <a:ln>
          <a:solidFill>
            <a:schemeClr val="tx1"/>
          </a:solidFill>
        </a:ln>
      </c:spPr>
      <c:txPr>
        <a:bodyPr/>
        <a:lstStyle/>
        <a:p>
          <a:pPr>
            <a:defRPr sz="1200">
              <a:latin typeface="+mj-lt"/>
              <a:ea typeface="Tahoma" pitchFamily="34" charset="0"/>
              <a:cs typeface="Tahoma" pitchFamily="34" charset="0"/>
            </a:defRPr>
          </a:pPr>
          <a:endParaRPr lang="en-US"/>
        </a:p>
      </c:txPr>
    </c:legend>
    <c:plotVisOnly val="1"/>
    <c:dispBlanksAs val="gap"/>
    <c:showDLblsOverMax val="0"/>
  </c:chart>
  <c:spPr>
    <a:ln>
      <a:noFill/>
    </a:ln>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4466" name="Rectangle 2"/>
          <p:cNvSpPr>
            <a:spLocks noGrp="1" noChangeArrowheads="1"/>
          </p:cNvSpPr>
          <p:nvPr>
            <p:ph type="hdr" sz="quarter"/>
          </p:nvPr>
        </p:nvSpPr>
        <p:spPr bwMode="auto">
          <a:xfrm>
            <a:off x="0" y="0"/>
            <a:ext cx="3170717" cy="48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defTabSz="915988">
              <a:spcBef>
                <a:spcPct val="0"/>
              </a:spcBef>
              <a:buClrTx/>
              <a:buSzTx/>
              <a:buFontTx/>
              <a:buNone/>
              <a:defRPr sz="1200" b="0">
                <a:solidFill>
                  <a:schemeClr val="tx1"/>
                </a:solidFill>
                <a:latin typeface="Arial" charset="0"/>
                <a:cs typeface="Arial" charset="0"/>
              </a:defRPr>
            </a:lvl1pPr>
          </a:lstStyle>
          <a:p>
            <a:pPr>
              <a:defRPr/>
            </a:pPr>
            <a:endParaRPr lang="en-GB"/>
          </a:p>
        </p:txBody>
      </p:sp>
      <p:sp>
        <p:nvSpPr>
          <p:cNvPr id="574467" name="Rectangle 3"/>
          <p:cNvSpPr>
            <a:spLocks noGrp="1" noChangeArrowheads="1"/>
          </p:cNvSpPr>
          <p:nvPr>
            <p:ph type="dt" sz="quarter" idx="1"/>
          </p:nvPr>
        </p:nvSpPr>
        <p:spPr bwMode="auto">
          <a:xfrm>
            <a:off x="4142775" y="0"/>
            <a:ext cx="3170717" cy="48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t" anchorCtr="0" compatLnSpc="1">
            <a:prstTxWarp prst="textNoShape">
              <a:avLst/>
            </a:prstTxWarp>
          </a:bodyPr>
          <a:lstStyle>
            <a:lvl1pPr algn="r" defTabSz="915988">
              <a:spcBef>
                <a:spcPct val="0"/>
              </a:spcBef>
              <a:buClrTx/>
              <a:buSzTx/>
              <a:buFontTx/>
              <a:buNone/>
              <a:defRPr sz="1200" b="0">
                <a:solidFill>
                  <a:schemeClr val="tx1"/>
                </a:solidFill>
                <a:latin typeface="Arial" charset="0"/>
                <a:cs typeface="Arial" charset="0"/>
              </a:defRPr>
            </a:lvl1pPr>
          </a:lstStyle>
          <a:p>
            <a:pPr>
              <a:defRPr/>
            </a:pPr>
            <a:endParaRPr lang="en-GB"/>
          </a:p>
        </p:txBody>
      </p:sp>
      <p:sp>
        <p:nvSpPr>
          <p:cNvPr id="574468" name="Rectangle 4"/>
          <p:cNvSpPr>
            <a:spLocks noGrp="1" noChangeArrowheads="1"/>
          </p:cNvSpPr>
          <p:nvPr>
            <p:ph type="ftr" sz="quarter" idx="2"/>
          </p:nvPr>
        </p:nvSpPr>
        <p:spPr bwMode="auto">
          <a:xfrm>
            <a:off x="0" y="9119068"/>
            <a:ext cx="3170717" cy="48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defTabSz="915988">
              <a:spcBef>
                <a:spcPct val="0"/>
              </a:spcBef>
              <a:buClrTx/>
              <a:buSzTx/>
              <a:buFontTx/>
              <a:buNone/>
              <a:defRPr sz="1200" b="0">
                <a:solidFill>
                  <a:schemeClr val="tx1"/>
                </a:solidFill>
                <a:latin typeface="Arial" charset="0"/>
                <a:cs typeface="Arial" charset="0"/>
              </a:defRPr>
            </a:lvl1pPr>
          </a:lstStyle>
          <a:p>
            <a:pPr>
              <a:defRPr/>
            </a:pPr>
            <a:endParaRPr lang="en-GB"/>
          </a:p>
        </p:txBody>
      </p:sp>
      <p:sp>
        <p:nvSpPr>
          <p:cNvPr id="574469" name="Rectangle 5"/>
          <p:cNvSpPr>
            <a:spLocks noGrp="1" noChangeArrowheads="1"/>
          </p:cNvSpPr>
          <p:nvPr>
            <p:ph type="sldNum" sz="quarter" idx="3"/>
          </p:nvPr>
        </p:nvSpPr>
        <p:spPr bwMode="auto">
          <a:xfrm>
            <a:off x="4142775" y="9119068"/>
            <a:ext cx="3170717" cy="48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68" tIns="45784" rIns="91568" bIns="45784" numCol="1" anchor="b" anchorCtr="0" compatLnSpc="1">
            <a:prstTxWarp prst="textNoShape">
              <a:avLst/>
            </a:prstTxWarp>
          </a:bodyPr>
          <a:lstStyle>
            <a:lvl1pPr algn="r" defTabSz="915988">
              <a:spcBef>
                <a:spcPct val="0"/>
              </a:spcBef>
              <a:buClrTx/>
              <a:buSzTx/>
              <a:buFontTx/>
              <a:buNone/>
              <a:defRPr sz="1200" b="0">
                <a:solidFill>
                  <a:schemeClr val="tx1"/>
                </a:solidFill>
                <a:latin typeface="Arial" charset="0"/>
                <a:cs typeface="Arial" charset="0"/>
              </a:defRPr>
            </a:lvl1pPr>
          </a:lstStyle>
          <a:p>
            <a:pPr>
              <a:defRPr/>
            </a:pPr>
            <a:fld id="{70C0AD37-075D-49CA-ADBB-CC3FD0070EBB}" type="slidenum">
              <a:rPr lang="en-GB"/>
              <a:pPr>
                <a:defRPr/>
              </a:pPr>
              <a:t>‹#›</a:t>
            </a:fld>
            <a:endParaRPr lang="en-GB"/>
          </a:p>
        </p:txBody>
      </p:sp>
    </p:spTree>
    <p:extLst>
      <p:ext uri="{BB962C8B-B14F-4D97-AF65-F5344CB8AC3E}">
        <p14:creationId xmlns:p14="http://schemas.microsoft.com/office/powerpoint/2010/main" val="3256492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717" cy="48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07" tIns="46654" rIns="93307" bIns="46654" numCol="1" anchor="t" anchorCtr="0" compatLnSpc="1">
            <a:prstTxWarp prst="textNoShape">
              <a:avLst/>
            </a:prstTxWarp>
          </a:bodyPr>
          <a:lstStyle>
            <a:lvl1pPr defTabSz="933450">
              <a:spcBef>
                <a:spcPct val="0"/>
              </a:spcBef>
              <a:buClrTx/>
              <a:buSzTx/>
              <a:buFontTx/>
              <a:buNone/>
              <a:defRPr sz="1200" b="0">
                <a:solidFill>
                  <a:schemeClr val="tx1"/>
                </a:solidFill>
                <a:latin typeface="Arial" charset="0"/>
                <a:cs typeface="Arial" charset="0"/>
              </a:defRPr>
            </a:lvl1pPr>
          </a:lstStyle>
          <a:p>
            <a:pPr>
              <a:defRPr/>
            </a:pPr>
            <a:endParaRPr lang="en-GB"/>
          </a:p>
        </p:txBody>
      </p:sp>
      <p:sp>
        <p:nvSpPr>
          <p:cNvPr id="5123" name="Rectangle 3"/>
          <p:cNvSpPr>
            <a:spLocks noGrp="1" noChangeArrowheads="1"/>
          </p:cNvSpPr>
          <p:nvPr>
            <p:ph type="dt" idx="1"/>
          </p:nvPr>
        </p:nvSpPr>
        <p:spPr bwMode="auto">
          <a:xfrm>
            <a:off x="4142775" y="0"/>
            <a:ext cx="3170717" cy="48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07" tIns="46654" rIns="93307" bIns="46654" numCol="1" anchor="t" anchorCtr="0" compatLnSpc="1">
            <a:prstTxWarp prst="textNoShape">
              <a:avLst/>
            </a:prstTxWarp>
          </a:bodyPr>
          <a:lstStyle>
            <a:lvl1pPr algn="r" defTabSz="933450">
              <a:spcBef>
                <a:spcPct val="0"/>
              </a:spcBef>
              <a:buClrTx/>
              <a:buSzTx/>
              <a:buFontTx/>
              <a:buNone/>
              <a:defRPr sz="1200" b="0">
                <a:solidFill>
                  <a:schemeClr val="tx1"/>
                </a:solidFill>
                <a:latin typeface="Arial" charset="0"/>
                <a:cs typeface="Arial" charset="0"/>
              </a:defRPr>
            </a:lvl1pPr>
          </a:lstStyle>
          <a:p>
            <a:pPr>
              <a:defRPr/>
            </a:pPr>
            <a:endParaRPr lang="en-GB"/>
          </a:p>
        </p:txBody>
      </p:sp>
      <p:sp>
        <p:nvSpPr>
          <p:cNvPr id="13316" name="Rectangle 4"/>
          <p:cNvSpPr>
            <a:spLocks noGrp="1" noRot="1" noChangeAspect="1" noChangeArrowheads="1" noTextEdit="1"/>
          </p:cNvSpPr>
          <p:nvPr>
            <p:ph type="sldImg" idx="2"/>
          </p:nvPr>
        </p:nvSpPr>
        <p:spPr bwMode="auto">
          <a:xfrm>
            <a:off x="1257300" y="719138"/>
            <a:ext cx="4802188"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732887" y="4560302"/>
            <a:ext cx="5849427" cy="4322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07" tIns="46654" rIns="93307" bIns="4665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126" name="Rectangle 6"/>
          <p:cNvSpPr>
            <a:spLocks noGrp="1" noChangeArrowheads="1"/>
          </p:cNvSpPr>
          <p:nvPr>
            <p:ph type="ftr" sz="quarter" idx="4"/>
          </p:nvPr>
        </p:nvSpPr>
        <p:spPr bwMode="auto">
          <a:xfrm>
            <a:off x="0" y="9119068"/>
            <a:ext cx="3170717" cy="48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07" tIns="46654" rIns="93307" bIns="46654" numCol="1" anchor="b" anchorCtr="0" compatLnSpc="1">
            <a:prstTxWarp prst="textNoShape">
              <a:avLst/>
            </a:prstTxWarp>
          </a:bodyPr>
          <a:lstStyle>
            <a:lvl1pPr defTabSz="933450">
              <a:spcBef>
                <a:spcPct val="0"/>
              </a:spcBef>
              <a:buClrTx/>
              <a:buSzTx/>
              <a:buFontTx/>
              <a:buNone/>
              <a:defRPr sz="1200" b="0">
                <a:solidFill>
                  <a:schemeClr val="tx1"/>
                </a:solidFill>
                <a:latin typeface="Arial" charset="0"/>
                <a:cs typeface="Arial" charset="0"/>
              </a:defRPr>
            </a:lvl1pPr>
          </a:lstStyle>
          <a:p>
            <a:pPr>
              <a:defRPr/>
            </a:pPr>
            <a:endParaRPr lang="en-GB"/>
          </a:p>
        </p:txBody>
      </p:sp>
      <p:sp>
        <p:nvSpPr>
          <p:cNvPr id="5127" name="Rectangle 7"/>
          <p:cNvSpPr>
            <a:spLocks noGrp="1" noChangeArrowheads="1"/>
          </p:cNvSpPr>
          <p:nvPr>
            <p:ph type="sldNum" sz="quarter" idx="5"/>
          </p:nvPr>
        </p:nvSpPr>
        <p:spPr bwMode="auto">
          <a:xfrm>
            <a:off x="4142775" y="9119068"/>
            <a:ext cx="3170717" cy="48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07" tIns="46654" rIns="93307" bIns="46654" numCol="1" anchor="b" anchorCtr="0" compatLnSpc="1">
            <a:prstTxWarp prst="textNoShape">
              <a:avLst/>
            </a:prstTxWarp>
          </a:bodyPr>
          <a:lstStyle>
            <a:lvl1pPr algn="r" defTabSz="933450">
              <a:spcBef>
                <a:spcPct val="0"/>
              </a:spcBef>
              <a:buClrTx/>
              <a:buSzTx/>
              <a:buFontTx/>
              <a:buNone/>
              <a:defRPr sz="1200" b="0">
                <a:solidFill>
                  <a:schemeClr val="tx1"/>
                </a:solidFill>
                <a:latin typeface="Arial" charset="0"/>
                <a:cs typeface="Arial" charset="0"/>
              </a:defRPr>
            </a:lvl1pPr>
          </a:lstStyle>
          <a:p>
            <a:pPr>
              <a:defRPr/>
            </a:pPr>
            <a:fld id="{1D6DEDD8-720E-486B-84A0-FFD69192DF34}" type="slidenum">
              <a:rPr lang="en-GB"/>
              <a:pPr>
                <a:defRPr/>
              </a:pPr>
              <a:t>‹#›</a:t>
            </a:fld>
            <a:endParaRPr lang="en-GB"/>
          </a:p>
        </p:txBody>
      </p:sp>
    </p:spTree>
    <p:extLst>
      <p:ext uri="{BB962C8B-B14F-4D97-AF65-F5344CB8AC3E}">
        <p14:creationId xmlns:p14="http://schemas.microsoft.com/office/powerpoint/2010/main" val="26192973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33450" eaLnBrk="0" hangingPunct="0">
              <a:defRPr sz="4800" b="1">
                <a:solidFill>
                  <a:srgbClr val="A70240"/>
                </a:solidFill>
                <a:latin typeface="Arial" charset="0"/>
                <a:cs typeface="Arial" charset="0"/>
              </a:defRPr>
            </a:lvl1pPr>
            <a:lvl2pPr marL="742950" indent="-285750" defTabSz="933450" eaLnBrk="0" hangingPunct="0">
              <a:defRPr sz="4800" b="1">
                <a:solidFill>
                  <a:srgbClr val="A70240"/>
                </a:solidFill>
                <a:latin typeface="Arial" charset="0"/>
                <a:cs typeface="Arial" charset="0"/>
              </a:defRPr>
            </a:lvl2pPr>
            <a:lvl3pPr marL="1143000" indent="-228600" defTabSz="933450" eaLnBrk="0" hangingPunct="0">
              <a:defRPr sz="4800" b="1">
                <a:solidFill>
                  <a:srgbClr val="A70240"/>
                </a:solidFill>
                <a:latin typeface="Arial" charset="0"/>
                <a:cs typeface="Arial" charset="0"/>
              </a:defRPr>
            </a:lvl3pPr>
            <a:lvl4pPr marL="1600200" indent="-228600" defTabSz="933450" eaLnBrk="0" hangingPunct="0">
              <a:defRPr sz="4800" b="1">
                <a:solidFill>
                  <a:srgbClr val="A70240"/>
                </a:solidFill>
                <a:latin typeface="Arial" charset="0"/>
                <a:cs typeface="Arial" charset="0"/>
              </a:defRPr>
            </a:lvl4pPr>
            <a:lvl5pPr marL="2057400" indent="-228600" defTabSz="933450" eaLnBrk="0" hangingPunct="0">
              <a:defRPr sz="4800" b="1">
                <a:solidFill>
                  <a:srgbClr val="A70240"/>
                </a:solidFill>
                <a:latin typeface="Arial" charset="0"/>
                <a:cs typeface="Arial" charset="0"/>
              </a:defRPr>
            </a:lvl5pPr>
            <a:lvl6pPr marL="2514600" indent="-228600" defTabSz="933450" eaLnBrk="0" fontAlgn="base" hangingPunct="0">
              <a:spcBef>
                <a:spcPct val="0"/>
              </a:spcBef>
              <a:spcAft>
                <a:spcPct val="0"/>
              </a:spcAft>
              <a:defRPr sz="4800" b="1">
                <a:solidFill>
                  <a:srgbClr val="A70240"/>
                </a:solidFill>
                <a:latin typeface="Arial" charset="0"/>
                <a:cs typeface="Arial" charset="0"/>
              </a:defRPr>
            </a:lvl6pPr>
            <a:lvl7pPr marL="2971800" indent="-228600" defTabSz="933450" eaLnBrk="0" fontAlgn="base" hangingPunct="0">
              <a:spcBef>
                <a:spcPct val="0"/>
              </a:spcBef>
              <a:spcAft>
                <a:spcPct val="0"/>
              </a:spcAft>
              <a:defRPr sz="4800" b="1">
                <a:solidFill>
                  <a:srgbClr val="A70240"/>
                </a:solidFill>
                <a:latin typeface="Arial" charset="0"/>
                <a:cs typeface="Arial" charset="0"/>
              </a:defRPr>
            </a:lvl7pPr>
            <a:lvl8pPr marL="3429000" indent="-228600" defTabSz="933450" eaLnBrk="0" fontAlgn="base" hangingPunct="0">
              <a:spcBef>
                <a:spcPct val="0"/>
              </a:spcBef>
              <a:spcAft>
                <a:spcPct val="0"/>
              </a:spcAft>
              <a:defRPr sz="4800" b="1">
                <a:solidFill>
                  <a:srgbClr val="A70240"/>
                </a:solidFill>
                <a:latin typeface="Arial" charset="0"/>
                <a:cs typeface="Arial" charset="0"/>
              </a:defRPr>
            </a:lvl8pPr>
            <a:lvl9pPr marL="3886200" indent="-228600" defTabSz="933450" eaLnBrk="0" fontAlgn="base" hangingPunct="0">
              <a:spcBef>
                <a:spcPct val="0"/>
              </a:spcBef>
              <a:spcAft>
                <a:spcPct val="0"/>
              </a:spcAft>
              <a:defRPr sz="4800" b="1">
                <a:solidFill>
                  <a:srgbClr val="A70240"/>
                </a:solidFill>
                <a:latin typeface="Arial" charset="0"/>
                <a:cs typeface="Arial" charset="0"/>
              </a:defRPr>
            </a:lvl9pPr>
          </a:lstStyle>
          <a:p>
            <a:pPr eaLnBrk="1" hangingPunct="1"/>
            <a:fld id="{AA1B7DF6-7BDE-449A-B492-8F793DC896C2}" type="slidenum">
              <a:rPr lang="en-GB" sz="1200" b="0" smtClean="0">
                <a:solidFill>
                  <a:schemeClr val="tx1"/>
                </a:solidFill>
              </a:rPr>
              <a:pPr eaLnBrk="1" hangingPunct="1"/>
              <a:t>1</a:t>
            </a:fld>
            <a:endParaRPr lang="en-GB" sz="1200" b="0" smtClean="0">
              <a:solidFill>
                <a:schemeClr val="tx1"/>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Two years ago now, </a:t>
            </a:r>
            <a:r>
              <a:rPr lang="en-US" sz="1200" kern="1200" dirty="0" err="1" smtClean="0">
                <a:solidFill>
                  <a:schemeClr val="tx1"/>
                </a:solidFill>
                <a:effectLst/>
                <a:latin typeface="Arial" charset="0"/>
                <a:ea typeface="+mn-ea"/>
                <a:cs typeface="+mn-cs"/>
              </a:rPr>
              <a:t>worldsteel</a:t>
            </a:r>
            <a:r>
              <a:rPr lang="en-US" sz="1200" kern="1200" dirty="0" smtClean="0">
                <a:solidFill>
                  <a:schemeClr val="tx1"/>
                </a:solidFill>
                <a:effectLst/>
                <a:latin typeface="Arial" charset="0"/>
                <a:ea typeface="+mn-ea"/>
                <a:cs typeface="+mn-cs"/>
              </a:rPr>
              <a:t> commissioned a global research study to gauge the reputation of the steel industry. The study was conducted in the 10 largest steel using countries of the world and interviewed three main groups of respondents: senior government officials, senior business executives and key global media writing or commenting about steel. The objective was to gauge the view from these groups on the steel industry and steel as a product.</a:t>
            </a:r>
            <a:endParaRPr lang="en-GB" sz="1200" kern="1200" dirty="0" smtClean="0">
              <a:solidFill>
                <a:schemeClr val="tx1"/>
              </a:solidFill>
              <a:effectLst/>
              <a:latin typeface="Arial" charset="0"/>
              <a:ea typeface="+mn-ea"/>
              <a:cs typeface="+mn-cs"/>
            </a:endParaRPr>
          </a:p>
          <a:p>
            <a:endParaRPr lang="en-GB" sz="1200" kern="1200" dirty="0">
              <a:solidFill>
                <a:schemeClr val="tx1"/>
              </a:solidFill>
              <a:effectLst/>
              <a:latin typeface="Arial"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r>
              <a:rPr lang="en-US" sz="1200" kern="1200" dirty="0" smtClean="0">
                <a:solidFill>
                  <a:schemeClr val="tx1"/>
                </a:solidFill>
                <a:effectLst/>
                <a:latin typeface="Arial" charset="0"/>
                <a:ea typeface="+mn-ea"/>
                <a:cs typeface="+mn-cs"/>
              </a:rPr>
              <a:t>Secondly, the power of the sheer pace and drive of China’s robust economic growth has shaped the last decade.  The Chinese economy is now officially the second largest economy globally and will probably become the largest somewhere during the next two decades.  However the important development for the world is that the Chinese economy, which has grown at rates of around 10% per annum for the past decade driving enormous demand for raw materials and in the process developing into the largest steel producer on the planet, appears to have reached an inflexion point in its growth path. It does not mean that growth will stop, or decline, but merely that growth will be slower in years to come as Chinese society ages and internal growth shifts from the east coast to less populated and less accessible provinces in central and western China.  It will also reduce the role that China plays as international consumer of raw materials and other products and consequently China will have over time an increasingly smaller impact on the economic growth performance of the rest of the world.</a:t>
            </a:r>
            <a:endParaRPr lang="en-GB" sz="1200" kern="1200" dirty="0" smtClean="0">
              <a:solidFill>
                <a:schemeClr val="tx1"/>
              </a:solidFill>
              <a:effectLst/>
              <a:latin typeface="Arial" charset="0"/>
              <a:ea typeface="+mn-ea"/>
              <a:cs typeface="+mn-cs"/>
            </a:endParaRP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As China growth slows down, and the developed economies still struggle to reduce debt levels in their economies, there is for the foreseeable future no candidate to step into the position of driver of economic growth on the international stage.  India has the population size to influence global demand but is not yet at the level of income per person where it can play an influential role in global economic affairs. Similarly, much is being written about Africa as a potential market, but it will be a while yet before Africa has the </a:t>
            </a:r>
            <a:r>
              <a:rPr lang="en-US" sz="1200" kern="1200" dirty="0" err="1" smtClean="0">
                <a:solidFill>
                  <a:schemeClr val="tx1"/>
                </a:solidFill>
                <a:effectLst/>
                <a:latin typeface="Arial" charset="0"/>
                <a:ea typeface="+mn-ea"/>
                <a:cs typeface="+mn-cs"/>
              </a:rPr>
              <a:t>organisational</a:t>
            </a:r>
            <a:r>
              <a:rPr lang="en-US" sz="1200" kern="1200" dirty="0" smtClean="0">
                <a:solidFill>
                  <a:schemeClr val="tx1"/>
                </a:solidFill>
                <a:effectLst/>
                <a:latin typeface="Arial" charset="0"/>
                <a:ea typeface="+mn-ea"/>
                <a:cs typeface="+mn-cs"/>
              </a:rPr>
              <a:t> maturity and average income levels to have global influence.</a:t>
            </a:r>
            <a:endParaRPr lang="en-GB" sz="1200" kern="1200" dirty="0">
              <a:solidFill>
                <a:schemeClr val="tx1"/>
              </a:solidFill>
              <a:effectLst/>
              <a:latin typeface="Arial" charset="0"/>
              <a:ea typeface="+mn-ea"/>
              <a:cs typeface="+mn-cs"/>
            </a:endParaRPr>
          </a:p>
        </p:txBody>
      </p:sp>
      <p:sp>
        <p:nvSpPr>
          <p:cNvPr id="45060" name="Slide Number Placeholder 3"/>
          <p:cNvSpPr>
            <a:spLocks noGrp="1"/>
          </p:cNvSpPr>
          <p:nvPr>
            <p:ph type="sldNum" sz="quarter" idx="5"/>
          </p:nvPr>
        </p:nvSpPr>
        <p:spPr>
          <a:noFill/>
        </p:spPr>
        <p:txBody>
          <a:bodyPr/>
          <a:lstStyle>
            <a:lvl1pPr defTabSz="933450" eaLnBrk="0" hangingPunct="0">
              <a:defRPr sz="4800" b="1">
                <a:solidFill>
                  <a:srgbClr val="A70240"/>
                </a:solidFill>
                <a:latin typeface="Arial" charset="0"/>
                <a:cs typeface="Arial" charset="0"/>
              </a:defRPr>
            </a:lvl1pPr>
            <a:lvl2pPr marL="742950" indent="-285750" defTabSz="933450" eaLnBrk="0" hangingPunct="0">
              <a:defRPr sz="4800" b="1">
                <a:solidFill>
                  <a:srgbClr val="A70240"/>
                </a:solidFill>
                <a:latin typeface="Arial" charset="0"/>
                <a:cs typeface="Arial" charset="0"/>
              </a:defRPr>
            </a:lvl2pPr>
            <a:lvl3pPr marL="1143000" indent="-228600" defTabSz="933450" eaLnBrk="0" hangingPunct="0">
              <a:defRPr sz="4800" b="1">
                <a:solidFill>
                  <a:srgbClr val="A70240"/>
                </a:solidFill>
                <a:latin typeface="Arial" charset="0"/>
                <a:cs typeface="Arial" charset="0"/>
              </a:defRPr>
            </a:lvl3pPr>
            <a:lvl4pPr marL="1600200" indent="-228600" defTabSz="933450" eaLnBrk="0" hangingPunct="0">
              <a:defRPr sz="4800" b="1">
                <a:solidFill>
                  <a:srgbClr val="A70240"/>
                </a:solidFill>
                <a:latin typeface="Arial" charset="0"/>
                <a:cs typeface="Arial" charset="0"/>
              </a:defRPr>
            </a:lvl4pPr>
            <a:lvl5pPr marL="2057400" indent="-228600" defTabSz="933450" eaLnBrk="0" hangingPunct="0">
              <a:defRPr sz="4800" b="1">
                <a:solidFill>
                  <a:srgbClr val="A70240"/>
                </a:solidFill>
                <a:latin typeface="Arial" charset="0"/>
                <a:cs typeface="Arial" charset="0"/>
              </a:defRPr>
            </a:lvl5pPr>
            <a:lvl6pPr marL="2514600" indent="-228600" defTabSz="933450" eaLnBrk="0" fontAlgn="base" hangingPunct="0">
              <a:spcBef>
                <a:spcPct val="0"/>
              </a:spcBef>
              <a:spcAft>
                <a:spcPct val="0"/>
              </a:spcAft>
              <a:defRPr sz="4800" b="1">
                <a:solidFill>
                  <a:srgbClr val="A70240"/>
                </a:solidFill>
                <a:latin typeface="Arial" charset="0"/>
                <a:cs typeface="Arial" charset="0"/>
              </a:defRPr>
            </a:lvl6pPr>
            <a:lvl7pPr marL="2971800" indent="-228600" defTabSz="933450" eaLnBrk="0" fontAlgn="base" hangingPunct="0">
              <a:spcBef>
                <a:spcPct val="0"/>
              </a:spcBef>
              <a:spcAft>
                <a:spcPct val="0"/>
              </a:spcAft>
              <a:defRPr sz="4800" b="1">
                <a:solidFill>
                  <a:srgbClr val="A70240"/>
                </a:solidFill>
                <a:latin typeface="Arial" charset="0"/>
                <a:cs typeface="Arial" charset="0"/>
              </a:defRPr>
            </a:lvl7pPr>
            <a:lvl8pPr marL="3429000" indent="-228600" defTabSz="933450" eaLnBrk="0" fontAlgn="base" hangingPunct="0">
              <a:spcBef>
                <a:spcPct val="0"/>
              </a:spcBef>
              <a:spcAft>
                <a:spcPct val="0"/>
              </a:spcAft>
              <a:defRPr sz="4800" b="1">
                <a:solidFill>
                  <a:srgbClr val="A70240"/>
                </a:solidFill>
                <a:latin typeface="Arial" charset="0"/>
                <a:cs typeface="Arial" charset="0"/>
              </a:defRPr>
            </a:lvl8pPr>
            <a:lvl9pPr marL="3886200" indent="-228600" defTabSz="933450" eaLnBrk="0" fontAlgn="base" hangingPunct="0">
              <a:spcBef>
                <a:spcPct val="0"/>
              </a:spcBef>
              <a:spcAft>
                <a:spcPct val="0"/>
              </a:spcAft>
              <a:defRPr sz="4800" b="1">
                <a:solidFill>
                  <a:srgbClr val="A70240"/>
                </a:solidFill>
                <a:latin typeface="Arial" charset="0"/>
                <a:cs typeface="Arial" charset="0"/>
              </a:defRPr>
            </a:lvl9pPr>
          </a:lstStyle>
          <a:p>
            <a:pPr eaLnBrk="1" hangingPunct="1"/>
            <a:fld id="{D69544F4-CF1D-4CBC-8E62-7D08E37ABC46}" type="slidenum">
              <a:rPr lang="en-GB" sz="1200" b="0" smtClean="0">
                <a:solidFill>
                  <a:schemeClr val="tx1"/>
                </a:solidFill>
              </a:rPr>
              <a:pPr eaLnBrk="1" hangingPunct="1"/>
              <a:t>10</a:t>
            </a:fld>
            <a:endParaRPr lang="en-GB" sz="1200" b="0" smtClean="0">
              <a:solidFill>
                <a:schemeClr val="tx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Apart from the economic environment in which it operates, a number of key trends will shape the steel industry in years to come. These trends provide a mixed bag of opportunities and challenges for the steel industry to deal with. On the positive side the strongest trend is linked to developments in demographics.</a:t>
            </a:r>
            <a:endParaRPr lang="en-GB" sz="1200" kern="1200" dirty="0" smtClean="0">
              <a:solidFill>
                <a:schemeClr val="tx1"/>
              </a:solidFill>
              <a:effectLst/>
              <a:latin typeface="Arial"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1D6DEDD8-720E-486B-84A0-FFD69192DF34}" type="slidenum">
              <a:rPr lang="en-GB" smtClean="0"/>
              <a:pPr>
                <a:defRPr/>
              </a:pPr>
              <a:t>11</a:t>
            </a:fld>
            <a:endParaRPr lang="en-GB"/>
          </a:p>
        </p:txBody>
      </p:sp>
    </p:spTree>
    <p:extLst>
      <p:ext uri="{BB962C8B-B14F-4D97-AF65-F5344CB8AC3E}">
        <p14:creationId xmlns:p14="http://schemas.microsoft.com/office/powerpoint/2010/main" val="3793514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The world today has 7.1 billion inhabitants. This is expected to grow to 8.3 billion by 2030 and eventually </a:t>
            </a:r>
            <a:r>
              <a:rPr lang="en-US" sz="1200" kern="1200" dirty="0" err="1" smtClean="0">
                <a:solidFill>
                  <a:schemeClr val="tx1"/>
                </a:solidFill>
                <a:effectLst/>
                <a:latin typeface="Arial" charset="0"/>
                <a:ea typeface="+mn-ea"/>
                <a:cs typeface="+mn-cs"/>
              </a:rPr>
              <a:t>stabilise</a:t>
            </a:r>
            <a:r>
              <a:rPr lang="en-US" sz="1200" kern="1200" dirty="0" smtClean="0">
                <a:solidFill>
                  <a:schemeClr val="tx1"/>
                </a:solidFill>
                <a:effectLst/>
                <a:latin typeface="Arial" charset="0"/>
                <a:ea typeface="+mn-ea"/>
                <a:cs typeface="+mn-cs"/>
              </a:rPr>
              <a:t> at between 9 and 9.5 billion inhabitants by around 2050. Of the present inhabitants, 2.5 billion are </a:t>
            </a:r>
            <a:r>
              <a:rPr lang="en-US" sz="1200" kern="1200" dirty="0" err="1" smtClean="0">
                <a:solidFill>
                  <a:schemeClr val="tx1"/>
                </a:solidFill>
                <a:effectLst/>
                <a:latin typeface="Arial" charset="0"/>
                <a:ea typeface="+mn-ea"/>
                <a:cs typeface="+mn-cs"/>
              </a:rPr>
              <a:t>urbanised</a:t>
            </a:r>
            <a:r>
              <a:rPr lang="en-US" sz="1200" kern="1200" dirty="0" smtClean="0">
                <a:solidFill>
                  <a:schemeClr val="tx1"/>
                </a:solidFill>
                <a:effectLst/>
                <a:latin typeface="Arial" charset="0"/>
                <a:ea typeface="+mn-ea"/>
                <a:cs typeface="+mn-cs"/>
              </a:rPr>
              <a:t>, and this is expected to increase to 4 billion by around 2030.  </a:t>
            </a:r>
            <a:endParaRPr lang="en-GB"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endParaRPr lang="en-GB" sz="1200" kern="1200" dirty="0" smtClean="0">
              <a:solidFill>
                <a:schemeClr val="tx1"/>
              </a:solidFill>
              <a:effectLst/>
              <a:latin typeface="Arial" charset="0"/>
              <a:ea typeface="+mn-ea"/>
              <a:cs typeface="+mn-cs"/>
            </a:endParaRPr>
          </a:p>
          <a:p>
            <a:endParaRPr lang="en-GB" dirty="0" smtClean="0"/>
          </a:p>
        </p:txBody>
      </p:sp>
      <p:sp>
        <p:nvSpPr>
          <p:cNvPr id="47108" name="Slide Number Placeholder 3"/>
          <p:cNvSpPr>
            <a:spLocks noGrp="1"/>
          </p:cNvSpPr>
          <p:nvPr>
            <p:ph type="sldNum" sz="quarter" idx="5"/>
          </p:nvPr>
        </p:nvSpPr>
        <p:spPr>
          <a:noFill/>
        </p:spPr>
        <p:txBody>
          <a:bodyPr/>
          <a:lstStyle>
            <a:lvl1pPr defTabSz="933450" eaLnBrk="0" hangingPunct="0">
              <a:defRPr sz="4800" b="1">
                <a:solidFill>
                  <a:srgbClr val="A70240"/>
                </a:solidFill>
                <a:latin typeface="Arial" charset="0"/>
                <a:cs typeface="Arial" charset="0"/>
              </a:defRPr>
            </a:lvl1pPr>
            <a:lvl2pPr marL="742950" indent="-285750" defTabSz="933450" eaLnBrk="0" hangingPunct="0">
              <a:defRPr sz="4800" b="1">
                <a:solidFill>
                  <a:srgbClr val="A70240"/>
                </a:solidFill>
                <a:latin typeface="Arial" charset="0"/>
                <a:cs typeface="Arial" charset="0"/>
              </a:defRPr>
            </a:lvl2pPr>
            <a:lvl3pPr marL="1143000" indent="-228600" defTabSz="933450" eaLnBrk="0" hangingPunct="0">
              <a:defRPr sz="4800" b="1">
                <a:solidFill>
                  <a:srgbClr val="A70240"/>
                </a:solidFill>
                <a:latin typeface="Arial" charset="0"/>
                <a:cs typeface="Arial" charset="0"/>
              </a:defRPr>
            </a:lvl3pPr>
            <a:lvl4pPr marL="1600200" indent="-228600" defTabSz="933450" eaLnBrk="0" hangingPunct="0">
              <a:defRPr sz="4800" b="1">
                <a:solidFill>
                  <a:srgbClr val="A70240"/>
                </a:solidFill>
                <a:latin typeface="Arial" charset="0"/>
                <a:cs typeface="Arial" charset="0"/>
              </a:defRPr>
            </a:lvl4pPr>
            <a:lvl5pPr marL="2057400" indent="-228600" defTabSz="933450" eaLnBrk="0" hangingPunct="0">
              <a:defRPr sz="4800" b="1">
                <a:solidFill>
                  <a:srgbClr val="A70240"/>
                </a:solidFill>
                <a:latin typeface="Arial" charset="0"/>
                <a:cs typeface="Arial" charset="0"/>
              </a:defRPr>
            </a:lvl5pPr>
            <a:lvl6pPr marL="2514600" indent="-228600" defTabSz="933450" eaLnBrk="0" fontAlgn="base" hangingPunct="0">
              <a:spcBef>
                <a:spcPct val="0"/>
              </a:spcBef>
              <a:spcAft>
                <a:spcPct val="0"/>
              </a:spcAft>
              <a:defRPr sz="4800" b="1">
                <a:solidFill>
                  <a:srgbClr val="A70240"/>
                </a:solidFill>
                <a:latin typeface="Arial" charset="0"/>
                <a:cs typeface="Arial" charset="0"/>
              </a:defRPr>
            </a:lvl6pPr>
            <a:lvl7pPr marL="2971800" indent="-228600" defTabSz="933450" eaLnBrk="0" fontAlgn="base" hangingPunct="0">
              <a:spcBef>
                <a:spcPct val="0"/>
              </a:spcBef>
              <a:spcAft>
                <a:spcPct val="0"/>
              </a:spcAft>
              <a:defRPr sz="4800" b="1">
                <a:solidFill>
                  <a:srgbClr val="A70240"/>
                </a:solidFill>
                <a:latin typeface="Arial" charset="0"/>
                <a:cs typeface="Arial" charset="0"/>
              </a:defRPr>
            </a:lvl7pPr>
            <a:lvl8pPr marL="3429000" indent="-228600" defTabSz="933450" eaLnBrk="0" fontAlgn="base" hangingPunct="0">
              <a:spcBef>
                <a:spcPct val="0"/>
              </a:spcBef>
              <a:spcAft>
                <a:spcPct val="0"/>
              </a:spcAft>
              <a:defRPr sz="4800" b="1">
                <a:solidFill>
                  <a:srgbClr val="A70240"/>
                </a:solidFill>
                <a:latin typeface="Arial" charset="0"/>
                <a:cs typeface="Arial" charset="0"/>
              </a:defRPr>
            </a:lvl8pPr>
            <a:lvl9pPr marL="3886200" indent="-228600" defTabSz="933450" eaLnBrk="0" fontAlgn="base" hangingPunct="0">
              <a:spcBef>
                <a:spcPct val="0"/>
              </a:spcBef>
              <a:spcAft>
                <a:spcPct val="0"/>
              </a:spcAft>
              <a:defRPr sz="4800" b="1">
                <a:solidFill>
                  <a:srgbClr val="A70240"/>
                </a:solidFill>
                <a:latin typeface="Arial" charset="0"/>
                <a:cs typeface="Arial" charset="0"/>
              </a:defRPr>
            </a:lvl9pPr>
          </a:lstStyle>
          <a:p>
            <a:pPr eaLnBrk="1" hangingPunct="1"/>
            <a:fld id="{7B0B1444-36BE-49A7-9C28-2D48A002A4B6}" type="slidenum">
              <a:rPr lang="en-GB" sz="1200" b="0" smtClean="0">
                <a:solidFill>
                  <a:schemeClr val="tx1"/>
                </a:solidFill>
              </a:rPr>
              <a:pPr eaLnBrk="1" hangingPunct="1"/>
              <a:t>12</a:t>
            </a:fld>
            <a:endParaRPr lang="en-GB" sz="1200" b="0" smtClean="0">
              <a:solidFill>
                <a:schemeClr val="tx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r>
              <a:rPr lang="en-US" sz="1200" kern="1200" dirty="0" smtClean="0">
                <a:solidFill>
                  <a:schemeClr val="tx1"/>
                </a:solidFill>
                <a:effectLst/>
                <a:latin typeface="Arial" charset="0"/>
                <a:ea typeface="+mn-ea"/>
                <a:cs typeface="+mn-cs"/>
              </a:rPr>
              <a:t>On average around 80 million people will move into cities every year, and they will require housing, energy, transportation, food and water. All these activities imply a large and constantly growing demand for steel globally, but importantly in markets where steel has not been used in large volumes in the past. Our own internal research at </a:t>
            </a:r>
            <a:r>
              <a:rPr lang="en-US" sz="1200" kern="1200" dirty="0" err="1" smtClean="0">
                <a:solidFill>
                  <a:schemeClr val="tx1"/>
                </a:solidFill>
                <a:effectLst/>
                <a:latin typeface="Arial" charset="0"/>
                <a:ea typeface="+mn-ea"/>
                <a:cs typeface="+mn-cs"/>
              </a:rPr>
              <a:t>worldsteel</a:t>
            </a:r>
            <a:r>
              <a:rPr lang="en-US" sz="1200" kern="1200" dirty="0" smtClean="0">
                <a:solidFill>
                  <a:schemeClr val="tx1"/>
                </a:solidFill>
                <a:effectLst/>
                <a:latin typeface="Arial" charset="0"/>
                <a:ea typeface="+mn-ea"/>
                <a:cs typeface="+mn-cs"/>
              </a:rPr>
              <a:t> suggests that a positive relationship exists between income per person and </a:t>
            </a:r>
            <a:r>
              <a:rPr lang="en-US" sz="1200" kern="1200" dirty="0" err="1" smtClean="0">
                <a:solidFill>
                  <a:schemeClr val="tx1"/>
                </a:solidFill>
                <a:effectLst/>
                <a:latin typeface="Arial" charset="0"/>
                <a:ea typeface="+mn-ea"/>
                <a:cs typeface="+mn-cs"/>
              </a:rPr>
              <a:t>urbanisation</a:t>
            </a:r>
            <a:r>
              <a:rPr lang="en-US" sz="1200" kern="1200" dirty="0" smtClean="0">
                <a:solidFill>
                  <a:schemeClr val="tx1"/>
                </a:solidFill>
                <a:effectLst/>
                <a:latin typeface="Arial" charset="0"/>
                <a:ea typeface="+mn-ea"/>
                <a:cs typeface="+mn-cs"/>
              </a:rPr>
              <a:t>, with a level of around 8,000 to10,000 US$ per person as a critical level after which </a:t>
            </a:r>
            <a:r>
              <a:rPr lang="en-US" sz="1200" kern="1200" dirty="0" err="1" smtClean="0">
                <a:solidFill>
                  <a:schemeClr val="tx1"/>
                </a:solidFill>
                <a:effectLst/>
                <a:latin typeface="Arial" charset="0"/>
                <a:ea typeface="+mn-ea"/>
                <a:cs typeface="+mn-cs"/>
              </a:rPr>
              <a:t>urbanisation</a:t>
            </a:r>
            <a:r>
              <a:rPr lang="en-US" sz="1200" kern="1200" dirty="0" smtClean="0">
                <a:solidFill>
                  <a:schemeClr val="tx1"/>
                </a:solidFill>
                <a:effectLst/>
                <a:latin typeface="Arial" charset="0"/>
                <a:ea typeface="+mn-ea"/>
                <a:cs typeface="+mn-cs"/>
              </a:rPr>
              <a:t> appears to accelerate. A similar positive relationship between </a:t>
            </a:r>
            <a:r>
              <a:rPr lang="en-US" sz="1200" kern="1200" dirty="0" err="1" smtClean="0">
                <a:solidFill>
                  <a:schemeClr val="tx1"/>
                </a:solidFill>
                <a:effectLst/>
                <a:latin typeface="Arial" charset="0"/>
                <a:ea typeface="+mn-ea"/>
                <a:cs typeface="+mn-cs"/>
              </a:rPr>
              <a:t>urbanisation</a:t>
            </a:r>
            <a:r>
              <a:rPr lang="en-US" sz="1200" kern="1200" dirty="0" smtClean="0">
                <a:solidFill>
                  <a:schemeClr val="tx1"/>
                </a:solidFill>
                <a:effectLst/>
                <a:latin typeface="Arial" charset="0"/>
                <a:ea typeface="+mn-ea"/>
                <a:cs typeface="+mn-cs"/>
              </a:rPr>
              <a:t> and steel use per person exists.  Taking these two in combination it would suggest that South-East Asia could be a primary focus for </a:t>
            </a:r>
            <a:r>
              <a:rPr lang="en-US" sz="1200" kern="1200" dirty="0" err="1" smtClean="0">
                <a:solidFill>
                  <a:schemeClr val="tx1"/>
                </a:solidFill>
                <a:effectLst/>
                <a:latin typeface="Arial" charset="0"/>
                <a:ea typeface="+mn-ea"/>
                <a:cs typeface="+mn-cs"/>
              </a:rPr>
              <a:t>urbanisation</a:t>
            </a:r>
            <a:r>
              <a:rPr lang="en-US" sz="1200" kern="1200" dirty="0" smtClean="0">
                <a:solidFill>
                  <a:schemeClr val="tx1"/>
                </a:solidFill>
                <a:effectLst/>
                <a:latin typeface="Arial" charset="0"/>
                <a:ea typeface="+mn-ea"/>
                <a:cs typeface="+mn-cs"/>
              </a:rPr>
              <a:t> in the next decade with Africa below the Sahara to follow thereafter.  The opportunities for steel demand in construction flowing from these </a:t>
            </a:r>
            <a:r>
              <a:rPr lang="en-US" sz="1200" kern="1200" dirty="0" err="1" smtClean="0">
                <a:solidFill>
                  <a:schemeClr val="tx1"/>
                </a:solidFill>
                <a:effectLst/>
                <a:latin typeface="Arial" charset="0"/>
                <a:ea typeface="+mn-ea"/>
                <a:cs typeface="+mn-cs"/>
              </a:rPr>
              <a:t>urbanisation</a:t>
            </a:r>
            <a:r>
              <a:rPr lang="en-US" sz="1200" kern="1200" dirty="0" smtClean="0">
                <a:solidFill>
                  <a:schemeClr val="tx1"/>
                </a:solidFill>
                <a:effectLst/>
                <a:latin typeface="Arial" charset="0"/>
                <a:ea typeface="+mn-ea"/>
                <a:cs typeface="+mn-cs"/>
              </a:rPr>
              <a:t> trends are tremendous.</a:t>
            </a:r>
            <a:endParaRPr lang="en-GB" sz="1200" kern="1200" dirty="0">
              <a:solidFill>
                <a:schemeClr val="tx1"/>
              </a:solidFill>
              <a:effectLst/>
              <a:latin typeface="Arial" charset="0"/>
              <a:ea typeface="+mn-ea"/>
              <a:cs typeface="+mn-cs"/>
            </a:endParaRPr>
          </a:p>
        </p:txBody>
      </p:sp>
      <p:sp>
        <p:nvSpPr>
          <p:cNvPr id="48132" name="Slide Number Placeholder 3"/>
          <p:cNvSpPr>
            <a:spLocks noGrp="1"/>
          </p:cNvSpPr>
          <p:nvPr>
            <p:ph type="sldNum" sz="quarter" idx="5"/>
          </p:nvPr>
        </p:nvSpPr>
        <p:spPr>
          <a:noFill/>
        </p:spPr>
        <p:txBody>
          <a:bodyPr/>
          <a:lstStyle>
            <a:lvl1pPr defTabSz="933450" eaLnBrk="0" hangingPunct="0">
              <a:defRPr sz="4800" b="1">
                <a:solidFill>
                  <a:srgbClr val="A70240"/>
                </a:solidFill>
                <a:latin typeface="Arial" charset="0"/>
                <a:cs typeface="Arial" charset="0"/>
              </a:defRPr>
            </a:lvl1pPr>
            <a:lvl2pPr marL="742950" indent="-285750" defTabSz="933450" eaLnBrk="0" hangingPunct="0">
              <a:defRPr sz="4800" b="1">
                <a:solidFill>
                  <a:srgbClr val="A70240"/>
                </a:solidFill>
                <a:latin typeface="Arial" charset="0"/>
                <a:cs typeface="Arial" charset="0"/>
              </a:defRPr>
            </a:lvl2pPr>
            <a:lvl3pPr marL="1143000" indent="-228600" defTabSz="933450" eaLnBrk="0" hangingPunct="0">
              <a:defRPr sz="4800" b="1">
                <a:solidFill>
                  <a:srgbClr val="A70240"/>
                </a:solidFill>
                <a:latin typeface="Arial" charset="0"/>
                <a:cs typeface="Arial" charset="0"/>
              </a:defRPr>
            </a:lvl3pPr>
            <a:lvl4pPr marL="1600200" indent="-228600" defTabSz="933450" eaLnBrk="0" hangingPunct="0">
              <a:defRPr sz="4800" b="1">
                <a:solidFill>
                  <a:srgbClr val="A70240"/>
                </a:solidFill>
                <a:latin typeface="Arial" charset="0"/>
                <a:cs typeface="Arial" charset="0"/>
              </a:defRPr>
            </a:lvl4pPr>
            <a:lvl5pPr marL="2057400" indent="-228600" defTabSz="933450" eaLnBrk="0" hangingPunct="0">
              <a:defRPr sz="4800" b="1">
                <a:solidFill>
                  <a:srgbClr val="A70240"/>
                </a:solidFill>
                <a:latin typeface="Arial" charset="0"/>
                <a:cs typeface="Arial" charset="0"/>
              </a:defRPr>
            </a:lvl5pPr>
            <a:lvl6pPr marL="2514600" indent="-228600" defTabSz="933450" eaLnBrk="0" fontAlgn="base" hangingPunct="0">
              <a:spcBef>
                <a:spcPct val="0"/>
              </a:spcBef>
              <a:spcAft>
                <a:spcPct val="0"/>
              </a:spcAft>
              <a:defRPr sz="4800" b="1">
                <a:solidFill>
                  <a:srgbClr val="A70240"/>
                </a:solidFill>
                <a:latin typeface="Arial" charset="0"/>
                <a:cs typeface="Arial" charset="0"/>
              </a:defRPr>
            </a:lvl6pPr>
            <a:lvl7pPr marL="2971800" indent="-228600" defTabSz="933450" eaLnBrk="0" fontAlgn="base" hangingPunct="0">
              <a:spcBef>
                <a:spcPct val="0"/>
              </a:spcBef>
              <a:spcAft>
                <a:spcPct val="0"/>
              </a:spcAft>
              <a:defRPr sz="4800" b="1">
                <a:solidFill>
                  <a:srgbClr val="A70240"/>
                </a:solidFill>
                <a:latin typeface="Arial" charset="0"/>
                <a:cs typeface="Arial" charset="0"/>
              </a:defRPr>
            </a:lvl7pPr>
            <a:lvl8pPr marL="3429000" indent="-228600" defTabSz="933450" eaLnBrk="0" fontAlgn="base" hangingPunct="0">
              <a:spcBef>
                <a:spcPct val="0"/>
              </a:spcBef>
              <a:spcAft>
                <a:spcPct val="0"/>
              </a:spcAft>
              <a:defRPr sz="4800" b="1">
                <a:solidFill>
                  <a:srgbClr val="A70240"/>
                </a:solidFill>
                <a:latin typeface="Arial" charset="0"/>
                <a:cs typeface="Arial" charset="0"/>
              </a:defRPr>
            </a:lvl8pPr>
            <a:lvl9pPr marL="3886200" indent="-228600" defTabSz="933450" eaLnBrk="0" fontAlgn="base" hangingPunct="0">
              <a:spcBef>
                <a:spcPct val="0"/>
              </a:spcBef>
              <a:spcAft>
                <a:spcPct val="0"/>
              </a:spcAft>
              <a:defRPr sz="4800" b="1">
                <a:solidFill>
                  <a:srgbClr val="A70240"/>
                </a:solidFill>
                <a:latin typeface="Arial" charset="0"/>
                <a:cs typeface="Arial" charset="0"/>
              </a:defRPr>
            </a:lvl9pPr>
          </a:lstStyle>
          <a:p>
            <a:pPr eaLnBrk="1" hangingPunct="1"/>
            <a:fld id="{8D0B4903-3859-45C5-A960-7942C949AA4B}" type="slidenum">
              <a:rPr lang="en-GB" sz="1200" b="0" smtClean="0">
                <a:solidFill>
                  <a:schemeClr val="tx1"/>
                </a:solidFill>
              </a:rPr>
              <a:pPr eaLnBrk="1" hangingPunct="1"/>
              <a:t>13</a:t>
            </a:fld>
            <a:endParaRPr lang="en-GB" sz="1200" b="0" smtClean="0">
              <a:solidFill>
                <a:schemeClr val="tx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r>
              <a:rPr lang="en-US" sz="1200" kern="1200" dirty="0" smtClean="0">
                <a:solidFill>
                  <a:schemeClr val="tx1"/>
                </a:solidFill>
                <a:effectLst/>
                <a:latin typeface="Arial" charset="0"/>
                <a:ea typeface="+mn-ea"/>
                <a:cs typeface="+mn-cs"/>
              </a:rPr>
              <a:t>Globally, around 53% of steel production is used in construction applications, with this figure reaching close to 60% in developing markets.  In mature markets, where construction uses around 30% of steel production, we are approaching the age where a large part of infrastructure will need to be replaced, creating in itself an interesting future market for steel.  Similarly, around 20% of steel produced ends up in the transportation sector, and with an income of 3500 $ per person per year seen as a threshold level for automotive demand to kick off, this could be an interesting market. China has surpassed the threshold with an income of 6000 $ per person per year in GDP and India is fast approaching that level.</a:t>
            </a:r>
            <a:endParaRPr lang="en-GB" sz="1200" kern="1200" dirty="0" smtClean="0">
              <a:solidFill>
                <a:schemeClr val="tx1"/>
              </a:solidFill>
              <a:effectLst/>
              <a:latin typeface="Arial" charset="0"/>
              <a:ea typeface="+mn-ea"/>
              <a:cs typeface="+mn-cs"/>
            </a:endParaRPr>
          </a:p>
          <a:p>
            <a:endParaRPr lang="en-GB" dirty="0" smtClean="0"/>
          </a:p>
          <a:p>
            <a:r>
              <a:rPr lang="en-GB" dirty="0" smtClean="0"/>
              <a:t>With so many countries in the world engaged in development, we believe that steel use in construction will continue to grow strongly in the near future.</a:t>
            </a:r>
          </a:p>
        </p:txBody>
      </p:sp>
      <p:sp>
        <p:nvSpPr>
          <p:cNvPr id="46084" name="Slide Number Placeholder 3"/>
          <p:cNvSpPr>
            <a:spLocks noGrp="1"/>
          </p:cNvSpPr>
          <p:nvPr>
            <p:ph type="sldNum" sz="quarter" idx="5"/>
          </p:nvPr>
        </p:nvSpPr>
        <p:spPr>
          <a:noFill/>
        </p:spPr>
        <p:txBody>
          <a:bodyPr/>
          <a:lstStyle>
            <a:lvl1pPr defTabSz="933450" eaLnBrk="0" hangingPunct="0">
              <a:defRPr sz="4800" b="1">
                <a:solidFill>
                  <a:srgbClr val="A70240"/>
                </a:solidFill>
                <a:latin typeface="Arial" charset="0"/>
                <a:cs typeface="Arial" charset="0"/>
              </a:defRPr>
            </a:lvl1pPr>
            <a:lvl2pPr marL="742950" indent="-285750" defTabSz="933450" eaLnBrk="0" hangingPunct="0">
              <a:defRPr sz="4800" b="1">
                <a:solidFill>
                  <a:srgbClr val="A70240"/>
                </a:solidFill>
                <a:latin typeface="Arial" charset="0"/>
                <a:cs typeface="Arial" charset="0"/>
              </a:defRPr>
            </a:lvl2pPr>
            <a:lvl3pPr marL="1143000" indent="-228600" defTabSz="933450" eaLnBrk="0" hangingPunct="0">
              <a:defRPr sz="4800" b="1">
                <a:solidFill>
                  <a:srgbClr val="A70240"/>
                </a:solidFill>
                <a:latin typeface="Arial" charset="0"/>
                <a:cs typeface="Arial" charset="0"/>
              </a:defRPr>
            </a:lvl3pPr>
            <a:lvl4pPr marL="1600200" indent="-228600" defTabSz="933450" eaLnBrk="0" hangingPunct="0">
              <a:defRPr sz="4800" b="1">
                <a:solidFill>
                  <a:srgbClr val="A70240"/>
                </a:solidFill>
                <a:latin typeface="Arial" charset="0"/>
                <a:cs typeface="Arial" charset="0"/>
              </a:defRPr>
            </a:lvl4pPr>
            <a:lvl5pPr marL="2057400" indent="-228600" defTabSz="933450" eaLnBrk="0" hangingPunct="0">
              <a:defRPr sz="4800" b="1">
                <a:solidFill>
                  <a:srgbClr val="A70240"/>
                </a:solidFill>
                <a:latin typeface="Arial" charset="0"/>
                <a:cs typeface="Arial" charset="0"/>
              </a:defRPr>
            </a:lvl5pPr>
            <a:lvl6pPr marL="2514600" indent="-228600" defTabSz="933450" eaLnBrk="0" fontAlgn="base" hangingPunct="0">
              <a:spcBef>
                <a:spcPct val="0"/>
              </a:spcBef>
              <a:spcAft>
                <a:spcPct val="0"/>
              </a:spcAft>
              <a:defRPr sz="4800" b="1">
                <a:solidFill>
                  <a:srgbClr val="A70240"/>
                </a:solidFill>
                <a:latin typeface="Arial" charset="0"/>
                <a:cs typeface="Arial" charset="0"/>
              </a:defRPr>
            </a:lvl6pPr>
            <a:lvl7pPr marL="2971800" indent="-228600" defTabSz="933450" eaLnBrk="0" fontAlgn="base" hangingPunct="0">
              <a:spcBef>
                <a:spcPct val="0"/>
              </a:spcBef>
              <a:spcAft>
                <a:spcPct val="0"/>
              </a:spcAft>
              <a:defRPr sz="4800" b="1">
                <a:solidFill>
                  <a:srgbClr val="A70240"/>
                </a:solidFill>
                <a:latin typeface="Arial" charset="0"/>
                <a:cs typeface="Arial" charset="0"/>
              </a:defRPr>
            </a:lvl7pPr>
            <a:lvl8pPr marL="3429000" indent="-228600" defTabSz="933450" eaLnBrk="0" fontAlgn="base" hangingPunct="0">
              <a:spcBef>
                <a:spcPct val="0"/>
              </a:spcBef>
              <a:spcAft>
                <a:spcPct val="0"/>
              </a:spcAft>
              <a:defRPr sz="4800" b="1">
                <a:solidFill>
                  <a:srgbClr val="A70240"/>
                </a:solidFill>
                <a:latin typeface="Arial" charset="0"/>
                <a:cs typeface="Arial" charset="0"/>
              </a:defRPr>
            </a:lvl8pPr>
            <a:lvl9pPr marL="3886200" indent="-228600" defTabSz="933450" eaLnBrk="0" fontAlgn="base" hangingPunct="0">
              <a:spcBef>
                <a:spcPct val="0"/>
              </a:spcBef>
              <a:spcAft>
                <a:spcPct val="0"/>
              </a:spcAft>
              <a:defRPr sz="4800" b="1">
                <a:solidFill>
                  <a:srgbClr val="A70240"/>
                </a:solidFill>
                <a:latin typeface="Arial" charset="0"/>
                <a:cs typeface="Arial" charset="0"/>
              </a:defRPr>
            </a:lvl9pPr>
          </a:lstStyle>
          <a:p>
            <a:pPr eaLnBrk="1" hangingPunct="1"/>
            <a:fld id="{1C08AC72-D43E-4DF6-B5AC-FDC267AC26EA}" type="slidenum">
              <a:rPr lang="en-GB" sz="1200" b="0" smtClean="0">
                <a:solidFill>
                  <a:schemeClr val="tx1"/>
                </a:solidFill>
              </a:rPr>
              <a:pPr eaLnBrk="1" hangingPunct="1"/>
              <a:t>14</a:t>
            </a:fld>
            <a:endParaRPr lang="en-GB" sz="1200" b="0" smtClean="0">
              <a:solidFill>
                <a:schemeClr val="tx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Automotive data from China is exciting enough. In 2013 car sales are predicted to be above 18 million, against 14.5 million in the USA. But can we predict the future? In the US there are around 600 cars per 1000 people against a global average of 135. In China? Just 44.</a:t>
            </a:r>
            <a:endParaRPr lang="en-GB"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endParaRPr lang="en-GB"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Demand levels for products using steel as a major input will continue to grow in the next two decades, creating lucrative opportunities for business involved in the steel value chain.</a:t>
            </a:r>
            <a:endParaRPr lang="en-GB"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1D6DEDD8-720E-486B-84A0-FFD69192DF34}" type="slidenum">
              <a:rPr lang="en-GB" smtClean="0"/>
              <a:pPr>
                <a:defRPr/>
              </a:pPr>
              <a:t>15</a:t>
            </a:fld>
            <a:endParaRPr lang="en-GB"/>
          </a:p>
        </p:txBody>
      </p:sp>
    </p:spTree>
    <p:extLst>
      <p:ext uri="{BB962C8B-B14F-4D97-AF65-F5344CB8AC3E}">
        <p14:creationId xmlns:p14="http://schemas.microsoft.com/office/powerpoint/2010/main" val="2355488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The changes in the trade mechanism of steel making raw materials that took place in 2010, from annual contracts to other mechanisms, already have, and will continue to have a significant impact on the steel industry. Raw materials transactions happen at spot market prices and this has a number of impacts.</a:t>
            </a:r>
            <a:endParaRPr lang="en-GB"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endParaRPr lang="en-GB"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While the level of prices at which the transactions take place is determined by actions of participants in the market, the volatility of adjustment of these prices makes life difficult for the steel producers. Moreover, with the significant transparency related to transactions of raw materials, the market is quick to adjust to these price levels and this leads to enhanced volatility.</a:t>
            </a:r>
            <a:endParaRPr lang="en-GB"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endParaRPr lang="en-GB"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Linked to the volatility in raw materials markets, the transparency creates a further challenge to steel makers.  The transparency of raw materials prices, linked to the transparency in finished steel product prices, has made the steel production value chain extremely transparent, contributing to a situation where the steel industry has today largely become an industry converting ore into metals at a transparent and fixed convertors margin. With the industry already efficient in the process of converting ore to metal, very little room exists in the modern industry to absorb the levels of volatility that it is requested to absorb. No tools (such as hedging) exist to offset the volatility to other parties, it will be a considerable number of years before the existing opportunities for hedging are robust and liquid enough to be able to absorb the volumes required from the global steel industry.</a:t>
            </a:r>
            <a:endParaRPr lang="en-GB"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endParaRPr lang="en-GB"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Conditions in the raw materials markets are likely to change in the future as the mining industry begins to turn into surplus as new projects come into production, but it will not intrinsically reduce the volatility inherent in the markets, thus providing a continuing challenge to steel makers.</a:t>
            </a:r>
            <a:endParaRPr lang="en-GB" sz="1200" kern="1200" dirty="0" smtClean="0">
              <a:solidFill>
                <a:schemeClr val="tx1"/>
              </a:solidFill>
              <a:effectLst/>
              <a:latin typeface="Arial"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1D6DEDD8-720E-486B-84A0-FFD69192DF34}" type="slidenum">
              <a:rPr lang="en-GB" smtClean="0"/>
              <a:pPr>
                <a:defRPr/>
              </a:pPr>
              <a:t>16</a:t>
            </a:fld>
            <a:endParaRPr lang="en-GB"/>
          </a:p>
        </p:txBody>
      </p:sp>
    </p:spTree>
    <p:extLst>
      <p:ext uri="{BB962C8B-B14F-4D97-AF65-F5344CB8AC3E}">
        <p14:creationId xmlns:p14="http://schemas.microsoft.com/office/powerpoint/2010/main" val="2355488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A recent study by the OECD (released in December 2012) indicates that a large amount of surplus capacity exists in the steel producer community today. According to this study, as much as 570 million tons of surplus capacity has been installed against the estimated demand levels. The distribution of this excess capacity is all over the world with around 50% of the surplus existing in China. China has announced a 5 year </a:t>
            </a:r>
            <a:r>
              <a:rPr lang="en-US" sz="1200" kern="1200" dirty="0" err="1" smtClean="0">
                <a:solidFill>
                  <a:schemeClr val="tx1"/>
                </a:solidFill>
                <a:effectLst/>
                <a:latin typeface="Arial" charset="0"/>
                <a:ea typeface="+mn-ea"/>
                <a:cs typeface="+mn-cs"/>
              </a:rPr>
              <a:t>programme</a:t>
            </a:r>
            <a:r>
              <a:rPr lang="en-US" sz="1200" kern="1200" dirty="0" smtClean="0">
                <a:solidFill>
                  <a:schemeClr val="tx1"/>
                </a:solidFill>
                <a:effectLst/>
                <a:latin typeface="Arial" charset="0"/>
                <a:ea typeface="+mn-ea"/>
                <a:cs typeface="+mn-cs"/>
              </a:rPr>
              <a:t> of industry consolidation and closure of ageing and redundant capacity. However important countries in developed Asia (Japan, Korea), plus the CIS and EU all have large amounts of excess capacity as well and are struggling with decisions.</a:t>
            </a:r>
            <a:endParaRPr lang="en-GB"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endParaRPr lang="en-GB"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Two key problems need to be solved. Firstly, should steel makers try to address the level of excess capacity then significant barriers to exit exist; including requirements for reducing </a:t>
            </a:r>
            <a:r>
              <a:rPr lang="en-US" sz="1200" kern="1200" dirty="0" err="1" smtClean="0">
                <a:solidFill>
                  <a:schemeClr val="tx1"/>
                </a:solidFill>
                <a:effectLst/>
                <a:latin typeface="Arial" charset="0"/>
                <a:ea typeface="+mn-ea"/>
                <a:cs typeface="+mn-cs"/>
              </a:rPr>
              <a:t>labour</a:t>
            </a:r>
            <a:r>
              <a:rPr lang="en-US" sz="1200" kern="1200" dirty="0" smtClean="0">
                <a:solidFill>
                  <a:schemeClr val="tx1"/>
                </a:solidFill>
                <a:effectLst/>
                <a:latin typeface="Arial" charset="0"/>
                <a:ea typeface="+mn-ea"/>
                <a:cs typeface="+mn-cs"/>
              </a:rPr>
              <a:t> forces, insistence on rapid rehabilitation of production sites often at prohibitive cost and political opposition to closure of excess steel facilities. Steel makers can in the short term only react by becoming more flexible in how capacity is being used, which itself contributes to volatility in the steel and steel making raw materials markets.</a:t>
            </a:r>
            <a:endParaRPr lang="en-GB"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endParaRPr lang="en-GB"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Secondly, countries continue to view steel as a strategic sector and consequently new capacity continues to be planned, despite the fact that surplus capacity exist. It is true that capacity may not exist locally but the dynamic is that capacity is looked at only on a national level not a regional or global level. This is unsustainable.</a:t>
            </a:r>
            <a:endParaRPr lang="en-GB" sz="1200" kern="1200" dirty="0" smtClean="0">
              <a:solidFill>
                <a:schemeClr val="tx1"/>
              </a:solidFill>
              <a:effectLst/>
              <a:latin typeface="Arial"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1D6DEDD8-720E-486B-84A0-FFD69192DF34}" type="slidenum">
              <a:rPr lang="en-GB" smtClean="0"/>
              <a:pPr>
                <a:defRPr/>
              </a:pPr>
              <a:t>17</a:t>
            </a:fld>
            <a:endParaRPr lang="en-GB"/>
          </a:p>
        </p:txBody>
      </p:sp>
    </p:spTree>
    <p:extLst>
      <p:ext uri="{BB962C8B-B14F-4D97-AF65-F5344CB8AC3E}">
        <p14:creationId xmlns:p14="http://schemas.microsoft.com/office/powerpoint/2010/main" val="2923310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Scrap generation in recently developed steel producing countries will increase in the future. Today around 400 million tons of scrap steel is recycled annually. Of this only around 70 million is collected and recycled in China. It is expected that scrap generation in China could increase rapidly in years to come, as scrap generation follows steel production with a lag period. In fact, the world is fast approaching the point where the logical decision would be to maintain existing metal from ore facilities, but to focus any new facilities to a technology that can absorb scrap metal as a feedstock. The reality is that energy shortages exist also in many fast developing economies and as a result they may not have enough available for scrap melting technology. The future will however gradually tilt towards more scrap melting technologies rather that away from it.</a:t>
            </a:r>
            <a:endParaRPr lang="en-GB"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endParaRPr lang="en-GB"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In the short term, abundance of new energy resulting from shale gas exploration and development particularly in the USA, could lift the development and use of Direct Reduced Iron (DRI) as a new metallic source, but it is uncertain if this trend will migrate to other markets. In the final analysis, the availability of a regular and affordable amount of electricity would determine if scrap melting technology would be </a:t>
            </a:r>
            <a:r>
              <a:rPr lang="en-US" sz="1200" kern="1200" dirty="0" err="1" smtClean="0">
                <a:solidFill>
                  <a:schemeClr val="tx1"/>
                </a:solidFill>
                <a:effectLst/>
                <a:latin typeface="Arial" charset="0"/>
                <a:ea typeface="+mn-ea"/>
                <a:cs typeface="+mn-cs"/>
              </a:rPr>
              <a:t>utilised</a:t>
            </a:r>
            <a:r>
              <a:rPr lang="en-US" sz="1200" kern="1200" dirty="0" smtClean="0">
                <a:solidFill>
                  <a:schemeClr val="tx1"/>
                </a:solidFill>
                <a:effectLst/>
                <a:latin typeface="Arial" charset="0"/>
                <a:ea typeface="+mn-ea"/>
                <a:cs typeface="+mn-cs"/>
              </a:rPr>
              <a:t> in any specific country.</a:t>
            </a:r>
            <a:endParaRPr lang="en-GB"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endParaRPr lang="en-GB"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In the longer term, future steelmaking technology will need to address two questions – making steel with lower carbon emissions, and absorbing more scrap as part of the steelmaking process. Technology for absorbing more scrap already exists in the form of the EAF, but this is in many cases still dependent on electricity generated from burning fossil fuel with carbon emission as a by-product. It is not unlikely that experimentation with absorbing more scrap in the BOF process will accelerate. If successful, this may develop into a “hybrid” technology using more scrap, but without the requirement of an external energy (electricity) and will therefore not increase emissions associated with energy generation. This is not a short term development and will require as a first pre-condition the supply of scrap to increase. This will take some time.</a:t>
            </a:r>
            <a:endParaRPr lang="en-GB"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endParaRPr lang="en-GB"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Energy remains a key challenge. Over a 30 year period the steel industry has reduced its energy consumption per </a:t>
            </a:r>
            <a:r>
              <a:rPr lang="en-US" sz="1200" kern="1200" dirty="0" err="1" smtClean="0">
                <a:solidFill>
                  <a:schemeClr val="tx1"/>
                </a:solidFill>
                <a:effectLst/>
                <a:latin typeface="Arial" charset="0"/>
                <a:ea typeface="+mn-ea"/>
                <a:cs typeface="+mn-cs"/>
              </a:rPr>
              <a:t>tonne</a:t>
            </a:r>
            <a:r>
              <a:rPr lang="en-US" sz="1200" kern="1200" dirty="0" smtClean="0">
                <a:solidFill>
                  <a:schemeClr val="tx1"/>
                </a:solidFill>
                <a:effectLst/>
                <a:latin typeface="Arial" charset="0"/>
                <a:ea typeface="+mn-ea"/>
                <a:cs typeface="+mn-cs"/>
              </a:rPr>
              <a:t> of steel by 50%. However due to this dramatic improvement in energy efficiency there is not much room left for more efficiency based on existing technology. The need for major expenditure on research and development to identify breakthrough steelmaking technologies must have significant government financial contribution.</a:t>
            </a:r>
            <a:endParaRPr lang="en-GB" sz="1200" kern="1200" dirty="0" smtClean="0">
              <a:solidFill>
                <a:schemeClr val="tx1"/>
              </a:solidFill>
              <a:effectLst/>
              <a:latin typeface="Arial"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1D6DEDD8-720E-486B-84A0-FFD69192DF34}" type="slidenum">
              <a:rPr lang="en-GB" smtClean="0"/>
              <a:pPr>
                <a:defRPr/>
              </a:pPr>
              <a:t>18</a:t>
            </a:fld>
            <a:endParaRPr lang="en-GB"/>
          </a:p>
        </p:txBody>
      </p:sp>
    </p:spTree>
    <p:extLst>
      <p:ext uri="{BB962C8B-B14F-4D97-AF65-F5344CB8AC3E}">
        <p14:creationId xmlns:p14="http://schemas.microsoft.com/office/powerpoint/2010/main" val="3222140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We are nowhere near the limit of steel demand in the future - demand can still expand by a good 500 million </a:t>
            </a:r>
            <a:r>
              <a:rPr lang="en-US" sz="1200" kern="1200" dirty="0" err="1" smtClean="0">
                <a:solidFill>
                  <a:schemeClr val="tx1"/>
                </a:solidFill>
                <a:effectLst/>
                <a:latin typeface="Arial" charset="0"/>
                <a:ea typeface="+mn-ea"/>
                <a:cs typeface="+mn-cs"/>
              </a:rPr>
              <a:t>tonnes</a:t>
            </a:r>
            <a:r>
              <a:rPr lang="en-US" sz="1200" kern="1200" dirty="0" smtClean="0">
                <a:solidFill>
                  <a:schemeClr val="tx1"/>
                </a:solidFill>
                <a:effectLst/>
                <a:latin typeface="Arial" charset="0"/>
                <a:ea typeface="+mn-ea"/>
                <a:cs typeface="+mn-cs"/>
              </a:rPr>
              <a:t> and at the present rate of use growth, this could take a good decade of growth before we will begin to see </a:t>
            </a:r>
            <a:r>
              <a:rPr lang="en-US" sz="1200" kern="1200" dirty="0" err="1" smtClean="0">
                <a:solidFill>
                  <a:schemeClr val="tx1"/>
                </a:solidFill>
                <a:effectLst/>
                <a:latin typeface="Arial" charset="0"/>
                <a:ea typeface="+mn-ea"/>
                <a:cs typeface="+mn-cs"/>
              </a:rPr>
              <a:t>stabilisation</a:t>
            </a:r>
            <a:r>
              <a:rPr lang="en-US" sz="1200" kern="1200" dirty="0" smtClean="0">
                <a:solidFill>
                  <a:schemeClr val="tx1"/>
                </a:solidFill>
                <a:effectLst/>
                <a:latin typeface="Arial" charset="0"/>
                <a:ea typeface="+mn-ea"/>
                <a:cs typeface="+mn-cs"/>
              </a:rPr>
              <a:t> in demand. Some people are predicting a peak around 2.5 billion </a:t>
            </a:r>
            <a:r>
              <a:rPr lang="en-US" sz="1200" kern="1200" dirty="0" err="1" smtClean="0">
                <a:solidFill>
                  <a:schemeClr val="tx1"/>
                </a:solidFill>
                <a:effectLst/>
                <a:latin typeface="Arial" charset="0"/>
                <a:ea typeface="+mn-ea"/>
                <a:cs typeface="+mn-cs"/>
              </a:rPr>
              <a:t>tonnes</a:t>
            </a:r>
            <a:r>
              <a:rPr lang="en-US" sz="1200" kern="1200" dirty="0" smtClean="0">
                <a:solidFill>
                  <a:schemeClr val="tx1"/>
                </a:solidFill>
                <a:effectLst/>
                <a:latin typeface="Arial" charset="0"/>
                <a:ea typeface="+mn-ea"/>
                <a:cs typeface="+mn-cs"/>
              </a:rPr>
              <a:t> per year by 2050. Investment decisions we in the industry make now, will probably last well into the period of stabilized demand.</a:t>
            </a:r>
            <a:endParaRPr lang="en-GB" sz="1200" kern="1200" dirty="0" smtClean="0">
              <a:solidFill>
                <a:schemeClr val="tx1"/>
              </a:solidFill>
              <a:effectLst/>
              <a:latin typeface="Arial"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1D6DEDD8-720E-486B-84A0-FFD69192DF34}" type="slidenum">
              <a:rPr lang="en-GB" smtClean="0"/>
              <a:pPr>
                <a:defRPr/>
              </a:pPr>
              <a:t>19</a:t>
            </a:fld>
            <a:endParaRPr lang="en-GB"/>
          </a:p>
        </p:txBody>
      </p:sp>
    </p:spTree>
    <p:extLst>
      <p:ext uri="{BB962C8B-B14F-4D97-AF65-F5344CB8AC3E}">
        <p14:creationId xmlns:p14="http://schemas.microsoft.com/office/powerpoint/2010/main" val="169209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The views expressed were more positive than we expected. Where we thought we would find more references to steel as an old and dirty technology applied in a conservative and environmentally insensitive industry, we in fact received far more observations on the importance of steel as a fundamental and useful product and that the industry as a whole is a respected one – though this is more so in some countries than others.  What was clear from this feedback was that a common understanding exists about the role of steel in a modern society. </a:t>
            </a:r>
            <a:endParaRPr lang="en-GB"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endParaRPr lang="en-GB"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Without steel the modern society could not survive. We believe that the steel industry and steel as a product is a key driver of the modern economy and is essential to the technologies and solutions that meet society’s everyday needs – now and in the future.</a:t>
            </a:r>
            <a:endParaRPr lang="en-GB" sz="1200" kern="1200" dirty="0" smtClean="0">
              <a:solidFill>
                <a:schemeClr val="tx1"/>
              </a:solidFill>
              <a:effectLst/>
              <a:latin typeface="Arial"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1D6DEDD8-720E-486B-84A0-FFD69192DF34}" type="slidenum">
              <a:rPr lang="en-GB" smtClean="0"/>
              <a:pPr>
                <a:defRPr/>
              </a:pPr>
              <a:t>2</a:t>
            </a:fld>
            <a:endParaRPr lang="en-GB"/>
          </a:p>
        </p:txBody>
      </p:sp>
    </p:spTree>
    <p:extLst>
      <p:ext uri="{BB962C8B-B14F-4D97-AF65-F5344CB8AC3E}">
        <p14:creationId xmlns:p14="http://schemas.microsoft.com/office/powerpoint/2010/main" val="2093796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r>
              <a:rPr lang="en-US" sz="1200" kern="1200" dirty="0" smtClean="0">
                <a:solidFill>
                  <a:schemeClr val="tx1"/>
                </a:solidFill>
                <a:effectLst/>
                <a:latin typeface="Arial" charset="0"/>
                <a:ea typeface="+mn-ea"/>
                <a:cs typeface="+mn-cs"/>
              </a:rPr>
              <a:t>So having addressed the challenges what do we think lies ahead? Three main patterns emerge and for this I have heavily relied on an excellent study called “Sustainable Materials – with both eyes open” by Julian </a:t>
            </a:r>
            <a:r>
              <a:rPr lang="en-US" sz="1200" kern="1200" dirty="0" err="1" smtClean="0">
                <a:solidFill>
                  <a:schemeClr val="tx1"/>
                </a:solidFill>
                <a:effectLst/>
                <a:latin typeface="Arial" charset="0"/>
                <a:ea typeface="+mn-ea"/>
                <a:cs typeface="+mn-cs"/>
              </a:rPr>
              <a:t>Allwood</a:t>
            </a:r>
            <a:r>
              <a:rPr lang="en-US" sz="1200" kern="1200" dirty="0" smtClean="0">
                <a:solidFill>
                  <a:schemeClr val="tx1"/>
                </a:solidFill>
                <a:effectLst/>
                <a:latin typeface="Arial" charset="0"/>
                <a:ea typeface="+mn-ea"/>
                <a:cs typeface="+mn-cs"/>
              </a:rPr>
              <a:t> and his fellow contributors at Cambridge University.</a:t>
            </a:r>
            <a:endParaRPr lang="en-GB" sz="1200" kern="1200" dirty="0" smtClean="0">
              <a:solidFill>
                <a:schemeClr val="tx1"/>
              </a:solidFill>
              <a:effectLst/>
              <a:latin typeface="Arial" charset="0"/>
              <a:ea typeface="+mn-ea"/>
              <a:cs typeface="+mn-cs"/>
            </a:endParaRPr>
          </a:p>
          <a:p>
            <a:endParaRPr lang="en-GB" dirty="0" smtClean="0"/>
          </a:p>
          <a:p>
            <a:endParaRPr lang="en-GB" dirty="0" smtClean="0"/>
          </a:p>
          <a:p>
            <a:endParaRPr lang="en-GB" dirty="0" smtClean="0"/>
          </a:p>
          <a:p>
            <a:endParaRPr lang="en-GB" dirty="0" smtClean="0"/>
          </a:p>
        </p:txBody>
      </p:sp>
      <p:sp>
        <p:nvSpPr>
          <p:cNvPr id="54276" name="Slide Number Placeholder 3"/>
          <p:cNvSpPr>
            <a:spLocks noGrp="1"/>
          </p:cNvSpPr>
          <p:nvPr>
            <p:ph type="sldNum" sz="quarter" idx="5"/>
          </p:nvPr>
        </p:nvSpPr>
        <p:spPr>
          <a:noFill/>
        </p:spPr>
        <p:txBody>
          <a:bodyPr/>
          <a:lstStyle>
            <a:lvl1pPr defTabSz="933450" eaLnBrk="0" hangingPunct="0">
              <a:defRPr sz="4800" b="1">
                <a:solidFill>
                  <a:srgbClr val="A70240"/>
                </a:solidFill>
                <a:latin typeface="Arial" charset="0"/>
                <a:cs typeface="Arial" charset="0"/>
              </a:defRPr>
            </a:lvl1pPr>
            <a:lvl2pPr marL="742950" indent="-285750" defTabSz="933450" eaLnBrk="0" hangingPunct="0">
              <a:defRPr sz="4800" b="1">
                <a:solidFill>
                  <a:srgbClr val="A70240"/>
                </a:solidFill>
                <a:latin typeface="Arial" charset="0"/>
                <a:cs typeface="Arial" charset="0"/>
              </a:defRPr>
            </a:lvl2pPr>
            <a:lvl3pPr marL="1143000" indent="-228600" defTabSz="933450" eaLnBrk="0" hangingPunct="0">
              <a:defRPr sz="4800" b="1">
                <a:solidFill>
                  <a:srgbClr val="A70240"/>
                </a:solidFill>
                <a:latin typeface="Arial" charset="0"/>
                <a:cs typeface="Arial" charset="0"/>
              </a:defRPr>
            </a:lvl3pPr>
            <a:lvl4pPr marL="1600200" indent="-228600" defTabSz="933450" eaLnBrk="0" hangingPunct="0">
              <a:defRPr sz="4800" b="1">
                <a:solidFill>
                  <a:srgbClr val="A70240"/>
                </a:solidFill>
                <a:latin typeface="Arial" charset="0"/>
                <a:cs typeface="Arial" charset="0"/>
              </a:defRPr>
            </a:lvl4pPr>
            <a:lvl5pPr marL="2057400" indent="-228600" defTabSz="933450" eaLnBrk="0" hangingPunct="0">
              <a:defRPr sz="4800" b="1">
                <a:solidFill>
                  <a:srgbClr val="A70240"/>
                </a:solidFill>
                <a:latin typeface="Arial" charset="0"/>
                <a:cs typeface="Arial" charset="0"/>
              </a:defRPr>
            </a:lvl5pPr>
            <a:lvl6pPr marL="2514600" indent="-228600" defTabSz="933450" eaLnBrk="0" fontAlgn="base" hangingPunct="0">
              <a:spcBef>
                <a:spcPct val="0"/>
              </a:spcBef>
              <a:spcAft>
                <a:spcPct val="0"/>
              </a:spcAft>
              <a:defRPr sz="4800" b="1">
                <a:solidFill>
                  <a:srgbClr val="A70240"/>
                </a:solidFill>
                <a:latin typeface="Arial" charset="0"/>
                <a:cs typeface="Arial" charset="0"/>
              </a:defRPr>
            </a:lvl6pPr>
            <a:lvl7pPr marL="2971800" indent="-228600" defTabSz="933450" eaLnBrk="0" fontAlgn="base" hangingPunct="0">
              <a:spcBef>
                <a:spcPct val="0"/>
              </a:spcBef>
              <a:spcAft>
                <a:spcPct val="0"/>
              </a:spcAft>
              <a:defRPr sz="4800" b="1">
                <a:solidFill>
                  <a:srgbClr val="A70240"/>
                </a:solidFill>
                <a:latin typeface="Arial" charset="0"/>
                <a:cs typeface="Arial" charset="0"/>
              </a:defRPr>
            </a:lvl7pPr>
            <a:lvl8pPr marL="3429000" indent="-228600" defTabSz="933450" eaLnBrk="0" fontAlgn="base" hangingPunct="0">
              <a:spcBef>
                <a:spcPct val="0"/>
              </a:spcBef>
              <a:spcAft>
                <a:spcPct val="0"/>
              </a:spcAft>
              <a:defRPr sz="4800" b="1">
                <a:solidFill>
                  <a:srgbClr val="A70240"/>
                </a:solidFill>
                <a:latin typeface="Arial" charset="0"/>
                <a:cs typeface="Arial" charset="0"/>
              </a:defRPr>
            </a:lvl8pPr>
            <a:lvl9pPr marL="3886200" indent="-228600" defTabSz="933450" eaLnBrk="0" fontAlgn="base" hangingPunct="0">
              <a:spcBef>
                <a:spcPct val="0"/>
              </a:spcBef>
              <a:spcAft>
                <a:spcPct val="0"/>
              </a:spcAft>
              <a:defRPr sz="4800" b="1">
                <a:solidFill>
                  <a:srgbClr val="A70240"/>
                </a:solidFill>
                <a:latin typeface="Arial" charset="0"/>
                <a:cs typeface="Arial" charset="0"/>
              </a:defRPr>
            </a:lvl9pPr>
          </a:lstStyle>
          <a:p>
            <a:pPr eaLnBrk="1" hangingPunct="1"/>
            <a:fld id="{D1AF2585-F831-49B4-B1DC-ACBAD540597B}" type="slidenum">
              <a:rPr lang="en-GB" sz="1200" b="0" smtClean="0">
                <a:solidFill>
                  <a:schemeClr val="tx1"/>
                </a:solidFill>
              </a:rPr>
              <a:pPr eaLnBrk="1" hangingPunct="1"/>
              <a:t>20</a:t>
            </a:fld>
            <a:endParaRPr lang="en-GB" sz="1200" b="0" smtClean="0">
              <a:solidFill>
                <a:schemeClr val="tx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Firstly the steel industry is already engaged in major </a:t>
            </a:r>
            <a:r>
              <a:rPr lang="en-US" sz="1200" kern="1200" dirty="0" err="1" smtClean="0">
                <a:solidFill>
                  <a:schemeClr val="tx1"/>
                </a:solidFill>
                <a:effectLst/>
                <a:latin typeface="Arial" charset="0"/>
                <a:ea typeface="+mn-ea"/>
                <a:cs typeface="+mn-cs"/>
              </a:rPr>
              <a:t>programmes</a:t>
            </a:r>
            <a:r>
              <a:rPr lang="en-US" sz="1200" kern="1200" dirty="0" smtClean="0">
                <a:solidFill>
                  <a:schemeClr val="tx1"/>
                </a:solidFill>
                <a:effectLst/>
                <a:latin typeface="Arial" charset="0"/>
                <a:ea typeface="+mn-ea"/>
                <a:cs typeface="+mn-cs"/>
              </a:rPr>
              <a:t> with its customers to radically reduce the amount of steel used in key products. For example new designs using Advanced High Strength Steel in the automotive sector are predicting future mass savings of up to 39%, compared to a baseline steel body structure from today carrying an internal combustion engine. The new Future Steel Vehicle </a:t>
            </a:r>
            <a:r>
              <a:rPr lang="en-US" sz="1200" kern="1200" dirty="0" err="1" smtClean="0">
                <a:solidFill>
                  <a:schemeClr val="tx1"/>
                </a:solidFill>
                <a:effectLst/>
                <a:latin typeface="Arial" charset="0"/>
                <a:ea typeface="+mn-ea"/>
                <a:cs typeface="+mn-cs"/>
              </a:rPr>
              <a:t>programme</a:t>
            </a:r>
            <a:r>
              <a:rPr lang="en-US" sz="1200" kern="1200" dirty="0" smtClean="0">
                <a:solidFill>
                  <a:schemeClr val="tx1"/>
                </a:solidFill>
                <a:effectLst/>
                <a:latin typeface="Arial" charset="0"/>
                <a:ea typeface="+mn-ea"/>
                <a:cs typeface="+mn-cs"/>
              </a:rPr>
              <a:t> as it is called has been designed using a battery-electric powertrain and includes year 2020 regulatory requirements. This will make steel comparative to </a:t>
            </a:r>
            <a:r>
              <a:rPr lang="en-US" sz="1200" kern="1200" dirty="0" err="1" smtClean="0">
                <a:solidFill>
                  <a:schemeClr val="tx1"/>
                </a:solidFill>
                <a:effectLst/>
                <a:latin typeface="Arial" charset="0"/>
                <a:ea typeface="+mn-ea"/>
                <a:cs typeface="+mn-cs"/>
              </a:rPr>
              <a:t>aluminium</a:t>
            </a:r>
            <a:r>
              <a:rPr lang="en-US" sz="1200" kern="1200" dirty="0" smtClean="0">
                <a:solidFill>
                  <a:schemeClr val="tx1"/>
                </a:solidFill>
                <a:effectLst/>
                <a:latin typeface="Arial" charset="0"/>
                <a:ea typeface="+mn-ea"/>
                <a:cs typeface="+mn-cs"/>
              </a:rPr>
              <a:t> in terms of weight, at a much lower cost but still more than meeting all safety standards. An additional benefit for steel is that the life cycle costs of steel, measured by energy consumption or carbon emissions, is significantly lower than competitive materials in the automotive industry.</a:t>
            </a:r>
            <a:endParaRPr lang="en-GB"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endParaRPr lang="en-GB"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Similar changes can be forecasted for the construction industry where many steel materials are specified at fixed and regular grades. These have mostly been designed for production simplicity rather than actual weight requirement. So beams are straight and have constant depth when actually variable-sectioned beams would suit the purpose better and be far more material efficient. As Julian </a:t>
            </a:r>
            <a:r>
              <a:rPr lang="en-US" sz="1200" kern="1200" dirty="0" err="1" smtClean="0">
                <a:solidFill>
                  <a:schemeClr val="tx1"/>
                </a:solidFill>
                <a:effectLst/>
                <a:latin typeface="Arial" charset="0"/>
                <a:ea typeface="+mn-ea"/>
                <a:cs typeface="+mn-cs"/>
              </a:rPr>
              <a:t>Allwood</a:t>
            </a:r>
            <a:r>
              <a:rPr lang="en-US" sz="1200" kern="1200" dirty="0" smtClean="0">
                <a:solidFill>
                  <a:schemeClr val="tx1"/>
                </a:solidFill>
                <a:effectLst/>
                <a:latin typeface="Arial" charset="0"/>
                <a:ea typeface="+mn-ea"/>
                <a:cs typeface="+mn-cs"/>
              </a:rPr>
              <a:t> says we will more aggressively seek out optimal use of steel. More intelligent use of steel will allow the industry to charge higher margins, but the customer will be making a saving on purchasing less steel.</a:t>
            </a:r>
            <a:endParaRPr lang="en-GB" sz="1200" kern="1200" dirty="0" smtClean="0">
              <a:solidFill>
                <a:schemeClr val="tx1"/>
              </a:solidFill>
              <a:effectLst/>
              <a:latin typeface="Arial"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1D6DEDD8-720E-486B-84A0-FFD69192DF34}" type="slidenum">
              <a:rPr lang="en-GB" smtClean="0"/>
              <a:pPr>
                <a:defRPr/>
              </a:pPr>
              <a:t>21</a:t>
            </a:fld>
            <a:endParaRPr lang="en-GB"/>
          </a:p>
        </p:txBody>
      </p:sp>
    </p:spTree>
    <p:extLst>
      <p:ext uri="{BB962C8B-B14F-4D97-AF65-F5344CB8AC3E}">
        <p14:creationId xmlns:p14="http://schemas.microsoft.com/office/powerpoint/2010/main" val="1043338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31863" eaLnBrk="0" hangingPunct="0">
              <a:defRPr sz="4800" b="1">
                <a:solidFill>
                  <a:srgbClr val="A70240"/>
                </a:solidFill>
                <a:latin typeface="Arial" charset="0"/>
                <a:cs typeface="Arial" charset="0"/>
              </a:defRPr>
            </a:lvl1pPr>
            <a:lvl2pPr marL="742950" indent="-285750" defTabSz="931863" eaLnBrk="0" hangingPunct="0">
              <a:defRPr sz="4800" b="1">
                <a:solidFill>
                  <a:srgbClr val="A70240"/>
                </a:solidFill>
                <a:latin typeface="Arial" charset="0"/>
                <a:cs typeface="Arial" charset="0"/>
              </a:defRPr>
            </a:lvl2pPr>
            <a:lvl3pPr marL="1143000" indent="-228600" defTabSz="931863" eaLnBrk="0" hangingPunct="0">
              <a:defRPr sz="4800" b="1">
                <a:solidFill>
                  <a:srgbClr val="A70240"/>
                </a:solidFill>
                <a:latin typeface="Arial" charset="0"/>
                <a:cs typeface="Arial" charset="0"/>
              </a:defRPr>
            </a:lvl3pPr>
            <a:lvl4pPr marL="1600200" indent="-228600" defTabSz="931863" eaLnBrk="0" hangingPunct="0">
              <a:defRPr sz="4800" b="1">
                <a:solidFill>
                  <a:srgbClr val="A70240"/>
                </a:solidFill>
                <a:latin typeface="Arial" charset="0"/>
                <a:cs typeface="Arial" charset="0"/>
              </a:defRPr>
            </a:lvl4pPr>
            <a:lvl5pPr marL="2057400" indent="-228600" defTabSz="931863" eaLnBrk="0" hangingPunct="0">
              <a:defRPr sz="4800" b="1">
                <a:solidFill>
                  <a:srgbClr val="A70240"/>
                </a:solidFill>
                <a:latin typeface="Arial" charset="0"/>
                <a:cs typeface="Arial" charset="0"/>
              </a:defRPr>
            </a:lvl5pPr>
            <a:lvl6pPr marL="2514600" indent="-228600" defTabSz="931863" eaLnBrk="0" fontAlgn="base" hangingPunct="0">
              <a:spcBef>
                <a:spcPct val="0"/>
              </a:spcBef>
              <a:spcAft>
                <a:spcPct val="0"/>
              </a:spcAft>
              <a:defRPr sz="4800" b="1">
                <a:solidFill>
                  <a:srgbClr val="A70240"/>
                </a:solidFill>
                <a:latin typeface="Arial" charset="0"/>
                <a:cs typeface="Arial" charset="0"/>
              </a:defRPr>
            </a:lvl6pPr>
            <a:lvl7pPr marL="2971800" indent="-228600" defTabSz="931863" eaLnBrk="0" fontAlgn="base" hangingPunct="0">
              <a:spcBef>
                <a:spcPct val="0"/>
              </a:spcBef>
              <a:spcAft>
                <a:spcPct val="0"/>
              </a:spcAft>
              <a:defRPr sz="4800" b="1">
                <a:solidFill>
                  <a:srgbClr val="A70240"/>
                </a:solidFill>
                <a:latin typeface="Arial" charset="0"/>
                <a:cs typeface="Arial" charset="0"/>
              </a:defRPr>
            </a:lvl7pPr>
            <a:lvl8pPr marL="3429000" indent="-228600" defTabSz="931863" eaLnBrk="0" fontAlgn="base" hangingPunct="0">
              <a:spcBef>
                <a:spcPct val="0"/>
              </a:spcBef>
              <a:spcAft>
                <a:spcPct val="0"/>
              </a:spcAft>
              <a:defRPr sz="4800" b="1">
                <a:solidFill>
                  <a:srgbClr val="A70240"/>
                </a:solidFill>
                <a:latin typeface="Arial" charset="0"/>
                <a:cs typeface="Arial" charset="0"/>
              </a:defRPr>
            </a:lvl8pPr>
            <a:lvl9pPr marL="3886200" indent="-228600" defTabSz="931863" eaLnBrk="0" fontAlgn="base" hangingPunct="0">
              <a:spcBef>
                <a:spcPct val="0"/>
              </a:spcBef>
              <a:spcAft>
                <a:spcPct val="0"/>
              </a:spcAft>
              <a:defRPr sz="4800" b="1">
                <a:solidFill>
                  <a:srgbClr val="A70240"/>
                </a:solidFill>
                <a:latin typeface="Arial" charset="0"/>
                <a:cs typeface="Arial" charset="0"/>
              </a:defRPr>
            </a:lvl9pPr>
          </a:lstStyle>
          <a:p>
            <a:pPr eaLnBrk="1" hangingPunct="1"/>
            <a:fld id="{AF4C0557-7486-4A10-8BEF-3347E682B07D}" type="slidenum">
              <a:rPr lang="en-GB" sz="1200" b="0" smtClean="0">
                <a:solidFill>
                  <a:schemeClr val="tx1"/>
                </a:solidFill>
              </a:rPr>
              <a:pPr eaLnBrk="1" hangingPunct="1"/>
              <a:t>22</a:t>
            </a:fld>
            <a:endParaRPr lang="en-GB" sz="1200" b="0" smtClean="0">
              <a:solidFill>
                <a:schemeClr val="tx1"/>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r>
              <a:rPr lang="en-US" sz="1200" kern="1200" dirty="0" smtClean="0">
                <a:solidFill>
                  <a:schemeClr val="tx1"/>
                </a:solidFill>
                <a:effectLst/>
                <a:latin typeface="Arial" charset="0"/>
                <a:ea typeface="+mn-ea"/>
                <a:cs typeface="+mn-cs"/>
              </a:rPr>
              <a:t>Secondly we can expect much greater efficiency in our production processes. The example given above will require flexible long rolling processes. The focus shifts from process efficiency to product efficiency. Invented in laboratories but not yet used commercially, the approach may also in future be applied in Flexible blanking or stamping lines. Why stamp a car door and then return over a third of the metal sheet to scrap to be recycled and put through the identical process again? Inefficient and costly.</a:t>
            </a:r>
            <a:endParaRPr lang="en-GB"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endParaRPr lang="en-GB"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Thirdly and finally we can expect much greater reuse of components. Buildings can be designed with reuse specifically in mind so that for example after the 40 year life of a building it is not simply raised to the ground but carefully disassembled and the major steel elements saved and reused. This could be a substantial business opportunity for the steel industry to take control of its own second hand market.</a:t>
            </a:r>
            <a:endParaRPr lang="en-GB"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endParaRPr lang="en-GB"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The steel industry does not sit still and is adapting and evolving at the same pace as its customers. As has been the case throughout history, innovations in steel will always play a vital role in helping mankind meet its future challenges.</a:t>
            </a:r>
            <a:endParaRPr lang="en-GB" sz="1200" kern="1200" dirty="0" smtClean="0">
              <a:solidFill>
                <a:schemeClr val="tx1"/>
              </a:solidFill>
              <a:effectLst/>
              <a:latin typeface="Arial" charset="0"/>
              <a:ea typeface="+mn-ea"/>
              <a:cs typeface="+mn-cs"/>
            </a:endParaRPr>
          </a:p>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33450" eaLnBrk="0" hangingPunct="0">
              <a:defRPr sz="4800" b="1">
                <a:solidFill>
                  <a:srgbClr val="A70240"/>
                </a:solidFill>
                <a:latin typeface="Arial" charset="0"/>
                <a:cs typeface="Arial" charset="0"/>
              </a:defRPr>
            </a:lvl1pPr>
            <a:lvl2pPr marL="742950" indent="-285750" defTabSz="933450" eaLnBrk="0" hangingPunct="0">
              <a:defRPr sz="4800" b="1">
                <a:solidFill>
                  <a:srgbClr val="A70240"/>
                </a:solidFill>
                <a:latin typeface="Arial" charset="0"/>
                <a:cs typeface="Arial" charset="0"/>
              </a:defRPr>
            </a:lvl2pPr>
            <a:lvl3pPr marL="1143000" indent="-228600" defTabSz="933450" eaLnBrk="0" hangingPunct="0">
              <a:defRPr sz="4800" b="1">
                <a:solidFill>
                  <a:srgbClr val="A70240"/>
                </a:solidFill>
                <a:latin typeface="Arial" charset="0"/>
                <a:cs typeface="Arial" charset="0"/>
              </a:defRPr>
            </a:lvl3pPr>
            <a:lvl4pPr marL="1600200" indent="-228600" defTabSz="933450" eaLnBrk="0" hangingPunct="0">
              <a:defRPr sz="4800" b="1">
                <a:solidFill>
                  <a:srgbClr val="A70240"/>
                </a:solidFill>
                <a:latin typeface="Arial" charset="0"/>
                <a:cs typeface="Arial" charset="0"/>
              </a:defRPr>
            </a:lvl4pPr>
            <a:lvl5pPr marL="2057400" indent="-228600" defTabSz="933450" eaLnBrk="0" hangingPunct="0">
              <a:defRPr sz="4800" b="1">
                <a:solidFill>
                  <a:srgbClr val="A70240"/>
                </a:solidFill>
                <a:latin typeface="Arial" charset="0"/>
                <a:cs typeface="Arial" charset="0"/>
              </a:defRPr>
            </a:lvl5pPr>
            <a:lvl6pPr marL="2514600" indent="-228600" defTabSz="933450" eaLnBrk="0" fontAlgn="base" hangingPunct="0">
              <a:spcBef>
                <a:spcPct val="0"/>
              </a:spcBef>
              <a:spcAft>
                <a:spcPct val="0"/>
              </a:spcAft>
              <a:defRPr sz="4800" b="1">
                <a:solidFill>
                  <a:srgbClr val="A70240"/>
                </a:solidFill>
                <a:latin typeface="Arial" charset="0"/>
                <a:cs typeface="Arial" charset="0"/>
              </a:defRPr>
            </a:lvl6pPr>
            <a:lvl7pPr marL="2971800" indent="-228600" defTabSz="933450" eaLnBrk="0" fontAlgn="base" hangingPunct="0">
              <a:spcBef>
                <a:spcPct val="0"/>
              </a:spcBef>
              <a:spcAft>
                <a:spcPct val="0"/>
              </a:spcAft>
              <a:defRPr sz="4800" b="1">
                <a:solidFill>
                  <a:srgbClr val="A70240"/>
                </a:solidFill>
                <a:latin typeface="Arial" charset="0"/>
                <a:cs typeface="Arial" charset="0"/>
              </a:defRPr>
            </a:lvl7pPr>
            <a:lvl8pPr marL="3429000" indent="-228600" defTabSz="933450" eaLnBrk="0" fontAlgn="base" hangingPunct="0">
              <a:spcBef>
                <a:spcPct val="0"/>
              </a:spcBef>
              <a:spcAft>
                <a:spcPct val="0"/>
              </a:spcAft>
              <a:defRPr sz="4800" b="1">
                <a:solidFill>
                  <a:srgbClr val="A70240"/>
                </a:solidFill>
                <a:latin typeface="Arial" charset="0"/>
                <a:cs typeface="Arial" charset="0"/>
              </a:defRPr>
            </a:lvl8pPr>
            <a:lvl9pPr marL="3886200" indent="-228600" defTabSz="933450" eaLnBrk="0" fontAlgn="base" hangingPunct="0">
              <a:spcBef>
                <a:spcPct val="0"/>
              </a:spcBef>
              <a:spcAft>
                <a:spcPct val="0"/>
              </a:spcAft>
              <a:defRPr sz="4800" b="1">
                <a:solidFill>
                  <a:srgbClr val="A70240"/>
                </a:solidFill>
                <a:latin typeface="Arial" charset="0"/>
                <a:cs typeface="Arial" charset="0"/>
              </a:defRPr>
            </a:lvl9pPr>
          </a:lstStyle>
          <a:p>
            <a:pPr eaLnBrk="1" hangingPunct="1"/>
            <a:fld id="{2F1EAB3F-3C5E-4E5F-8153-D05574AE92AA}" type="slidenum">
              <a:rPr lang="en-GB" sz="1200" b="0" smtClean="0">
                <a:solidFill>
                  <a:schemeClr val="tx1"/>
                </a:solidFill>
              </a:rPr>
              <a:pPr eaLnBrk="1" hangingPunct="1"/>
              <a:t>23</a:t>
            </a:fld>
            <a:endParaRPr lang="en-GB" sz="1200" b="0" smtClean="0">
              <a:solidFill>
                <a:schemeClr val="tx1"/>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Steel is everywhere in our lives from current transport systems, infrastructure, housing, manufacturing and agriculture to water and energy supply and clean environments in kitchens and hospitals.</a:t>
            </a:r>
            <a:endParaRPr lang="en-GB" sz="1200" kern="1200" dirty="0" smtClean="0">
              <a:solidFill>
                <a:schemeClr val="tx1"/>
              </a:solidFill>
              <a:effectLst/>
              <a:latin typeface="Arial"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1D6DEDD8-720E-486B-84A0-FFD69192DF34}" type="slidenum">
              <a:rPr lang="en-GB" smtClean="0"/>
              <a:pPr>
                <a:defRPr/>
              </a:pPr>
              <a:t>3</a:t>
            </a:fld>
            <a:endParaRPr lang="en-GB"/>
          </a:p>
        </p:txBody>
      </p:sp>
    </p:spTree>
    <p:extLst>
      <p:ext uri="{BB962C8B-B14F-4D97-AF65-F5344CB8AC3E}">
        <p14:creationId xmlns:p14="http://schemas.microsoft.com/office/powerpoint/2010/main" val="2509039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But the key word in any discussion about steel is “sustainable”. The steel industry believes that sustainable development must meet the needs of the present without compromising the ability of future generations to meet their own needs. In other words in a successful and thus sustainable green economy economic growth and environmental responsibility works hand in hand. This is why steel is at the heart of the green economy. Renewable energy, resource-efficient and energy efficient buildings and clean energy vehicles and recycling facilities – all these things depend on steel. In addition, many of the challenges posed by population growth, urbanization, poverty reduction and mitigation of natural disasters can best be met by steel.</a:t>
            </a:r>
            <a:endParaRPr lang="en-GB" sz="1200" kern="1200" dirty="0" smtClean="0">
              <a:solidFill>
                <a:schemeClr val="tx1"/>
              </a:solidFill>
              <a:effectLst/>
              <a:latin typeface="Arial"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1D6DEDD8-720E-486B-84A0-FFD69192DF34}" type="slidenum">
              <a:rPr lang="en-GB" smtClean="0"/>
              <a:pPr>
                <a:defRPr/>
              </a:pPr>
              <a:t>4</a:t>
            </a:fld>
            <a:endParaRPr lang="en-GB"/>
          </a:p>
        </p:txBody>
      </p:sp>
    </p:spTree>
    <p:extLst>
      <p:ext uri="{BB962C8B-B14F-4D97-AF65-F5344CB8AC3E}">
        <p14:creationId xmlns:p14="http://schemas.microsoft.com/office/powerpoint/2010/main" val="1767192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Many everyday products, such as cars, cans and washing machines, are made of steel. Once these products reach the end of their useful lives, the steel is recycled. Recycling reduces the consumption of raw materials and energy and is therefore beneficial for the environment. To understand the environmental performance of a product, its entire life cycle needs to be taken into consideration. A life cycle assessment (LCA) of a steel product looks at resources, energy and emissions, from the raw material extraction phase to its end-of-life phase, including recycling and disposal. LCA can be used to identify priorities for improvements in process operations and product design and development.</a:t>
            </a:r>
            <a:endParaRPr lang="en-GB" sz="1200" kern="1200" dirty="0" smtClean="0">
              <a:solidFill>
                <a:schemeClr val="tx1"/>
              </a:solidFill>
              <a:effectLst/>
              <a:latin typeface="Arial"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1D6DEDD8-720E-486B-84A0-FFD69192DF34}" type="slidenum">
              <a:rPr lang="en-GB" smtClean="0"/>
              <a:pPr>
                <a:defRPr/>
              </a:pPr>
              <a:t>5</a:t>
            </a:fld>
            <a:endParaRPr lang="en-GB"/>
          </a:p>
        </p:txBody>
      </p:sp>
    </p:spTree>
    <p:extLst>
      <p:ext uri="{BB962C8B-B14F-4D97-AF65-F5344CB8AC3E}">
        <p14:creationId xmlns:p14="http://schemas.microsoft.com/office/powerpoint/2010/main" val="854050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In particular, LCA aims to support efforts to develop a consistent, rigorous and transparent methodology to enable society to make informed choices on the environmental impact of products and processes, and to prevent regulators from making decisions based on a lack of information. </a:t>
            </a:r>
            <a:endParaRPr lang="en-GB" sz="1200" kern="1200" dirty="0" smtClean="0">
              <a:solidFill>
                <a:schemeClr val="tx1"/>
              </a:solidFill>
              <a:effectLst/>
              <a:latin typeface="Arial"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1D6DEDD8-720E-486B-84A0-FFD69192DF34}" type="slidenum">
              <a:rPr lang="en-GB" smtClean="0"/>
              <a:pPr>
                <a:defRPr/>
              </a:pPr>
              <a:t>6</a:t>
            </a:fld>
            <a:endParaRPr lang="en-GB"/>
          </a:p>
        </p:txBody>
      </p:sp>
    </p:spTree>
    <p:extLst>
      <p:ext uri="{BB962C8B-B14F-4D97-AF65-F5344CB8AC3E}">
        <p14:creationId xmlns:p14="http://schemas.microsoft.com/office/powerpoint/2010/main" val="463762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For example, it may seem obvious to make decisions concerning vehicle manufacturing based on the reduction of the weight of materials used which leads to reductions in fuel consumption and therefore reduced emissions. However, some of the lightest materials are much more energy and CO2 intensive to produce and are often the most expensive.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Sustainability of the steel industry has both short and longer term drivers. Looking at the medium to longer term trends at least two will be of critical importance.</a:t>
            </a:r>
            <a:endParaRPr lang="en-GB"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1D6DEDD8-720E-486B-84A0-FFD69192DF34}" type="slidenum">
              <a:rPr lang="en-GB" smtClean="0"/>
              <a:pPr>
                <a:defRPr/>
              </a:pPr>
              <a:t>7</a:t>
            </a:fld>
            <a:endParaRPr lang="en-GB"/>
          </a:p>
        </p:txBody>
      </p:sp>
    </p:spTree>
    <p:extLst>
      <p:ext uri="{BB962C8B-B14F-4D97-AF65-F5344CB8AC3E}">
        <p14:creationId xmlns:p14="http://schemas.microsoft.com/office/powerpoint/2010/main" val="899406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kern="1200" dirty="0" smtClean="0">
                <a:solidFill>
                  <a:schemeClr val="tx1"/>
                </a:solidFill>
                <a:effectLst/>
                <a:latin typeface="Arial" charset="0"/>
                <a:ea typeface="+mn-ea"/>
                <a:cs typeface="+mn-cs"/>
              </a:rPr>
              <a:t>In the last decade two interconnected themes have dominated the global economic stage. They were underpinned by longer term trends in demographics and </a:t>
            </a:r>
            <a:r>
              <a:rPr lang="en-US" sz="1200" i="0" kern="1200" dirty="0" err="1" smtClean="0">
                <a:solidFill>
                  <a:schemeClr val="tx1"/>
                </a:solidFill>
                <a:effectLst/>
                <a:latin typeface="Arial" charset="0"/>
                <a:ea typeface="+mn-ea"/>
                <a:cs typeface="+mn-cs"/>
              </a:rPr>
              <a:t>urbanisation</a:t>
            </a:r>
            <a:r>
              <a:rPr lang="en-US" sz="1200" i="0" kern="1200" dirty="0" smtClean="0">
                <a:solidFill>
                  <a:schemeClr val="tx1"/>
                </a:solidFill>
                <a:effectLst/>
                <a:latin typeface="Arial" charset="0"/>
                <a:ea typeface="+mn-ea"/>
                <a:cs typeface="+mn-cs"/>
              </a:rPr>
              <a:t>, but the short term result has been that some economies have proved much more robust than others.</a:t>
            </a:r>
            <a:endParaRPr lang="en-GB" sz="1200" i="0" kern="1200" dirty="0" smtClean="0">
              <a:solidFill>
                <a:schemeClr val="tx1"/>
              </a:solidFill>
              <a:effectLst/>
              <a:latin typeface="Arial"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1D6DEDD8-720E-486B-84A0-FFD69192DF34}" type="slidenum">
              <a:rPr lang="en-GB" smtClean="0"/>
              <a:pPr>
                <a:defRPr/>
              </a:pPr>
              <a:t>8</a:t>
            </a:fld>
            <a:endParaRPr lang="en-GB"/>
          </a:p>
        </p:txBody>
      </p:sp>
    </p:spTree>
    <p:extLst>
      <p:ext uri="{BB962C8B-B14F-4D97-AF65-F5344CB8AC3E}">
        <p14:creationId xmlns:p14="http://schemas.microsoft.com/office/powerpoint/2010/main" val="3793514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r>
              <a:rPr lang="en-US" sz="1200" kern="1200" dirty="0" smtClean="0">
                <a:solidFill>
                  <a:schemeClr val="tx1"/>
                </a:solidFill>
                <a:effectLst/>
                <a:latin typeface="Arial" charset="0"/>
                <a:ea typeface="+mn-ea"/>
                <a:cs typeface="+mn-cs"/>
              </a:rPr>
              <a:t>Firstly, the financial crisis of 2008 played a seminal role in changing the balance of economic power globally. As a consequence of the financial crisis, a large number of developed economies in the medium term have had to focus on reducing debt levels internally to the detriment of economic growth in their domestic economies. Of the developed economies, only the USA and Germany have to date been successful in reducing internal debt levels substantially. These economies are the ones with best growth potential in the developed economy group in the short term. It has helped that the USA has a relatively young population with enough births to have a replacement rate in the population and that Germany is benefiting from having integrated the old East Germany.  Most other developed economies are still some way from recapturing the levels of GDP they enjoyed before 2008.</a:t>
            </a:r>
            <a:endParaRPr lang="en-GB" sz="1200" kern="1200" dirty="0" smtClean="0">
              <a:solidFill>
                <a:schemeClr val="tx1"/>
              </a:solidFill>
              <a:effectLst/>
              <a:latin typeface="Arial" charset="0"/>
              <a:ea typeface="+mn-ea"/>
              <a:cs typeface="+mn-cs"/>
            </a:endParaRP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On the other hand most developing economies shrugged off the 2008 crisis as a short term slowdown and have progressed to levels of GDP and economic growth much higher than the levels they were at in 2008.</a:t>
            </a:r>
            <a:endParaRPr lang="en-GB" sz="1200" kern="1200" dirty="0">
              <a:solidFill>
                <a:schemeClr val="tx1"/>
              </a:solidFill>
              <a:effectLst/>
              <a:latin typeface="Arial" charset="0"/>
              <a:ea typeface="+mn-ea"/>
              <a:cs typeface="+mn-cs"/>
            </a:endParaRPr>
          </a:p>
        </p:txBody>
      </p:sp>
      <p:sp>
        <p:nvSpPr>
          <p:cNvPr id="43012" name="Slide Number Placeholder 3"/>
          <p:cNvSpPr>
            <a:spLocks noGrp="1"/>
          </p:cNvSpPr>
          <p:nvPr>
            <p:ph type="sldNum" sz="quarter" idx="5"/>
          </p:nvPr>
        </p:nvSpPr>
        <p:spPr>
          <a:noFill/>
        </p:spPr>
        <p:txBody>
          <a:bodyPr/>
          <a:lstStyle>
            <a:lvl1pPr defTabSz="933450" eaLnBrk="0" hangingPunct="0">
              <a:defRPr sz="4800" b="1">
                <a:solidFill>
                  <a:srgbClr val="A70240"/>
                </a:solidFill>
                <a:latin typeface="Arial" charset="0"/>
                <a:cs typeface="Arial" charset="0"/>
              </a:defRPr>
            </a:lvl1pPr>
            <a:lvl2pPr marL="742950" indent="-285750" defTabSz="933450" eaLnBrk="0" hangingPunct="0">
              <a:defRPr sz="4800" b="1">
                <a:solidFill>
                  <a:srgbClr val="A70240"/>
                </a:solidFill>
                <a:latin typeface="Arial" charset="0"/>
                <a:cs typeface="Arial" charset="0"/>
              </a:defRPr>
            </a:lvl2pPr>
            <a:lvl3pPr marL="1143000" indent="-228600" defTabSz="933450" eaLnBrk="0" hangingPunct="0">
              <a:defRPr sz="4800" b="1">
                <a:solidFill>
                  <a:srgbClr val="A70240"/>
                </a:solidFill>
                <a:latin typeface="Arial" charset="0"/>
                <a:cs typeface="Arial" charset="0"/>
              </a:defRPr>
            </a:lvl3pPr>
            <a:lvl4pPr marL="1600200" indent="-228600" defTabSz="933450" eaLnBrk="0" hangingPunct="0">
              <a:defRPr sz="4800" b="1">
                <a:solidFill>
                  <a:srgbClr val="A70240"/>
                </a:solidFill>
                <a:latin typeface="Arial" charset="0"/>
                <a:cs typeface="Arial" charset="0"/>
              </a:defRPr>
            </a:lvl4pPr>
            <a:lvl5pPr marL="2057400" indent="-228600" defTabSz="933450" eaLnBrk="0" hangingPunct="0">
              <a:defRPr sz="4800" b="1">
                <a:solidFill>
                  <a:srgbClr val="A70240"/>
                </a:solidFill>
                <a:latin typeface="Arial" charset="0"/>
                <a:cs typeface="Arial" charset="0"/>
              </a:defRPr>
            </a:lvl5pPr>
            <a:lvl6pPr marL="2514600" indent="-228600" defTabSz="933450" eaLnBrk="0" fontAlgn="base" hangingPunct="0">
              <a:spcBef>
                <a:spcPct val="0"/>
              </a:spcBef>
              <a:spcAft>
                <a:spcPct val="0"/>
              </a:spcAft>
              <a:defRPr sz="4800" b="1">
                <a:solidFill>
                  <a:srgbClr val="A70240"/>
                </a:solidFill>
                <a:latin typeface="Arial" charset="0"/>
                <a:cs typeface="Arial" charset="0"/>
              </a:defRPr>
            </a:lvl6pPr>
            <a:lvl7pPr marL="2971800" indent="-228600" defTabSz="933450" eaLnBrk="0" fontAlgn="base" hangingPunct="0">
              <a:spcBef>
                <a:spcPct val="0"/>
              </a:spcBef>
              <a:spcAft>
                <a:spcPct val="0"/>
              </a:spcAft>
              <a:defRPr sz="4800" b="1">
                <a:solidFill>
                  <a:srgbClr val="A70240"/>
                </a:solidFill>
                <a:latin typeface="Arial" charset="0"/>
                <a:cs typeface="Arial" charset="0"/>
              </a:defRPr>
            </a:lvl7pPr>
            <a:lvl8pPr marL="3429000" indent="-228600" defTabSz="933450" eaLnBrk="0" fontAlgn="base" hangingPunct="0">
              <a:spcBef>
                <a:spcPct val="0"/>
              </a:spcBef>
              <a:spcAft>
                <a:spcPct val="0"/>
              </a:spcAft>
              <a:defRPr sz="4800" b="1">
                <a:solidFill>
                  <a:srgbClr val="A70240"/>
                </a:solidFill>
                <a:latin typeface="Arial" charset="0"/>
                <a:cs typeface="Arial" charset="0"/>
              </a:defRPr>
            </a:lvl8pPr>
            <a:lvl9pPr marL="3886200" indent="-228600" defTabSz="933450" eaLnBrk="0" fontAlgn="base" hangingPunct="0">
              <a:spcBef>
                <a:spcPct val="0"/>
              </a:spcBef>
              <a:spcAft>
                <a:spcPct val="0"/>
              </a:spcAft>
              <a:defRPr sz="4800" b="1">
                <a:solidFill>
                  <a:srgbClr val="A70240"/>
                </a:solidFill>
                <a:latin typeface="Arial" charset="0"/>
                <a:cs typeface="Arial" charset="0"/>
              </a:defRPr>
            </a:lvl9pPr>
          </a:lstStyle>
          <a:p>
            <a:pPr eaLnBrk="1" hangingPunct="1"/>
            <a:fld id="{2BEEF859-F261-4B9C-8358-9570A24B684E}" type="slidenum">
              <a:rPr lang="en-GB" sz="1200" b="0" smtClean="0">
                <a:solidFill>
                  <a:schemeClr val="tx1"/>
                </a:solidFill>
              </a:rPr>
              <a:pPr eaLnBrk="1" hangingPunct="1"/>
              <a:t>9</a:t>
            </a:fld>
            <a:endParaRPr lang="en-GB" sz="1200" b="0" smtClean="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End ">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760127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End ">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563150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parator">
    <p:spTree>
      <p:nvGrpSpPr>
        <p:cNvPr id="1" name=""/>
        <p:cNvGrpSpPr/>
        <p:nvPr/>
      </p:nvGrpSpPr>
      <p:grpSpPr>
        <a:xfrm>
          <a:off x="0" y="0"/>
          <a:ext cx="0" cy="0"/>
          <a:chOff x="0" y="0"/>
          <a:chExt cx="0" cy="0"/>
        </a:xfrm>
      </p:grpSpPr>
      <p:pic>
        <p:nvPicPr>
          <p:cNvPr id="3" name="Picture 7" descr="worldsteel_logo_cmyk"/>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95288" y="404813"/>
            <a:ext cx="23034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433388" y="3065463"/>
            <a:ext cx="8710612" cy="3792537"/>
          </a:xfrm>
          <a:prstGeom prst="rect">
            <a:avLst/>
          </a:prstGeom>
          <a:solidFill>
            <a:srgbClr val="5C7F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Title 1"/>
          <p:cNvSpPr>
            <a:spLocks noGrp="1"/>
          </p:cNvSpPr>
          <p:nvPr>
            <p:ph type="title"/>
          </p:nvPr>
        </p:nvSpPr>
        <p:spPr>
          <a:xfrm>
            <a:off x="202876" y="2417763"/>
            <a:ext cx="8518849" cy="647700"/>
          </a:xfrm>
        </p:spPr>
        <p:txBody>
          <a:bodyPr/>
          <a:lstStyle>
            <a:lvl1pPr marL="0" indent="0" algn="r">
              <a:defRPr sz="24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32399478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
    <p:spTree>
      <p:nvGrpSpPr>
        <p:cNvPr id="1" name=""/>
        <p:cNvGrpSpPr/>
        <p:nvPr/>
      </p:nvGrpSpPr>
      <p:grpSpPr>
        <a:xfrm>
          <a:off x="0" y="0"/>
          <a:ext cx="0" cy="0"/>
          <a:chOff x="0" y="0"/>
          <a:chExt cx="0" cy="0"/>
        </a:xfrm>
      </p:grpSpPr>
      <p:pic>
        <p:nvPicPr>
          <p:cNvPr id="4" name="Picture 7" descr="worldsteel_logo_cmyk"/>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95288" y="404813"/>
            <a:ext cx="23034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6610" name="Rectangle 2"/>
          <p:cNvSpPr>
            <a:spLocks noGrp="1" noChangeArrowheads="1"/>
          </p:cNvSpPr>
          <p:nvPr>
            <p:ph type="subTitle" idx="1"/>
          </p:nvPr>
        </p:nvSpPr>
        <p:spPr>
          <a:xfrm>
            <a:off x="240418" y="2444621"/>
            <a:ext cx="8459083" cy="438538"/>
          </a:xfrm>
        </p:spPr>
        <p:txBody>
          <a:bodyPr lIns="91440" tIns="45720" rIns="91440" bIns="45720"/>
          <a:lstStyle>
            <a:lvl1pPr marL="0" indent="0" algn="r">
              <a:buFont typeface="Wingdings" pitchFamily="2" charset="2"/>
              <a:buNone/>
              <a:tabLst>
                <a:tab pos="5922963" algn="l"/>
                <a:tab pos="6281738" algn="l"/>
                <a:tab pos="6638925" algn="l"/>
              </a:tabLst>
              <a:defRPr>
                <a:solidFill>
                  <a:schemeClr val="tx1"/>
                </a:solidFill>
              </a:defRPr>
            </a:lvl1pPr>
          </a:lstStyle>
          <a:p>
            <a:pPr lvl="0"/>
            <a:r>
              <a:rPr lang="en-GB" noProof="0" dirty="0" smtClean="0"/>
              <a:t>Click to edit Master subtitle style</a:t>
            </a:r>
          </a:p>
          <a:p>
            <a:pPr lvl="0"/>
            <a:endParaRPr lang="en-GB" noProof="0" dirty="0" smtClean="0"/>
          </a:p>
        </p:txBody>
      </p:sp>
      <p:sp>
        <p:nvSpPr>
          <p:cNvPr id="836613" name="Rectangle 5"/>
          <p:cNvSpPr>
            <a:spLocks noGrp="1" noChangeArrowheads="1"/>
          </p:cNvSpPr>
          <p:nvPr>
            <p:ph type="ctrTitle"/>
          </p:nvPr>
        </p:nvSpPr>
        <p:spPr>
          <a:xfrm>
            <a:off x="231087" y="1987421"/>
            <a:ext cx="8462257" cy="447869"/>
          </a:xfrm>
        </p:spPr>
        <p:txBody>
          <a:bodyPr lIns="91440" tIns="45720" rIns="91440" bIns="45720"/>
          <a:lstStyle>
            <a:lvl1pPr marL="0" algn="r">
              <a:defRPr sz="2400" b="1">
                <a:solidFill>
                  <a:srgbClr val="5C7F92"/>
                </a:solidFill>
              </a:defRPr>
            </a:lvl1pPr>
          </a:lstStyle>
          <a:p>
            <a:pPr lvl="0"/>
            <a:r>
              <a:rPr lang="en-GB" noProof="0" dirty="0" smtClean="0"/>
              <a:t>Click to edit Master title style</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32550" y="3055208"/>
            <a:ext cx="8720781" cy="3802792"/>
          </a:xfrm>
          <a:prstGeom prst="rect">
            <a:avLst/>
          </a:prstGeom>
        </p:spPr>
      </p:pic>
    </p:spTree>
    <p:extLst>
      <p:ext uri="{BB962C8B-B14F-4D97-AF65-F5344CB8AC3E}">
        <p14:creationId xmlns:p14="http://schemas.microsoft.com/office/powerpoint/2010/main" val="153323971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Key message Sustainabilit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38149" y="3065464"/>
            <a:ext cx="8705851" cy="3794070"/>
          </a:xfrm>
          <a:prstGeom prst="rect">
            <a:avLst/>
          </a:prstGeom>
        </p:spPr>
      </p:pic>
      <p:sp>
        <p:nvSpPr>
          <p:cNvPr id="3" name="Rectangle 8"/>
          <p:cNvSpPr>
            <a:spLocks noChangeArrowheads="1"/>
          </p:cNvSpPr>
          <p:nvPr userDrawn="1"/>
        </p:nvSpPr>
        <p:spPr bwMode="auto">
          <a:xfrm>
            <a:off x="427038" y="3797300"/>
            <a:ext cx="8763000" cy="87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39725" indent="-339725">
              <a:spcBef>
                <a:spcPct val="60000"/>
              </a:spcBef>
              <a:buClr>
                <a:srgbClr val="A70240"/>
              </a:buClr>
              <a:buSzPct val="80000"/>
              <a:buFont typeface="Wingdings" pitchFamily="2" charset="2"/>
              <a:buChar char="§"/>
              <a:tabLst>
                <a:tab pos="339725" algn="r"/>
              </a:tabLst>
            </a:pPr>
            <a:endParaRPr lang="en-US"/>
          </a:p>
        </p:txBody>
      </p:sp>
      <p:pic>
        <p:nvPicPr>
          <p:cNvPr id="5" name="Picture 7" descr="worldsteel_logo_cmyk"/>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395288" y="404813"/>
            <a:ext cx="23034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9"/>
          <p:cNvSpPr txBox="1">
            <a:spLocks noChangeArrowheads="1"/>
          </p:cNvSpPr>
          <p:nvPr userDrawn="1"/>
        </p:nvSpPr>
        <p:spPr bwMode="auto">
          <a:xfrm>
            <a:off x="438150" y="3065463"/>
            <a:ext cx="8712200" cy="820737"/>
          </a:xfrm>
          <a:prstGeom prst="rect">
            <a:avLst/>
          </a:prstGeom>
          <a:solidFill>
            <a:srgbClr val="5C7F92">
              <a:alpha val="85000"/>
            </a:srgbClr>
          </a:solidFill>
          <a:ln>
            <a:noFill/>
          </a:ln>
          <a:extLst/>
        </p:spPr>
        <p:txBody>
          <a:bodyPr lIns="0" tIns="0" rIns="324000" bIns="0" anchor="ctr"/>
          <a:lstStyle>
            <a:lvl1pPr marL="3770313" eaLnBrk="0" hangingPunct="0">
              <a:defRPr sz="4800" b="1">
                <a:solidFill>
                  <a:srgbClr val="A70240"/>
                </a:solidFill>
                <a:latin typeface="Arial" charset="0"/>
                <a:cs typeface="Arial" charset="0"/>
              </a:defRPr>
            </a:lvl1pPr>
            <a:lvl2pPr marL="742950" indent="-285750" eaLnBrk="0" hangingPunct="0">
              <a:defRPr sz="4800" b="1">
                <a:solidFill>
                  <a:srgbClr val="A70240"/>
                </a:solidFill>
                <a:latin typeface="Arial" charset="0"/>
                <a:cs typeface="Arial" charset="0"/>
              </a:defRPr>
            </a:lvl2pPr>
            <a:lvl3pPr marL="1143000" indent="-228600" eaLnBrk="0" hangingPunct="0">
              <a:defRPr sz="4800" b="1">
                <a:solidFill>
                  <a:srgbClr val="A70240"/>
                </a:solidFill>
                <a:latin typeface="Arial" charset="0"/>
                <a:cs typeface="Arial" charset="0"/>
              </a:defRPr>
            </a:lvl3pPr>
            <a:lvl4pPr marL="1600200" indent="-228600" eaLnBrk="0" hangingPunct="0">
              <a:defRPr sz="4800" b="1">
                <a:solidFill>
                  <a:srgbClr val="A70240"/>
                </a:solidFill>
                <a:latin typeface="Arial" charset="0"/>
                <a:cs typeface="Arial" charset="0"/>
              </a:defRPr>
            </a:lvl4pPr>
            <a:lvl5pPr marL="2057400" indent="-228600" eaLnBrk="0" hangingPunct="0">
              <a:defRPr sz="4800" b="1">
                <a:solidFill>
                  <a:srgbClr val="A70240"/>
                </a:solidFill>
                <a:latin typeface="Arial" charset="0"/>
                <a:cs typeface="Arial" charset="0"/>
              </a:defRPr>
            </a:lvl5pPr>
            <a:lvl6pPr marL="2514600" indent="-228600" eaLnBrk="0" fontAlgn="base" hangingPunct="0">
              <a:spcBef>
                <a:spcPct val="0"/>
              </a:spcBef>
              <a:spcAft>
                <a:spcPct val="0"/>
              </a:spcAft>
              <a:defRPr sz="4800" b="1">
                <a:solidFill>
                  <a:srgbClr val="A70240"/>
                </a:solidFill>
                <a:latin typeface="Arial" charset="0"/>
                <a:cs typeface="Arial" charset="0"/>
              </a:defRPr>
            </a:lvl6pPr>
            <a:lvl7pPr marL="2971800" indent="-228600" eaLnBrk="0" fontAlgn="base" hangingPunct="0">
              <a:spcBef>
                <a:spcPct val="0"/>
              </a:spcBef>
              <a:spcAft>
                <a:spcPct val="0"/>
              </a:spcAft>
              <a:defRPr sz="4800" b="1">
                <a:solidFill>
                  <a:srgbClr val="A70240"/>
                </a:solidFill>
                <a:latin typeface="Arial" charset="0"/>
                <a:cs typeface="Arial" charset="0"/>
              </a:defRPr>
            </a:lvl7pPr>
            <a:lvl8pPr marL="3429000" indent="-228600" eaLnBrk="0" fontAlgn="base" hangingPunct="0">
              <a:spcBef>
                <a:spcPct val="0"/>
              </a:spcBef>
              <a:spcAft>
                <a:spcPct val="0"/>
              </a:spcAft>
              <a:defRPr sz="4800" b="1">
                <a:solidFill>
                  <a:srgbClr val="A70240"/>
                </a:solidFill>
                <a:latin typeface="Arial" charset="0"/>
                <a:cs typeface="Arial" charset="0"/>
              </a:defRPr>
            </a:lvl8pPr>
            <a:lvl9pPr marL="3886200" indent="-228600" eaLnBrk="0" fontAlgn="base" hangingPunct="0">
              <a:spcBef>
                <a:spcPct val="0"/>
              </a:spcBef>
              <a:spcAft>
                <a:spcPct val="0"/>
              </a:spcAft>
              <a:defRPr sz="4800" b="1">
                <a:solidFill>
                  <a:srgbClr val="A70240"/>
                </a:solidFill>
                <a:latin typeface="Arial" charset="0"/>
                <a:cs typeface="Arial" charset="0"/>
              </a:defRPr>
            </a:lvl9pPr>
          </a:lstStyle>
          <a:p>
            <a:pPr marL="187200" algn="r" eaLnBrk="1" fontAlgn="auto" hangingPunct="1">
              <a:spcBef>
                <a:spcPts val="0"/>
              </a:spcBef>
              <a:spcAft>
                <a:spcPts val="0"/>
              </a:spcAft>
              <a:defRPr/>
            </a:pPr>
            <a:r>
              <a:rPr lang="en-GB" sz="2000" b="0" spc="50" dirty="0" smtClean="0">
                <a:solidFill>
                  <a:schemeClr val="bg1"/>
                </a:solidFill>
                <a:latin typeface="+mn-lt"/>
                <a:ea typeface="+mn-ea"/>
                <a:cs typeface="Arial Narrow Bold"/>
              </a:rPr>
              <a:t>Steel:</a:t>
            </a:r>
            <a:r>
              <a:rPr lang="en-GB" sz="2000" b="0" spc="50" baseline="0" dirty="0" smtClean="0">
                <a:solidFill>
                  <a:schemeClr val="bg1"/>
                </a:solidFill>
                <a:latin typeface="+mn-lt"/>
                <a:ea typeface="+mn-ea"/>
                <a:cs typeface="Arial Narrow Bold"/>
              </a:rPr>
              <a:t> A key driver of the world’s economy</a:t>
            </a:r>
            <a:endParaRPr lang="en-GB" sz="2000" b="0" spc="50" dirty="0">
              <a:solidFill>
                <a:schemeClr val="bg1"/>
              </a:solidFill>
              <a:latin typeface="+mn-lt"/>
              <a:ea typeface="+mn-ea"/>
              <a:cs typeface="Arial Narrow Bold"/>
            </a:endParaRPr>
          </a:p>
        </p:txBody>
      </p:sp>
    </p:spTree>
    <p:extLst>
      <p:ext uri="{BB962C8B-B14F-4D97-AF65-F5344CB8AC3E}">
        <p14:creationId xmlns:p14="http://schemas.microsoft.com/office/powerpoint/2010/main" val="132829793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Key message Sustainabilit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36255" y="3065463"/>
            <a:ext cx="8707127" cy="3792537"/>
          </a:xfrm>
          <a:prstGeom prst="rect">
            <a:avLst/>
          </a:prstGeom>
        </p:spPr>
      </p:pic>
      <p:sp>
        <p:nvSpPr>
          <p:cNvPr id="3" name="Rectangle 8"/>
          <p:cNvSpPr>
            <a:spLocks noChangeArrowheads="1"/>
          </p:cNvSpPr>
          <p:nvPr userDrawn="1"/>
        </p:nvSpPr>
        <p:spPr bwMode="auto">
          <a:xfrm>
            <a:off x="427038" y="3797300"/>
            <a:ext cx="8763000" cy="87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39725" indent="-339725">
              <a:spcBef>
                <a:spcPct val="60000"/>
              </a:spcBef>
              <a:buClr>
                <a:srgbClr val="A70240"/>
              </a:buClr>
              <a:buSzPct val="80000"/>
              <a:buFont typeface="Wingdings" pitchFamily="2" charset="2"/>
              <a:buChar char="§"/>
              <a:tabLst>
                <a:tab pos="339725" algn="r"/>
              </a:tabLst>
            </a:pPr>
            <a:endParaRPr lang="en-US"/>
          </a:p>
        </p:txBody>
      </p:sp>
      <p:pic>
        <p:nvPicPr>
          <p:cNvPr id="5" name="Picture 7" descr="worldsteel_logo_cmyk"/>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395288" y="404813"/>
            <a:ext cx="23034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9"/>
          <p:cNvSpPr txBox="1">
            <a:spLocks noChangeArrowheads="1"/>
          </p:cNvSpPr>
          <p:nvPr userDrawn="1"/>
        </p:nvSpPr>
        <p:spPr bwMode="auto">
          <a:xfrm>
            <a:off x="438150" y="3065463"/>
            <a:ext cx="8712200" cy="820737"/>
          </a:xfrm>
          <a:prstGeom prst="rect">
            <a:avLst/>
          </a:prstGeom>
          <a:solidFill>
            <a:srgbClr val="5C7F92">
              <a:alpha val="85000"/>
            </a:srgbClr>
          </a:solidFill>
          <a:ln>
            <a:noFill/>
          </a:ln>
          <a:extLst/>
        </p:spPr>
        <p:txBody>
          <a:bodyPr lIns="0" tIns="0" rIns="324000" bIns="0" anchor="ctr"/>
          <a:lstStyle>
            <a:lvl1pPr marL="3770313" eaLnBrk="0" hangingPunct="0">
              <a:defRPr sz="4800" b="1">
                <a:solidFill>
                  <a:srgbClr val="A70240"/>
                </a:solidFill>
                <a:latin typeface="Arial" charset="0"/>
                <a:cs typeface="Arial" charset="0"/>
              </a:defRPr>
            </a:lvl1pPr>
            <a:lvl2pPr marL="742950" indent="-285750" eaLnBrk="0" hangingPunct="0">
              <a:defRPr sz="4800" b="1">
                <a:solidFill>
                  <a:srgbClr val="A70240"/>
                </a:solidFill>
                <a:latin typeface="Arial" charset="0"/>
                <a:cs typeface="Arial" charset="0"/>
              </a:defRPr>
            </a:lvl2pPr>
            <a:lvl3pPr marL="1143000" indent="-228600" eaLnBrk="0" hangingPunct="0">
              <a:defRPr sz="4800" b="1">
                <a:solidFill>
                  <a:srgbClr val="A70240"/>
                </a:solidFill>
                <a:latin typeface="Arial" charset="0"/>
                <a:cs typeface="Arial" charset="0"/>
              </a:defRPr>
            </a:lvl3pPr>
            <a:lvl4pPr marL="1600200" indent="-228600" eaLnBrk="0" hangingPunct="0">
              <a:defRPr sz="4800" b="1">
                <a:solidFill>
                  <a:srgbClr val="A70240"/>
                </a:solidFill>
                <a:latin typeface="Arial" charset="0"/>
                <a:cs typeface="Arial" charset="0"/>
              </a:defRPr>
            </a:lvl4pPr>
            <a:lvl5pPr marL="2057400" indent="-228600" eaLnBrk="0" hangingPunct="0">
              <a:defRPr sz="4800" b="1">
                <a:solidFill>
                  <a:srgbClr val="A70240"/>
                </a:solidFill>
                <a:latin typeface="Arial" charset="0"/>
                <a:cs typeface="Arial" charset="0"/>
              </a:defRPr>
            </a:lvl5pPr>
            <a:lvl6pPr marL="2514600" indent="-228600" eaLnBrk="0" fontAlgn="base" hangingPunct="0">
              <a:spcBef>
                <a:spcPct val="0"/>
              </a:spcBef>
              <a:spcAft>
                <a:spcPct val="0"/>
              </a:spcAft>
              <a:defRPr sz="4800" b="1">
                <a:solidFill>
                  <a:srgbClr val="A70240"/>
                </a:solidFill>
                <a:latin typeface="Arial" charset="0"/>
                <a:cs typeface="Arial" charset="0"/>
              </a:defRPr>
            </a:lvl6pPr>
            <a:lvl7pPr marL="2971800" indent="-228600" eaLnBrk="0" fontAlgn="base" hangingPunct="0">
              <a:spcBef>
                <a:spcPct val="0"/>
              </a:spcBef>
              <a:spcAft>
                <a:spcPct val="0"/>
              </a:spcAft>
              <a:defRPr sz="4800" b="1">
                <a:solidFill>
                  <a:srgbClr val="A70240"/>
                </a:solidFill>
                <a:latin typeface="Arial" charset="0"/>
                <a:cs typeface="Arial" charset="0"/>
              </a:defRPr>
            </a:lvl7pPr>
            <a:lvl8pPr marL="3429000" indent="-228600" eaLnBrk="0" fontAlgn="base" hangingPunct="0">
              <a:spcBef>
                <a:spcPct val="0"/>
              </a:spcBef>
              <a:spcAft>
                <a:spcPct val="0"/>
              </a:spcAft>
              <a:defRPr sz="4800" b="1">
                <a:solidFill>
                  <a:srgbClr val="A70240"/>
                </a:solidFill>
                <a:latin typeface="Arial" charset="0"/>
                <a:cs typeface="Arial" charset="0"/>
              </a:defRPr>
            </a:lvl8pPr>
            <a:lvl9pPr marL="3886200" indent="-228600" eaLnBrk="0" fontAlgn="base" hangingPunct="0">
              <a:spcBef>
                <a:spcPct val="0"/>
              </a:spcBef>
              <a:spcAft>
                <a:spcPct val="0"/>
              </a:spcAft>
              <a:defRPr sz="4800" b="1">
                <a:solidFill>
                  <a:srgbClr val="A70240"/>
                </a:solidFill>
                <a:latin typeface="Arial" charset="0"/>
                <a:cs typeface="Arial" charset="0"/>
              </a:defRPr>
            </a:lvl9pPr>
          </a:lstStyle>
          <a:p>
            <a:pPr marL="187200" algn="r" eaLnBrk="1" fontAlgn="auto" hangingPunct="1">
              <a:spcBef>
                <a:spcPts val="0"/>
              </a:spcBef>
              <a:spcAft>
                <a:spcPts val="0"/>
              </a:spcAft>
              <a:defRPr/>
            </a:pPr>
            <a:r>
              <a:rPr lang="en-GB" sz="2000" b="0" spc="50" dirty="0" smtClean="0">
                <a:solidFill>
                  <a:schemeClr val="bg1"/>
                </a:solidFill>
                <a:latin typeface="+mn-lt"/>
                <a:ea typeface="+mn-ea"/>
                <a:cs typeface="Arial Narrow Bold"/>
              </a:rPr>
              <a:t>Steel is everywhere in your life</a:t>
            </a:r>
            <a:endParaRPr lang="en-GB" sz="2000" b="0" spc="50" dirty="0">
              <a:solidFill>
                <a:schemeClr val="bg1"/>
              </a:solidFill>
              <a:latin typeface="+mn-lt"/>
              <a:ea typeface="+mn-ea"/>
              <a:cs typeface="Arial Narrow Bold"/>
            </a:endParaRPr>
          </a:p>
        </p:txBody>
      </p:sp>
    </p:spTree>
    <p:extLst>
      <p:ext uri="{BB962C8B-B14F-4D97-AF65-F5344CB8AC3E}">
        <p14:creationId xmlns:p14="http://schemas.microsoft.com/office/powerpoint/2010/main" val="112052404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message Sustainability">
    <p:spTree>
      <p:nvGrpSpPr>
        <p:cNvPr id="1" name=""/>
        <p:cNvGrpSpPr/>
        <p:nvPr/>
      </p:nvGrpSpPr>
      <p:grpSpPr>
        <a:xfrm>
          <a:off x="0" y="0"/>
          <a:ext cx="0" cy="0"/>
          <a:chOff x="0" y="0"/>
          <a:chExt cx="0" cy="0"/>
        </a:xfrm>
      </p:grpSpPr>
      <p:sp>
        <p:nvSpPr>
          <p:cNvPr id="3" name="Rectangle 8"/>
          <p:cNvSpPr>
            <a:spLocks noChangeArrowheads="1"/>
          </p:cNvSpPr>
          <p:nvPr userDrawn="1"/>
        </p:nvSpPr>
        <p:spPr bwMode="auto">
          <a:xfrm>
            <a:off x="427038" y="3797300"/>
            <a:ext cx="8763000" cy="87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39725" indent="-339725">
              <a:spcBef>
                <a:spcPct val="60000"/>
              </a:spcBef>
              <a:buClr>
                <a:srgbClr val="A70240"/>
              </a:buClr>
              <a:buSzPct val="80000"/>
              <a:buFont typeface="Wingdings" pitchFamily="2" charset="2"/>
              <a:buChar char="§"/>
              <a:tabLst>
                <a:tab pos="339725" algn="r"/>
              </a:tabLst>
            </a:pPr>
            <a:endParaRPr lang="en-US"/>
          </a:p>
        </p:txBody>
      </p:sp>
      <p:pic>
        <p:nvPicPr>
          <p:cNvPr id="5" name="Picture 7" descr="worldsteel_logo_cmyk"/>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95288" y="404813"/>
            <a:ext cx="23034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S:\Communications\Corporate identity\PowerPoint\Templates\berlin-low.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8150" y="3065463"/>
            <a:ext cx="8712200" cy="379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9"/>
          <p:cNvSpPr txBox="1">
            <a:spLocks noChangeArrowheads="1"/>
          </p:cNvSpPr>
          <p:nvPr userDrawn="1"/>
        </p:nvSpPr>
        <p:spPr bwMode="auto">
          <a:xfrm>
            <a:off x="438150" y="3065463"/>
            <a:ext cx="8712200" cy="820737"/>
          </a:xfrm>
          <a:prstGeom prst="rect">
            <a:avLst/>
          </a:prstGeom>
          <a:solidFill>
            <a:srgbClr val="5C7F92">
              <a:alpha val="85000"/>
            </a:srgbClr>
          </a:solidFill>
          <a:ln>
            <a:noFill/>
          </a:ln>
          <a:extLst/>
        </p:spPr>
        <p:txBody>
          <a:bodyPr lIns="0" tIns="0" rIns="324000" bIns="0" anchor="ctr"/>
          <a:lstStyle>
            <a:lvl1pPr marL="3770313" eaLnBrk="0" hangingPunct="0">
              <a:defRPr sz="4800" b="1">
                <a:solidFill>
                  <a:srgbClr val="A70240"/>
                </a:solidFill>
                <a:latin typeface="Arial" charset="0"/>
                <a:cs typeface="Arial" charset="0"/>
              </a:defRPr>
            </a:lvl1pPr>
            <a:lvl2pPr marL="742950" indent="-285750" eaLnBrk="0" hangingPunct="0">
              <a:defRPr sz="4800" b="1">
                <a:solidFill>
                  <a:srgbClr val="A70240"/>
                </a:solidFill>
                <a:latin typeface="Arial" charset="0"/>
                <a:cs typeface="Arial" charset="0"/>
              </a:defRPr>
            </a:lvl2pPr>
            <a:lvl3pPr marL="1143000" indent="-228600" eaLnBrk="0" hangingPunct="0">
              <a:defRPr sz="4800" b="1">
                <a:solidFill>
                  <a:srgbClr val="A70240"/>
                </a:solidFill>
                <a:latin typeface="Arial" charset="0"/>
                <a:cs typeface="Arial" charset="0"/>
              </a:defRPr>
            </a:lvl3pPr>
            <a:lvl4pPr marL="1600200" indent="-228600" eaLnBrk="0" hangingPunct="0">
              <a:defRPr sz="4800" b="1">
                <a:solidFill>
                  <a:srgbClr val="A70240"/>
                </a:solidFill>
                <a:latin typeface="Arial" charset="0"/>
                <a:cs typeface="Arial" charset="0"/>
              </a:defRPr>
            </a:lvl4pPr>
            <a:lvl5pPr marL="2057400" indent="-228600" eaLnBrk="0" hangingPunct="0">
              <a:defRPr sz="4800" b="1">
                <a:solidFill>
                  <a:srgbClr val="A70240"/>
                </a:solidFill>
                <a:latin typeface="Arial" charset="0"/>
                <a:cs typeface="Arial" charset="0"/>
              </a:defRPr>
            </a:lvl5pPr>
            <a:lvl6pPr marL="2514600" indent="-228600" eaLnBrk="0" fontAlgn="base" hangingPunct="0">
              <a:spcBef>
                <a:spcPct val="0"/>
              </a:spcBef>
              <a:spcAft>
                <a:spcPct val="0"/>
              </a:spcAft>
              <a:defRPr sz="4800" b="1">
                <a:solidFill>
                  <a:srgbClr val="A70240"/>
                </a:solidFill>
                <a:latin typeface="Arial" charset="0"/>
                <a:cs typeface="Arial" charset="0"/>
              </a:defRPr>
            </a:lvl6pPr>
            <a:lvl7pPr marL="2971800" indent="-228600" eaLnBrk="0" fontAlgn="base" hangingPunct="0">
              <a:spcBef>
                <a:spcPct val="0"/>
              </a:spcBef>
              <a:spcAft>
                <a:spcPct val="0"/>
              </a:spcAft>
              <a:defRPr sz="4800" b="1">
                <a:solidFill>
                  <a:srgbClr val="A70240"/>
                </a:solidFill>
                <a:latin typeface="Arial" charset="0"/>
                <a:cs typeface="Arial" charset="0"/>
              </a:defRPr>
            </a:lvl7pPr>
            <a:lvl8pPr marL="3429000" indent="-228600" eaLnBrk="0" fontAlgn="base" hangingPunct="0">
              <a:spcBef>
                <a:spcPct val="0"/>
              </a:spcBef>
              <a:spcAft>
                <a:spcPct val="0"/>
              </a:spcAft>
              <a:defRPr sz="4800" b="1">
                <a:solidFill>
                  <a:srgbClr val="A70240"/>
                </a:solidFill>
                <a:latin typeface="Arial" charset="0"/>
                <a:cs typeface="Arial" charset="0"/>
              </a:defRPr>
            </a:lvl8pPr>
            <a:lvl9pPr marL="3886200" indent="-228600" eaLnBrk="0" fontAlgn="base" hangingPunct="0">
              <a:spcBef>
                <a:spcPct val="0"/>
              </a:spcBef>
              <a:spcAft>
                <a:spcPct val="0"/>
              </a:spcAft>
              <a:defRPr sz="4800" b="1">
                <a:solidFill>
                  <a:srgbClr val="A70240"/>
                </a:solidFill>
                <a:latin typeface="Arial" charset="0"/>
                <a:cs typeface="Arial" charset="0"/>
              </a:defRPr>
            </a:lvl9pPr>
          </a:lstStyle>
          <a:p>
            <a:pPr marL="187200" algn="r" eaLnBrk="1" fontAlgn="auto" hangingPunct="1">
              <a:spcBef>
                <a:spcPts val="0"/>
              </a:spcBef>
              <a:spcAft>
                <a:spcPts val="0"/>
              </a:spcAft>
              <a:defRPr/>
            </a:pPr>
            <a:r>
              <a:rPr lang="en-GB" sz="2000" b="0" spc="50" dirty="0" smtClean="0">
                <a:solidFill>
                  <a:schemeClr val="bg1"/>
                </a:solidFill>
                <a:latin typeface="+mn-lt"/>
                <a:ea typeface="+mn-ea"/>
                <a:cs typeface="Arial Narrow Bold"/>
              </a:rPr>
              <a:t>Sustainable steel: steel</a:t>
            </a:r>
            <a:r>
              <a:rPr lang="en-GB" sz="2000" b="0" spc="50" baseline="0" dirty="0" smtClean="0">
                <a:solidFill>
                  <a:schemeClr val="bg1"/>
                </a:solidFill>
                <a:latin typeface="+mn-lt"/>
                <a:ea typeface="+mn-ea"/>
                <a:cs typeface="Arial Narrow Bold"/>
              </a:rPr>
              <a:t> at the heart of the green economy</a:t>
            </a:r>
            <a:endParaRPr lang="en-GB" sz="2000" b="0" spc="50" dirty="0">
              <a:solidFill>
                <a:schemeClr val="bg1"/>
              </a:solidFill>
              <a:latin typeface="+mn-lt"/>
              <a:ea typeface="+mn-ea"/>
              <a:cs typeface="Arial Narrow Bold"/>
            </a:endParaRPr>
          </a:p>
        </p:txBody>
      </p:sp>
    </p:spTree>
    <p:extLst>
      <p:ext uri="{BB962C8B-B14F-4D97-AF65-F5344CB8AC3E}">
        <p14:creationId xmlns:p14="http://schemas.microsoft.com/office/powerpoint/2010/main" val="302607246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Key message Sustainabilit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32870" y="3065463"/>
            <a:ext cx="8722760" cy="3801438"/>
          </a:xfrm>
          <a:prstGeom prst="rect">
            <a:avLst/>
          </a:prstGeom>
        </p:spPr>
      </p:pic>
      <p:sp>
        <p:nvSpPr>
          <p:cNvPr id="3" name="Rectangle 8"/>
          <p:cNvSpPr>
            <a:spLocks noChangeArrowheads="1"/>
          </p:cNvSpPr>
          <p:nvPr userDrawn="1"/>
        </p:nvSpPr>
        <p:spPr bwMode="auto">
          <a:xfrm>
            <a:off x="427038" y="3797300"/>
            <a:ext cx="8763000" cy="87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39725" indent="-339725">
              <a:spcBef>
                <a:spcPct val="60000"/>
              </a:spcBef>
              <a:buClr>
                <a:srgbClr val="A70240"/>
              </a:buClr>
              <a:buSzPct val="80000"/>
              <a:buFont typeface="Wingdings" pitchFamily="2" charset="2"/>
              <a:buChar char="§"/>
              <a:tabLst>
                <a:tab pos="339725" algn="r"/>
              </a:tabLst>
            </a:pPr>
            <a:endParaRPr lang="en-US"/>
          </a:p>
        </p:txBody>
      </p:sp>
      <p:pic>
        <p:nvPicPr>
          <p:cNvPr id="5" name="Picture 7" descr="worldsteel_logo_cmyk"/>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395288" y="404813"/>
            <a:ext cx="23034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9"/>
          <p:cNvSpPr txBox="1">
            <a:spLocks noChangeArrowheads="1"/>
          </p:cNvSpPr>
          <p:nvPr userDrawn="1"/>
        </p:nvSpPr>
        <p:spPr bwMode="auto">
          <a:xfrm>
            <a:off x="438150" y="3065463"/>
            <a:ext cx="8712200" cy="820737"/>
          </a:xfrm>
          <a:prstGeom prst="rect">
            <a:avLst/>
          </a:prstGeom>
          <a:solidFill>
            <a:srgbClr val="5C7F92">
              <a:alpha val="85000"/>
            </a:srgbClr>
          </a:solidFill>
          <a:ln>
            <a:noFill/>
          </a:ln>
          <a:extLst/>
        </p:spPr>
        <p:txBody>
          <a:bodyPr lIns="0" tIns="0" rIns="324000" bIns="0" anchor="ctr"/>
          <a:lstStyle>
            <a:lvl1pPr marL="3770313" eaLnBrk="0" hangingPunct="0">
              <a:defRPr sz="4800" b="1">
                <a:solidFill>
                  <a:srgbClr val="A70240"/>
                </a:solidFill>
                <a:latin typeface="Arial" charset="0"/>
                <a:cs typeface="Arial" charset="0"/>
              </a:defRPr>
            </a:lvl1pPr>
            <a:lvl2pPr marL="742950" indent="-285750" eaLnBrk="0" hangingPunct="0">
              <a:defRPr sz="4800" b="1">
                <a:solidFill>
                  <a:srgbClr val="A70240"/>
                </a:solidFill>
                <a:latin typeface="Arial" charset="0"/>
                <a:cs typeface="Arial" charset="0"/>
              </a:defRPr>
            </a:lvl2pPr>
            <a:lvl3pPr marL="1143000" indent="-228600" eaLnBrk="0" hangingPunct="0">
              <a:defRPr sz="4800" b="1">
                <a:solidFill>
                  <a:srgbClr val="A70240"/>
                </a:solidFill>
                <a:latin typeface="Arial" charset="0"/>
                <a:cs typeface="Arial" charset="0"/>
              </a:defRPr>
            </a:lvl3pPr>
            <a:lvl4pPr marL="1600200" indent="-228600" eaLnBrk="0" hangingPunct="0">
              <a:defRPr sz="4800" b="1">
                <a:solidFill>
                  <a:srgbClr val="A70240"/>
                </a:solidFill>
                <a:latin typeface="Arial" charset="0"/>
                <a:cs typeface="Arial" charset="0"/>
              </a:defRPr>
            </a:lvl4pPr>
            <a:lvl5pPr marL="2057400" indent="-228600" eaLnBrk="0" hangingPunct="0">
              <a:defRPr sz="4800" b="1">
                <a:solidFill>
                  <a:srgbClr val="A70240"/>
                </a:solidFill>
                <a:latin typeface="Arial" charset="0"/>
                <a:cs typeface="Arial" charset="0"/>
              </a:defRPr>
            </a:lvl5pPr>
            <a:lvl6pPr marL="2514600" indent="-228600" eaLnBrk="0" fontAlgn="base" hangingPunct="0">
              <a:spcBef>
                <a:spcPct val="0"/>
              </a:spcBef>
              <a:spcAft>
                <a:spcPct val="0"/>
              </a:spcAft>
              <a:defRPr sz="4800" b="1">
                <a:solidFill>
                  <a:srgbClr val="A70240"/>
                </a:solidFill>
                <a:latin typeface="Arial" charset="0"/>
                <a:cs typeface="Arial" charset="0"/>
              </a:defRPr>
            </a:lvl6pPr>
            <a:lvl7pPr marL="2971800" indent="-228600" eaLnBrk="0" fontAlgn="base" hangingPunct="0">
              <a:spcBef>
                <a:spcPct val="0"/>
              </a:spcBef>
              <a:spcAft>
                <a:spcPct val="0"/>
              </a:spcAft>
              <a:defRPr sz="4800" b="1">
                <a:solidFill>
                  <a:srgbClr val="A70240"/>
                </a:solidFill>
                <a:latin typeface="Arial" charset="0"/>
                <a:cs typeface="Arial" charset="0"/>
              </a:defRPr>
            </a:lvl7pPr>
            <a:lvl8pPr marL="3429000" indent="-228600" eaLnBrk="0" fontAlgn="base" hangingPunct="0">
              <a:spcBef>
                <a:spcPct val="0"/>
              </a:spcBef>
              <a:spcAft>
                <a:spcPct val="0"/>
              </a:spcAft>
              <a:defRPr sz="4800" b="1">
                <a:solidFill>
                  <a:srgbClr val="A70240"/>
                </a:solidFill>
                <a:latin typeface="Arial" charset="0"/>
                <a:cs typeface="Arial" charset="0"/>
              </a:defRPr>
            </a:lvl8pPr>
            <a:lvl9pPr marL="3886200" indent="-228600" eaLnBrk="0" fontAlgn="base" hangingPunct="0">
              <a:spcBef>
                <a:spcPct val="0"/>
              </a:spcBef>
              <a:spcAft>
                <a:spcPct val="0"/>
              </a:spcAft>
              <a:defRPr sz="4800" b="1">
                <a:solidFill>
                  <a:srgbClr val="A70240"/>
                </a:solidFill>
                <a:latin typeface="Arial" charset="0"/>
                <a:cs typeface="Arial" charset="0"/>
              </a:defRPr>
            </a:lvl9pPr>
          </a:lstStyle>
          <a:p>
            <a:pPr marL="187200" algn="r" eaLnBrk="1" fontAlgn="auto" hangingPunct="1">
              <a:spcBef>
                <a:spcPts val="0"/>
              </a:spcBef>
              <a:spcAft>
                <a:spcPts val="0"/>
              </a:spcAft>
              <a:defRPr/>
            </a:pPr>
            <a:r>
              <a:rPr lang="en-GB" sz="2000" b="0" spc="50" dirty="0" smtClean="0">
                <a:solidFill>
                  <a:schemeClr val="bg1"/>
                </a:solidFill>
                <a:latin typeface="+mn-lt"/>
                <a:ea typeface="+mn-ea"/>
                <a:cs typeface="Arial Narrow Bold"/>
              </a:rPr>
              <a:t>Safe,</a:t>
            </a:r>
            <a:r>
              <a:rPr lang="en-GB" sz="2000" b="0" spc="50" baseline="0" dirty="0" smtClean="0">
                <a:solidFill>
                  <a:schemeClr val="bg1"/>
                </a:solidFill>
                <a:latin typeface="+mn-lt"/>
                <a:ea typeface="+mn-ea"/>
                <a:cs typeface="Arial Narrow Bold"/>
              </a:rPr>
              <a:t> innovative and progressive steel</a:t>
            </a:r>
            <a:endParaRPr lang="en-GB" sz="2000" b="0" spc="50" dirty="0">
              <a:solidFill>
                <a:schemeClr val="bg1"/>
              </a:solidFill>
              <a:latin typeface="+mn-lt"/>
              <a:ea typeface="+mn-ea"/>
              <a:cs typeface="Arial Narrow Bold"/>
            </a:endParaRPr>
          </a:p>
        </p:txBody>
      </p:sp>
    </p:spTree>
    <p:extLst>
      <p:ext uri="{BB962C8B-B14F-4D97-AF65-F5344CB8AC3E}">
        <p14:creationId xmlns:p14="http://schemas.microsoft.com/office/powerpoint/2010/main" val="242778098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Key message Sustainabilit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46971" y="3076575"/>
            <a:ext cx="8697029" cy="3781425"/>
          </a:xfrm>
          <a:prstGeom prst="rect">
            <a:avLst/>
          </a:prstGeom>
        </p:spPr>
      </p:pic>
      <p:sp>
        <p:nvSpPr>
          <p:cNvPr id="3" name="Rectangle 8"/>
          <p:cNvSpPr>
            <a:spLocks noChangeArrowheads="1"/>
          </p:cNvSpPr>
          <p:nvPr userDrawn="1"/>
        </p:nvSpPr>
        <p:spPr bwMode="auto">
          <a:xfrm>
            <a:off x="427038" y="3797300"/>
            <a:ext cx="8763000" cy="87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339725" indent="-339725">
              <a:spcBef>
                <a:spcPct val="60000"/>
              </a:spcBef>
              <a:buClr>
                <a:srgbClr val="A70240"/>
              </a:buClr>
              <a:buSzPct val="80000"/>
              <a:buFont typeface="Wingdings" pitchFamily="2" charset="2"/>
              <a:buChar char="§"/>
              <a:tabLst>
                <a:tab pos="339725" algn="r"/>
              </a:tabLst>
            </a:pPr>
            <a:endParaRPr lang="en-US"/>
          </a:p>
        </p:txBody>
      </p:sp>
      <p:pic>
        <p:nvPicPr>
          <p:cNvPr id="5" name="Picture 7" descr="worldsteel_logo_cmyk"/>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395288" y="404813"/>
            <a:ext cx="23034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9"/>
          <p:cNvSpPr txBox="1">
            <a:spLocks noChangeArrowheads="1"/>
          </p:cNvSpPr>
          <p:nvPr userDrawn="1"/>
        </p:nvSpPr>
        <p:spPr bwMode="auto">
          <a:xfrm>
            <a:off x="444501" y="3064538"/>
            <a:ext cx="8699500" cy="820737"/>
          </a:xfrm>
          <a:prstGeom prst="rect">
            <a:avLst/>
          </a:prstGeom>
          <a:solidFill>
            <a:srgbClr val="5C7F92">
              <a:alpha val="85000"/>
            </a:srgbClr>
          </a:solidFill>
          <a:ln>
            <a:noFill/>
          </a:ln>
          <a:extLst/>
        </p:spPr>
        <p:txBody>
          <a:bodyPr lIns="0" tIns="0" rIns="324000" bIns="0" anchor="ctr"/>
          <a:lstStyle>
            <a:lvl1pPr marL="3770313" eaLnBrk="0" hangingPunct="0">
              <a:defRPr sz="4800" b="1">
                <a:solidFill>
                  <a:srgbClr val="A70240"/>
                </a:solidFill>
                <a:latin typeface="Arial" charset="0"/>
                <a:cs typeface="Arial" charset="0"/>
              </a:defRPr>
            </a:lvl1pPr>
            <a:lvl2pPr marL="742950" indent="-285750" eaLnBrk="0" hangingPunct="0">
              <a:defRPr sz="4800" b="1">
                <a:solidFill>
                  <a:srgbClr val="A70240"/>
                </a:solidFill>
                <a:latin typeface="Arial" charset="0"/>
                <a:cs typeface="Arial" charset="0"/>
              </a:defRPr>
            </a:lvl2pPr>
            <a:lvl3pPr marL="1143000" indent="-228600" eaLnBrk="0" hangingPunct="0">
              <a:defRPr sz="4800" b="1">
                <a:solidFill>
                  <a:srgbClr val="A70240"/>
                </a:solidFill>
                <a:latin typeface="Arial" charset="0"/>
                <a:cs typeface="Arial" charset="0"/>
              </a:defRPr>
            </a:lvl3pPr>
            <a:lvl4pPr marL="1600200" indent="-228600" eaLnBrk="0" hangingPunct="0">
              <a:defRPr sz="4800" b="1">
                <a:solidFill>
                  <a:srgbClr val="A70240"/>
                </a:solidFill>
                <a:latin typeface="Arial" charset="0"/>
                <a:cs typeface="Arial" charset="0"/>
              </a:defRPr>
            </a:lvl4pPr>
            <a:lvl5pPr marL="2057400" indent="-228600" eaLnBrk="0" hangingPunct="0">
              <a:defRPr sz="4800" b="1">
                <a:solidFill>
                  <a:srgbClr val="A70240"/>
                </a:solidFill>
                <a:latin typeface="Arial" charset="0"/>
                <a:cs typeface="Arial" charset="0"/>
              </a:defRPr>
            </a:lvl5pPr>
            <a:lvl6pPr marL="2514600" indent="-228600" eaLnBrk="0" fontAlgn="base" hangingPunct="0">
              <a:spcBef>
                <a:spcPct val="0"/>
              </a:spcBef>
              <a:spcAft>
                <a:spcPct val="0"/>
              </a:spcAft>
              <a:defRPr sz="4800" b="1">
                <a:solidFill>
                  <a:srgbClr val="A70240"/>
                </a:solidFill>
                <a:latin typeface="Arial" charset="0"/>
                <a:cs typeface="Arial" charset="0"/>
              </a:defRPr>
            </a:lvl6pPr>
            <a:lvl7pPr marL="2971800" indent="-228600" eaLnBrk="0" fontAlgn="base" hangingPunct="0">
              <a:spcBef>
                <a:spcPct val="0"/>
              </a:spcBef>
              <a:spcAft>
                <a:spcPct val="0"/>
              </a:spcAft>
              <a:defRPr sz="4800" b="1">
                <a:solidFill>
                  <a:srgbClr val="A70240"/>
                </a:solidFill>
                <a:latin typeface="Arial" charset="0"/>
                <a:cs typeface="Arial" charset="0"/>
              </a:defRPr>
            </a:lvl7pPr>
            <a:lvl8pPr marL="3429000" indent="-228600" eaLnBrk="0" fontAlgn="base" hangingPunct="0">
              <a:spcBef>
                <a:spcPct val="0"/>
              </a:spcBef>
              <a:spcAft>
                <a:spcPct val="0"/>
              </a:spcAft>
              <a:defRPr sz="4800" b="1">
                <a:solidFill>
                  <a:srgbClr val="A70240"/>
                </a:solidFill>
                <a:latin typeface="Arial" charset="0"/>
                <a:cs typeface="Arial" charset="0"/>
              </a:defRPr>
            </a:lvl8pPr>
            <a:lvl9pPr marL="3886200" indent="-228600" eaLnBrk="0" fontAlgn="base" hangingPunct="0">
              <a:spcBef>
                <a:spcPct val="0"/>
              </a:spcBef>
              <a:spcAft>
                <a:spcPct val="0"/>
              </a:spcAft>
              <a:defRPr sz="4800" b="1">
                <a:solidFill>
                  <a:srgbClr val="A70240"/>
                </a:solidFill>
                <a:latin typeface="Arial" charset="0"/>
                <a:cs typeface="Arial" charset="0"/>
              </a:defRPr>
            </a:lvl9pPr>
          </a:lstStyle>
          <a:p>
            <a:pPr algn="r">
              <a:lnSpc>
                <a:spcPct val="110000"/>
              </a:lnSpc>
              <a:spcBef>
                <a:spcPct val="20000"/>
              </a:spcBef>
              <a:buClr>
                <a:srgbClr val="A70240"/>
              </a:buClr>
              <a:defRPr/>
            </a:pPr>
            <a:r>
              <a:rPr lang="en-US" sz="2000" b="0" dirty="0" smtClean="0">
                <a:solidFill>
                  <a:schemeClr val="bg1"/>
                </a:solidFill>
              </a:rPr>
              <a:t>Life Cycle Assessment (LCA): </a:t>
            </a:r>
          </a:p>
          <a:p>
            <a:pPr algn="r">
              <a:lnSpc>
                <a:spcPct val="110000"/>
              </a:lnSpc>
              <a:spcBef>
                <a:spcPct val="20000"/>
              </a:spcBef>
              <a:buClr>
                <a:srgbClr val="A70240"/>
              </a:buClr>
              <a:defRPr/>
            </a:pPr>
            <a:r>
              <a:rPr lang="en-US" sz="2000" b="0" dirty="0" smtClean="0">
                <a:solidFill>
                  <a:schemeClr val="bg1"/>
                </a:solidFill>
              </a:rPr>
              <a:t>New solutions for new times</a:t>
            </a:r>
            <a:endParaRPr lang="en-GB" sz="1800" b="0" dirty="0" smtClean="0">
              <a:solidFill>
                <a:schemeClr val="bg1"/>
              </a:solidFill>
            </a:endParaRPr>
          </a:p>
        </p:txBody>
      </p:sp>
      <p:sp>
        <p:nvSpPr>
          <p:cNvPr id="15" name="Rectangle 14"/>
          <p:cNvSpPr/>
          <p:nvPr userDrawn="1"/>
        </p:nvSpPr>
        <p:spPr bwMode="auto">
          <a:xfrm>
            <a:off x="4585996" y="404813"/>
            <a:ext cx="2514600" cy="1405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339725" marR="0" indent="-339725" algn="l" defTabSz="914400" rtl="0" eaLnBrk="1" fontAlgn="base" latinLnBrk="0" hangingPunct="1">
              <a:lnSpc>
                <a:spcPct val="100000"/>
              </a:lnSpc>
              <a:spcBef>
                <a:spcPct val="60000"/>
              </a:spcBef>
              <a:spcAft>
                <a:spcPct val="0"/>
              </a:spcAft>
              <a:buClr>
                <a:srgbClr val="A70240"/>
              </a:buClr>
              <a:buSzPct val="80000"/>
              <a:buFont typeface="Wingdings" pitchFamily="2" charset="2"/>
              <a:buChar char="§"/>
              <a:tabLst>
                <a:tab pos="339725" algn="r"/>
              </a:tabLst>
            </a:pPr>
            <a:endParaRPr kumimoji="0" lang="en-GB" sz="4800" b="1" i="0" u="none" strike="noStrike" cap="none" normalizeH="0" baseline="0" smtClean="0">
              <a:ln>
                <a:noFill/>
              </a:ln>
              <a:solidFill>
                <a:srgbClr val="A70240"/>
              </a:solidFill>
              <a:effectLst/>
              <a:latin typeface="Arial" charset="0"/>
              <a:cs typeface="Arial" charset="0"/>
            </a:endParaRPr>
          </a:p>
        </p:txBody>
      </p:sp>
      <p:sp>
        <p:nvSpPr>
          <p:cNvPr id="16" name="Rectangle 15"/>
          <p:cNvSpPr/>
          <p:nvPr userDrawn="1"/>
        </p:nvSpPr>
        <p:spPr bwMode="auto">
          <a:xfrm>
            <a:off x="4404049" y="513184"/>
            <a:ext cx="2155371" cy="129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marL="339725" marR="0" indent="-339725" algn="l" defTabSz="914400" rtl="0" eaLnBrk="1" fontAlgn="base" latinLnBrk="0" hangingPunct="1">
              <a:lnSpc>
                <a:spcPct val="100000"/>
              </a:lnSpc>
              <a:spcBef>
                <a:spcPct val="60000"/>
              </a:spcBef>
              <a:spcAft>
                <a:spcPct val="0"/>
              </a:spcAft>
              <a:buClr>
                <a:srgbClr val="A70240"/>
              </a:buClr>
              <a:buSzPct val="80000"/>
              <a:buFont typeface="Wingdings" pitchFamily="2" charset="2"/>
              <a:buChar char="§"/>
              <a:tabLst>
                <a:tab pos="339725" algn="r"/>
              </a:tabLst>
            </a:pPr>
            <a:endParaRPr kumimoji="0" lang="en-GB" sz="4800" b="1" i="0" u="none" strike="noStrike" cap="none" normalizeH="0" baseline="0" smtClean="0">
              <a:ln>
                <a:noFill/>
              </a:ln>
              <a:solidFill>
                <a:srgbClr val="A70240"/>
              </a:solidFill>
              <a:effectLst/>
              <a:latin typeface="Arial" charset="0"/>
              <a:cs typeface="Arial" charset="0"/>
            </a:endParaRPr>
          </a:p>
        </p:txBody>
      </p:sp>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val="0"/>
              </a:ext>
            </a:extLst>
          </a:blip>
          <a:srcRect l="-243" r="243"/>
          <a:stretch/>
        </p:blipFill>
        <p:spPr>
          <a:xfrm>
            <a:off x="658813" y="2667000"/>
            <a:ext cx="4191000" cy="4191000"/>
          </a:xfrm>
          <a:prstGeom prst="rect">
            <a:avLst/>
          </a:prstGeom>
        </p:spPr>
      </p:pic>
    </p:spTree>
    <p:extLst>
      <p:ext uri="{BB962C8B-B14F-4D97-AF65-F5344CB8AC3E}">
        <p14:creationId xmlns:p14="http://schemas.microsoft.com/office/powerpoint/2010/main" val="182651981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5644" y="128944"/>
            <a:ext cx="8518849" cy="647700"/>
          </a:xfrm>
        </p:spPr>
        <p:txBody>
          <a:bodyPr/>
          <a:lstStyle>
            <a:lvl1pPr marL="0" indent="0">
              <a:defRPr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44500" y="1087438"/>
            <a:ext cx="8489302" cy="5034219"/>
          </a:xfrm>
        </p:spPr>
        <p:txBody>
          <a:bodyPr/>
          <a:lstStyle>
            <a:lvl1pPr marL="269875" indent="-269875">
              <a:lnSpc>
                <a:spcPct val="114000"/>
              </a:lnSpc>
              <a:buSzPct val="120000"/>
              <a:defRPr sz="2200"/>
            </a:lvl1pPr>
            <a:lvl2pPr marL="447675" indent="-177800">
              <a:lnSpc>
                <a:spcPct val="114000"/>
              </a:lnSpc>
              <a:buSzPct val="100000"/>
              <a:defRPr/>
            </a:lvl2pPr>
            <a:lvl3pPr marL="625475" indent="-177800">
              <a:lnSpc>
                <a:spcPct val="114000"/>
              </a:lnSpc>
              <a:buSzPct val="100000"/>
              <a:defRPr/>
            </a:lvl3pPr>
            <a:lvl4pPr marL="801688" indent="-176213">
              <a:lnSpc>
                <a:spcPct val="114000"/>
              </a:lnSpc>
              <a:buSzPct val="100000"/>
              <a:defRPr/>
            </a:lvl4pPr>
            <a:lvl5pPr marL="989013" indent="-187325" defTabSz="989013">
              <a:lnSpc>
                <a:spcPct val="114000"/>
              </a:lnSpc>
              <a:buClr>
                <a:schemeClr val="tx1"/>
              </a:buClr>
              <a:buSzPct val="100000"/>
              <a:buFont typeface="Wingdings" pitchFamily="2" charset="2"/>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4"/>
          </p:nvPr>
        </p:nvSpPr>
        <p:spPr>
          <a:xfrm>
            <a:off x="6752255" y="6496315"/>
            <a:ext cx="2133600" cy="365125"/>
          </a:xfrm>
          <a:prstGeom prst="rect">
            <a:avLst/>
          </a:prstGeom>
        </p:spPr>
        <p:txBody>
          <a:bodyPr/>
          <a:lstStyle>
            <a:lvl1pPr algn="r">
              <a:defRPr sz="1200" b="1">
                <a:solidFill>
                  <a:schemeClr val="bg1"/>
                </a:solidFill>
                <a:latin typeface="Arial" pitchFamily="34" charset="0"/>
                <a:cs typeface="Arial" pitchFamily="34" charset="0"/>
              </a:defRPr>
            </a:lvl1pPr>
          </a:lstStyle>
          <a:p>
            <a:pPr fontAlgn="auto">
              <a:spcBef>
                <a:spcPts val="0"/>
              </a:spcBef>
              <a:spcAft>
                <a:spcPts val="0"/>
              </a:spcAft>
            </a:pPr>
            <a:fld id="{33D6E5A2-EC83-451F-A719-9AC1370DD5CF}" type="slidenum">
              <a:rPr lang="en-US" kern="0" smtClean="0"/>
              <a:pPr fontAlgn="auto">
                <a:spcBef>
                  <a:spcPts val="0"/>
                </a:spcBef>
                <a:spcAft>
                  <a:spcPts val="0"/>
                </a:spcAft>
              </a:pPr>
              <a:t>‹#›</a:t>
            </a:fld>
            <a:endParaRPr lang="en-US" kern="0" dirty="0" smtClean="0"/>
          </a:p>
        </p:txBody>
      </p:sp>
    </p:spTree>
    <p:extLst>
      <p:ext uri="{BB962C8B-B14F-4D97-AF65-F5344CB8AC3E}">
        <p14:creationId xmlns:p14="http://schemas.microsoft.com/office/powerpoint/2010/main" val="1071003412"/>
      </p:ext>
    </p:extLst>
  </p:cSld>
  <p:clrMapOvr>
    <a:masterClrMapping/>
  </p:clrMapOvr>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648801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2.gi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0" descr="lastsl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5651" name="Text Box 35"/>
          <p:cNvSpPr txBox="1">
            <a:spLocks noChangeArrowheads="1"/>
          </p:cNvSpPr>
          <p:nvPr/>
        </p:nvSpPr>
        <p:spPr bwMode="auto">
          <a:xfrm>
            <a:off x="1524000" y="4343400"/>
            <a:ext cx="6048375" cy="4572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0"/>
              </a:spcBef>
              <a:tabLst>
                <a:tab pos="461963" algn="l"/>
              </a:tabLst>
              <a:defRPr>
                <a:solidFill>
                  <a:schemeClr val="tx1"/>
                </a:solidFill>
                <a:latin typeface="Arial" charset="0"/>
              </a:defRPr>
            </a:lvl1pPr>
            <a:lvl2pPr>
              <a:spcBef>
                <a:spcPct val="0"/>
              </a:spcBef>
              <a:tabLst>
                <a:tab pos="461963" algn="l"/>
              </a:tabLst>
              <a:defRPr>
                <a:solidFill>
                  <a:schemeClr val="tx1"/>
                </a:solidFill>
                <a:latin typeface="Arial" charset="0"/>
              </a:defRPr>
            </a:lvl2pPr>
            <a:lvl3pPr>
              <a:spcBef>
                <a:spcPct val="0"/>
              </a:spcBef>
              <a:tabLst>
                <a:tab pos="461963" algn="l"/>
              </a:tabLst>
              <a:defRPr>
                <a:solidFill>
                  <a:schemeClr val="tx1"/>
                </a:solidFill>
                <a:latin typeface="Arial" charset="0"/>
              </a:defRPr>
            </a:lvl3pPr>
            <a:lvl4pPr>
              <a:spcBef>
                <a:spcPct val="0"/>
              </a:spcBef>
              <a:tabLst>
                <a:tab pos="461963" algn="l"/>
              </a:tabLst>
              <a:defRPr>
                <a:solidFill>
                  <a:schemeClr val="tx1"/>
                </a:solidFill>
                <a:latin typeface="Arial" charset="0"/>
              </a:defRPr>
            </a:lvl4pPr>
            <a:lvl5pPr>
              <a:spcBef>
                <a:spcPct val="0"/>
              </a:spcBef>
              <a:tabLst>
                <a:tab pos="461963" algn="l"/>
              </a:tabLst>
              <a:defRPr>
                <a:solidFill>
                  <a:schemeClr val="tx1"/>
                </a:solidFill>
                <a:latin typeface="Arial" charset="0"/>
              </a:defRPr>
            </a:lvl5pPr>
            <a:lvl6pPr fontAlgn="base">
              <a:spcBef>
                <a:spcPct val="0"/>
              </a:spcBef>
              <a:spcAft>
                <a:spcPct val="0"/>
              </a:spcAft>
              <a:tabLst>
                <a:tab pos="461963" algn="l"/>
              </a:tabLst>
              <a:defRPr>
                <a:solidFill>
                  <a:schemeClr val="tx1"/>
                </a:solidFill>
                <a:latin typeface="Arial" charset="0"/>
              </a:defRPr>
            </a:lvl6pPr>
            <a:lvl7pPr fontAlgn="base">
              <a:spcBef>
                <a:spcPct val="0"/>
              </a:spcBef>
              <a:spcAft>
                <a:spcPct val="0"/>
              </a:spcAft>
              <a:tabLst>
                <a:tab pos="461963" algn="l"/>
              </a:tabLst>
              <a:defRPr>
                <a:solidFill>
                  <a:schemeClr val="tx1"/>
                </a:solidFill>
                <a:latin typeface="Arial" charset="0"/>
              </a:defRPr>
            </a:lvl7pPr>
            <a:lvl8pPr fontAlgn="base">
              <a:spcBef>
                <a:spcPct val="0"/>
              </a:spcBef>
              <a:spcAft>
                <a:spcPct val="0"/>
              </a:spcAft>
              <a:tabLst>
                <a:tab pos="461963" algn="l"/>
              </a:tabLst>
              <a:defRPr>
                <a:solidFill>
                  <a:schemeClr val="tx1"/>
                </a:solidFill>
                <a:latin typeface="Arial" charset="0"/>
              </a:defRPr>
            </a:lvl8pPr>
            <a:lvl9pPr fontAlgn="base">
              <a:spcBef>
                <a:spcPct val="0"/>
              </a:spcBef>
              <a:spcAft>
                <a:spcPct val="0"/>
              </a:spcAft>
              <a:tabLst>
                <a:tab pos="461963" algn="l"/>
              </a:tabLst>
              <a:defRPr>
                <a:solidFill>
                  <a:schemeClr val="tx1"/>
                </a:solidFill>
                <a:latin typeface="Arial" charset="0"/>
              </a:defRPr>
            </a:lvl9pPr>
          </a:lstStyle>
          <a:p>
            <a:pPr algn="ctr">
              <a:spcBef>
                <a:spcPct val="50000"/>
              </a:spcBef>
              <a:defRPr/>
            </a:pPr>
            <a:r>
              <a:rPr lang="en-GB" sz="2400" b="0" smtClean="0">
                <a:solidFill>
                  <a:schemeClr val="bg1"/>
                </a:solidFill>
              </a:rPr>
              <a:t>worldsteel.org</a:t>
            </a:r>
          </a:p>
        </p:txBody>
      </p:sp>
    </p:spTree>
  </p:cSld>
  <p:clrMap bg1="lt1" tx1="dk1" bg2="lt2" tx2="dk2" accent1="accent1" accent2="accent2" accent3="accent3" accent4="accent4" accent5="accent5" accent6="accent6" hlink="hlink" folHlink="folHlink"/>
  <p:sldLayoutIdLst>
    <p:sldLayoutId id="2147483965" r:id="rId1"/>
  </p:sldLayoutIdLst>
  <p:transition/>
  <p:timing>
    <p:tnLst>
      <p:par>
        <p:cTn id="1" dur="indefinite" restart="never" nodeType="tmRoot"/>
      </p:par>
    </p:tnLst>
  </p:timing>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p:titleStyle>
    <p:bodyStyle>
      <a:lvl1pPr marL="342900" indent="-342900" algn="ctr" rtl="0" eaLnBrk="0" fontAlgn="base" hangingPunct="0">
        <a:spcBef>
          <a:spcPct val="20000"/>
        </a:spcBef>
        <a:spcAft>
          <a:spcPct val="0"/>
        </a:spcAft>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33388" y="293688"/>
            <a:ext cx="84359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dirty="0" smtClean="0"/>
              <a:t/>
            </a:r>
            <a:br>
              <a:rPr lang="en-GB" dirty="0" smtClean="0"/>
            </a:br>
            <a:r>
              <a:rPr lang="en-GB" dirty="0" smtClean="0"/>
              <a:t>Click to edit Master title</a:t>
            </a:r>
            <a:br>
              <a:rPr lang="en-GB" dirty="0" smtClean="0"/>
            </a:br>
            <a:r>
              <a:rPr lang="en-GB" dirty="0" smtClean="0"/>
              <a:t/>
            </a:r>
            <a:br>
              <a:rPr lang="en-GB" dirty="0" smtClean="0"/>
            </a:br>
            <a:endParaRPr lang="en-GB" dirty="0" smtClean="0"/>
          </a:p>
        </p:txBody>
      </p:sp>
      <p:sp>
        <p:nvSpPr>
          <p:cNvPr id="2051" name="Rectangle 6"/>
          <p:cNvSpPr>
            <a:spLocks noGrp="1" noChangeArrowheads="1"/>
          </p:cNvSpPr>
          <p:nvPr>
            <p:ph type="body" idx="1"/>
          </p:nvPr>
        </p:nvSpPr>
        <p:spPr bwMode="auto">
          <a:xfrm>
            <a:off x="433388" y="1087438"/>
            <a:ext cx="84582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endParaRPr lang="en-GB" dirty="0" smtClean="0"/>
          </a:p>
        </p:txBody>
      </p:sp>
      <p:sp>
        <p:nvSpPr>
          <p:cNvPr id="12" name="Rectangle 11"/>
          <p:cNvSpPr/>
          <p:nvPr userDrawn="1"/>
        </p:nvSpPr>
        <p:spPr bwMode="auto">
          <a:xfrm>
            <a:off x="444500" y="6387688"/>
            <a:ext cx="8710612" cy="475200"/>
          </a:xfrm>
          <a:prstGeom prst="rect">
            <a:avLst/>
          </a:prstGeom>
          <a:solidFill>
            <a:srgbClr val="5C7F9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 name="Slide Number Placeholder 5"/>
          <p:cNvSpPr>
            <a:spLocks noGrp="1"/>
          </p:cNvSpPr>
          <p:nvPr>
            <p:ph type="sldNum" sz="quarter" idx="4"/>
          </p:nvPr>
        </p:nvSpPr>
        <p:spPr>
          <a:xfrm>
            <a:off x="6752255" y="6496315"/>
            <a:ext cx="2133600" cy="365125"/>
          </a:xfrm>
          <a:prstGeom prst="rect">
            <a:avLst/>
          </a:prstGeom>
        </p:spPr>
        <p:txBody>
          <a:bodyPr/>
          <a:lstStyle>
            <a:lvl1pPr algn="r">
              <a:defRPr sz="1200" b="1">
                <a:solidFill>
                  <a:schemeClr val="bg1"/>
                </a:solidFill>
                <a:latin typeface="Arial" pitchFamily="34" charset="0"/>
                <a:cs typeface="Arial" pitchFamily="34" charset="0"/>
              </a:defRPr>
            </a:lvl1pPr>
          </a:lstStyle>
          <a:p>
            <a:pPr fontAlgn="auto">
              <a:spcBef>
                <a:spcPts val="0"/>
              </a:spcBef>
              <a:spcAft>
                <a:spcPts val="0"/>
              </a:spcAft>
            </a:pPr>
            <a:fld id="{33D6E5A2-EC83-451F-A719-9AC1370DD5CF}" type="slidenum">
              <a:rPr lang="en-US" kern="0" smtClean="0"/>
              <a:pPr fontAlgn="auto">
                <a:spcBef>
                  <a:spcPts val="0"/>
                </a:spcBef>
                <a:spcAft>
                  <a:spcPts val="0"/>
                </a:spcAft>
              </a:pPr>
              <a:t>‹#›</a:t>
            </a:fld>
            <a:endParaRPr lang="en-US" kern="0" dirty="0" smtClean="0"/>
          </a:p>
        </p:txBody>
      </p:sp>
      <p:pic>
        <p:nvPicPr>
          <p:cNvPr id="7" name="Picture 6" descr="S:\Communications\Publications\Logos\worldsteel Logo\worldsteel_logo_WHITE_cmyk.gif"/>
          <p:cNvPicPr>
            <a:picLocks noChangeAspect="1" noChangeArrowheads="1"/>
          </p:cNvPicPr>
          <p:nvPr userDrawn="1"/>
        </p:nvPicPr>
        <p:blipFill>
          <a:blip r:embed="rId12" cstate="screen">
            <a:extLst>
              <a:ext uri="{28A0092B-C50C-407E-A947-70E740481C1C}">
                <a14:useLocalDpi xmlns:a14="http://schemas.microsoft.com/office/drawing/2010/main" val="0"/>
              </a:ext>
            </a:extLst>
          </a:blip>
          <a:srcRect/>
          <a:stretch>
            <a:fillRect/>
          </a:stretch>
        </p:blipFill>
        <p:spPr bwMode="auto">
          <a:xfrm>
            <a:off x="621143" y="6476108"/>
            <a:ext cx="1295641" cy="298359"/>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966" r:id="rId1"/>
    <p:sldLayoutId id="2147483979" r:id="rId2"/>
    <p:sldLayoutId id="2147483980" r:id="rId3"/>
    <p:sldLayoutId id="2147483974" r:id="rId4"/>
    <p:sldLayoutId id="2147483981" r:id="rId5"/>
    <p:sldLayoutId id="2147483985" r:id="rId6"/>
    <p:sldLayoutId id="2147483983" r:id="rId7"/>
    <p:sldLayoutId id="2147483986" r:id="rId8"/>
    <p:sldLayoutId id="2147483987" r:id="rId9"/>
    <p:sldLayoutId id="2147483988" r:id="rId10"/>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 charset="0"/>
        </a:defRPr>
      </a:lvl2pPr>
      <a:lvl3pPr algn="l" rtl="0" eaLnBrk="0" fontAlgn="base" hangingPunct="0">
        <a:spcBef>
          <a:spcPct val="0"/>
        </a:spcBef>
        <a:spcAft>
          <a:spcPct val="0"/>
        </a:spcAft>
        <a:defRPr sz="2000" b="1">
          <a:solidFill>
            <a:schemeClr val="tx1"/>
          </a:solidFill>
          <a:latin typeface="Arial" charset="0"/>
        </a:defRPr>
      </a:lvl3pPr>
      <a:lvl4pPr algn="l" rtl="0" eaLnBrk="0" fontAlgn="base" hangingPunct="0">
        <a:spcBef>
          <a:spcPct val="0"/>
        </a:spcBef>
        <a:spcAft>
          <a:spcPct val="0"/>
        </a:spcAft>
        <a:defRPr sz="2000" b="1">
          <a:solidFill>
            <a:schemeClr val="tx1"/>
          </a:solidFill>
          <a:latin typeface="Arial" charset="0"/>
        </a:defRPr>
      </a:lvl4pPr>
      <a:lvl5pPr algn="l" rtl="0" eaLnBrk="0" fontAlgn="base" hangingPunct="0">
        <a:spcBef>
          <a:spcPct val="0"/>
        </a:spcBef>
        <a:spcAft>
          <a:spcPct val="0"/>
        </a:spcAft>
        <a:defRPr sz="2000" b="1">
          <a:solidFill>
            <a:schemeClr val="tx1"/>
          </a:solidFill>
          <a:latin typeface="Arial" charset="0"/>
        </a:defRPr>
      </a:lvl5pPr>
      <a:lvl6pPr marL="565150" algn="l" rtl="0" fontAlgn="base">
        <a:spcBef>
          <a:spcPct val="0"/>
        </a:spcBef>
        <a:spcAft>
          <a:spcPct val="0"/>
        </a:spcAft>
        <a:defRPr sz="2800">
          <a:solidFill>
            <a:srgbClr val="BE004A"/>
          </a:solidFill>
          <a:latin typeface="Arial" charset="0"/>
        </a:defRPr>
      </a:lvl6pPr>
      <a:lvl7pPr marL="1022350" algn="l" rtl="0" fontAlgn="base">
        <a:spcBef>
          <a:spcPct val="0"/>
        </a:spcBef>
        <a:spcAft>
          <a:spcPct val="0"/>
        </a:spcAft>
        <a:defRPr sz="2800">
          <a:solidFill>
            <a:srgbClr val="BE004A"/>
          </a:solidFill>
          <a:latin typeface="Arial" charset="0"/>
        </a:defRPr>
      </a:lvl7pPr>
      <a:lvl8pPr marL="1479550" algn="l" rtl="0" fontAlgn="base">
        <a:spcBef>
          <a:spcPct val="0"/>
        </a:spcBef>
        <a:spcAft>
          <a:spcPct val="0"/>
        </a:spcAft>
        <a:defRPr sz="2800">
          <a:solidFill>
            <a:srgbClr val="BE004A"/>
          </a:solidFill>
          <a:latin typeface="Arial" charset="0"/>
        </a:defRPr>
      </a:lvl8pPr>
      <a:lvl9pPr marL="1936750" algn="l" rtl="0" fontAlgn="base">
        <a:spcBef>
          <a:spcPct val="0"/>
        </a:spcBef>
        <a:spcAft>
          <a:spcPct val="0"/>
        </a:spcAft>
        <a:defRPr sz="2800">
          <a:solidFill>
            <a:srgbClr val="BE004A"/>
          </a:solidFill>
          <a:latin typeface="Arial" charset="0"/>
        </a:defRPr>
      </a:lvl9pPr>
    </p:titleStyle>
    <p:bodyStyle>
      <a:lvl1pPr marL="269875" indent="-269875" algn="l" rtl="0" eaLnBrk="0" fontAlgn="base" hangingPunct="0">
        <a:lnSpc>
          <a:spcPct val="114000"/>
        </a:lnSpc>
        <a:spcBef>
          <a:spcPct val="20000"/>
        </a:spcBef>
        <a:spcAft>
          <a:spcPct val="0"/>
        </a:spcAft>
        <a:buClr>
          <a:srgbClr val="D0202E"/>
        </a:buClr>
        <a:buSzPct val="120000"/>
        <a:buFont typeface="Wingdings" pitchFamily="2" charset="2"/>
        <a:buChar char="§"/>
        <a:defRPr sz="2200">
          <a:solidFill>
            <a:schemeClr val="tx1"/>
          </a:solidFill>
          <a:latin typeface="+mn-lt"/>
          <a:ea typeface="+mn-ea"/>
          <a:cs typeface="+mn-cs"/>
        </a:defRPr>
      </a:lvl1pPr>
      <a:lvl2pPr marL="447675" indent="-177800" algn="l" rtl="0" eaLnBrk="0" fontAlgn="base" hangingPunct="0">
        <a:lnSpc>
          <a:spcPct val="114000"/>
        </a:lnSpc>
        <a:spcBef>
          <a:spcPct val="20000"/>
        </a:spcBef>
        <a:spcAft>
          <a:spcPct val="0"/>
        </a:spcAft>
        <a:buClr>
          <a:schemeClr val="tx1"/>
        </a:buClr>
        <a:buSzPct val="100000"/>
        <a:buFont typeface="Wingdings" pitchFamily="2" charset="2"/>
        <a:buChar char="§"/>
        <a:defRPr>
          <a:solidFill>
            <a:schemeClr val="tx1"/>
          </a:solidFill>
          <a:latin typeface="+mn-lt"/>
        </a:defRPr>
      </a:lvl2pPr>
      <a:lvl3pPr marL="625475" indent="-177800" algn="l" rtl="0" eaLnBrk="0" fontAlgn="base" hangingPunct="0">
        <a:lnSpc>
          <a:spcPct val="114000"/>
        </a:lnSpc>
        <a:spcBef>
          <a:spcPct val="20000"/>
        </a:spcBef>
        <a:spcAft>
          <a:spcPct val="0"/>
        </a:spcAft>
        <a:buClr>
          <a:schemeClr val="tx1"/>
        </a:buClr>
        <a:buSzPct val="100000"/>
        <a:buFont typeface="Wingdings" pitchFamily="2" charset="2"/>
        <a:buChar char="§"/>
        <a:defRPr>
          <a:solidFill>
            <a:schemeClr val="tx1"/>
          </a:solidFill>
          <a:latin typeface="+mn-lt"/>
        </a:defRPr>
      </a:lvl3pPr>
      <a:lvl4pPr marL="801688" indent="-176213" algn="l" rtl="0" eaLnBrk="0" fontAlgn="base" hangingPunct="0">
        <a:lnSpc>
          <a:spcPct val="114000"/>
        </a:lnSpc>
        <a:spcBef>
          <a:spcPct val="20000"/>
        </a:spcBef>
        <a:spcAft>
          <a:spcPct val="0"/>
        </a:spcAft>
        <a:buClr>
          <a:schemeClr val="tx1"/>
        </a:buClr>
        <a:buSzPct val="100000"/>
        <a:buFont typeface="Wingdings" pitchFamily="2" charset="2"/>
        <a:buChar char="§"/>
        <a:defRPr sz="1600">
          <a:solidFill>
            <a:schemeClr val="tx1"/>
          </a:solidFill>
          <a:latin typeface="+mn-lt"/>
        </a:defRPr>
      </a:lvl4pPr>
      <a:lvl5pPr marL="2287588" indent="0" algn="l" rtl="0" eaLnBrk="0" fontAlgn="base" hangingPunct="0">
        <a:spcBef>
          <a:spcPct val="20000"/>
        </a:spcBef>
        <a:spcAft>
          <a:spcPct val="0"/>
        </a:spcAft>
        <a:buFont typeface="Wingdings" pitchFamily="2" charset="2"/>
        <a:buNone/>
        <a:defRPr sz="1600">
          <a:solidFill>
            <a:schemeClr val="tx1"/>
          </a:solidFill>
          <a:latin typeface="+mn-lt"/>
        </a:defRPr>
      </a:lvl5pPr>
      <a:lvl6pPr marL="3081338" indent="-336550" algn="l" rtl="0" fontAlgn="base">
        <a:spcBef>
          <a:spcPct val="20000"/>
        </a:spcBef>
        <a:spcAft>
          <a:spcPct val="0"/>
        </a:spcAft>
        <a:buFont typeface="Wingdings" pitchFamily="2" charset="2"/>
        <a:buChar char="§"/>
        <a:defRPr sz="1600">
          <a:solidFill>
            <a:schemeClr val="tx1"/>
          </a:solidFill>
          <a:latin typeface="+mn-lt"/>
        </a:defRPr>
      </a:lvl6pPr>
      <a:lvl7pPr marL="3538538" indent="-336550" algn="l" rtl="0" fontAlgn="base">
        <a:spcBef>
          <a:spcPct val="20000"/>
        </a:spcBef>
        <a:spcAft>
          <a:spcPct val="0"/>
        </a:spcAft>
        <a:buFont typeface="Wingdings" pitchFamily="2" charset="2"/>
        <a:buChar char="§"/>
        <a:defRPr sz="1600">
          <a:solidFill>
            <a:schemeClr val="tx1"/>
          </a:solidFill>
          <a:latin typeface="+mn-lt"/>
        </a:defRPr>
      </a:lvl7pPr>
      <a:lvl8pPr marL="3995738" indent="-336550" algn="l" rtl="0" fontAlgn="base">
        <a:spcBef>
          <a:spcPct val="20000"/>
        </a:spcBef>
        <a:spcAft>
          <a:spcPct val="0"/>
        </a:spcAft>
        <a:buFont typeface="Wingdings" pitchFamily="2" charset="2"/>
        <a:buChar char="§"/>
        <a:defRPr sz="1600">
          <a:solidFill>
            <a:schemeClr val="tx1"/>
          </a:solidFill>
          <a:latin typeface="+mn-lt"/>
        </a:defRPr>
      </a:lvl8pPr>
      <a:lvl9pPr marL="4452938" indent="-336550" algn="l" rtl="0" fontAlgn="base">
        <a:spcBef>
          <a:spcPct val="20000"/>
        </a:spcBef>
        <a:spcAft>
          <a:spcPct val="0"/>
        </a:spcAft>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28.jpe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vmlDrawing" Target="../drawings/vmlDrawing2.vml"/><Relationship Id="rId5" Type="http://schemas.openxmlformats.org/officeDocument/2006/relationships/image" Target="../media/image12.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8"/>
          <p:cNvSpPr>
            <a:spLocks noGrp="1" noChangeArrowheads="1"/>
          </p:cNvSpPr>
          <p:nvPr>
            <p:ph type="ctrTitle"/>
          </p:nvPr>
        </p:nvSpPr>
        <p:spPr>
          <a:xfrm>
            <a:off x="444500" y="1627188"/>
            <a:ext cx="8470900" cy="609600"/>
          </a:xfrm>
        </p:spPr>
        <p:txBody>
          <a:bodyPr/>
          <a:lstStyle/>
          <a:p>
            <a:pPr eaLnBrk="1" hangingPunct="1"/>
            <a:r>
              <a:rPr lang="en-US" sz="2400" dirty="0" smtClean="0"/>
              <a:t>Steel - the road forward</a:t>
            </a:r>
          </a:p>
        </p:txBody>
      </p:sp>
      <p:sp>
        <p:nvSpPr>
          <p:cNvPr id="10243" name="Rectangle 9"/>
          <p:cNvSpPr>
            <a:spLocks noGrp="1" noChangeArrowheads="1"/>
          </p:cNvSpPr>
          <p:nvPr>
            <p:ph type="subTitle" idx="1"/>
          </p:nvPr>
        </p:nvSpPr>
        <p:spPr>
          <a:xfrm>
            <a:off x="444500" y="2236788"/>
            <a:ext cx="8470900" cy="457200"/>
          </a:xfrm>
        </p:spPr>
        <p:txBody>
          <a:bodyPr/>
          <a:lstStyle/>
          <a:p>
            <a:pPr eaLnBrk="1" hangingPunct="1">
              <a:lnSpc>
                <a:spcPct val="90000"/>
              </a:lnSpc>
            </a:pPr>
            <a:r>
              <a:rPr lang="en-US" dirty="0" smtClean="0">
                <a:cs typeface="Arial" charset="0"/>
              </a:rPr>
              <a:t>Nicholas Walters</a:t>
            </a:r>
            <a:endParaRPr lang="en-US" dirty="0" smtClean="0">
              <a:cs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txBox="1">
            <a:spLocks/>
          </p:cNvSpPr>
          <p:nvPr/>
        </p:nvSpPr>
        <p:spPr bwMode="auto">
          <a:xfrm>
            <a:off x="396875" y="228600"/>
            <a:ext cx="8747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7950" indent="-107950" eaLnBrk="0" hangingPunct="0">
              <a:defRPr sz="4800" b="1">
                <a:solidFill>
                  <a:srgbClr val="A70240"/>
                </a:solidFill>
                <a:latin typeface="Arial" charset="0"/>
                <a:cs typeface="Arial" charset="0"/>
              </a:defRPr>
            </a:lvl1pPr>
            <a:lvl2pPr marL="742950" indent="-285750" eaLnBrk="0" hangingPunct="0">
              <a:defRPr sz="4800" b="1">
                <a:solidFill>
                  <a:srgbClr val="A70240"/>
                </a:solidFill>
                <a:latin typeface="Arial" charset="0"/>
                <a:cs typeface="Arial" charset="0"/>
              </a:defRPr>
            </a:lvl2pPr>
            <a:lvl3pPr marL="1143000" indent="-228600" eaLnBrk="0" hangingPunct="0">
              <a:defRPr sz="4800" b="1">
                <a:solidFill>
                  <a:srgbClr val="A70240"/>
                </a:solidFill>
                <a:latin typeface="Arial" charset="0"/>
                <a:cs typeface="Arial" charset="0"/>
              </a:defRPr>
            </a:lvl3pPr>
            <a:lvl4pPr marL="1600200" indent="-228600" eaLnBrk="0" hangingPunct="0">
              <a:defRPr sz="4800" b="1">
                <a:solidFill>
                  <a:srgbClr val="A70240"/>
                </a:solidFill>
                <a:latin typeface="Arial" charset="0"/>
                <a:cs typeface="Arial" charset="0"/>
              </a:defRPr>
            </a:lvl4pPr>
            <a:lvl5pPr marL="2057400" indent="-228600" eaLnBrk="0" hangingPunct="0">
              <a:defRPr sz="4800" b="1">
                <a:solidFill>
                  <a:srgbClr val="A70240"/>
                </a:solidFill>
                <a:latin typeface="Arial" charset="0"/>
                <a:cs typeface="Arial" charset="0"/>
              </a:defRPr>
            </a:lvl5pPr>
            <a:lvl6pPr marL="2514600" indent="-228600" eaLnBrk="0" fontAlgn="base" hangingPunct="0">
              <a:spcBef>
                <a:spcPct val="0"/>
              </a:spcBef>
              <a:spcAft>
                <a:spcPct val="0"/>
              </a:spcAft>
              <a:defRPr sz="4800" b="1">
                <a:solidFill>
                  <a:srgbClr val="A70240"/>
                </a:solidFill>
                <a:latin typeface="Arial" charset="0"/>
                <a:cs typeface="Arial" charset="0"/>
              </a:defRPr>
            </a:lvl6pPr>
            <a:lvl7pPr marL="2971800" indent="-228600" eaLnBrk="0" fontAlgn="base" hangingPunct="0">
              <a:spcBef>
                <a:spcPct val="0"/>
              </a:spcBef>
              <a:spcAft>
                <a:spcPct val="0"/>
              </a:spcAft>
              <a:defRPr sz="4800" b="1">
                <a:solidFill>
                  <a:srgbClr val="A70240"/>
                </a:solidFill>
                <a:latin typeface="Arial" charset="0"/>
                <a:cs typeface="Arial" charset="0"/>
              </a:defRPr>
            </a:lvl7pPr>
            <a:lvl8pPr marL="3429000" indent="-228600" eaLnBrk="0" fontAlgn="base" hangingPunct="0">
              <a:spcBef>
                <a:spcPct val="0"/>
              </a:spcBef>
              <a:spcAft>
                <a:spcPct val="0"/>
              </a:spcAft>
              <a:defRPr sz="4800" b="1">
                <a:solidFill>
                  <a:srgbClr val="A70240"/>
                </a:solidFill>
                <a:latin typeface="Arial" charset="0"/>
                <a:cs typeface="Arial" charset="0"/>
              </a:defRPr>
            </a:lvl8pPr>
            <a:lvl9pPr marL="3886200" indent="-228600" eaLnBrk="0" fontAlgn="base" hangingPunct="0">
              <a:spcBef>
                <a:spcPct val="0"/>
              </a:spcBef>
              <a:spcAft>
                <a:spcPct val="0"/>
              </a:spcAft>
              <a:defRPr sz="4800" b="1">
                <a:solidFill>
                  <a:srgbClr val="A70240"/>
                </a:solidFill>
                <a:latin typeface="Arial" charset="0"/>
                <a:cs typeface="Arial" charset="0"/>
              </a:defRPr>
            </a:lvl9pPr>
          </a:lstStyle>
          <a:p>
            <a:r>
              <a:rPr lang="en-US" sz="2400" dirty="0">
                <a:solidFill>
                  <a:schemeClr val="tx1"/>
                </a:solidFill>
              </a:rPr>
              <a:t>Emerging markets drive steel demand at the margin</a:t>
            </a:r>
          </a:p>
        </p:txBody>
      </p:sp>
      <p:sp>
        <p:nvSpPr>
          <p:cNvPr id="27651" name="Content Placeholder 2"/>
          <p:cNvSpPr txBox="1">
            <a:spLocks/>
          </p:cNvSpPr>
          <p:nvPr/>
        </p:nvSpPr>
        <p:spPr bwMode="auto">
          <a:xfrm>
            <a:off x="5435600" y="3573463"/>
            <a:ext cx="320833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90513" indent="-290513" eaLnBrk="0" hangingPunct="0">
              <a:defRPr sz="4800" b="1">
                <a:solidFill>
                  <a:srgbClr val="A70240"/>
                </a:solidFill>
                <a:latin typeface="Arial" charset="0"/>
                <a:cs typeface="Arial" charset="0"/>
              </a:defRPr>
            </a:lvl1pPr>
            <a:lvl2pPr marL="742950" indent="-285750" eaLnBrk="0" hangingPunct="0">
              <a:defRPr sz="4800" b="1">
                <a:solidFill>
                  <a:srgbClr val="A70240"/>
                </a:solidFill>
                <a:latin typeface="Arial" charset="0"/>
                <a:cs typeface="Arial" charset="0"/>
              </a:defRPr>
            </a:lvl2pPr>
            <a:lvl3pPr marL="1143000" indent="-228600" eaLnBrk="0" hangingPunct="0">
              <a:defRPr sz="4800" b="1">
                <a:solidFill>
                  <a:srgbClr val="A70240"/>
                </a:solidFill>
                <a:latin typeface="Arial" charset="0"/>
                <a:cs typeface="Arial" charset="0"/>
              </a:defRPr>
            </a:lvl3pPr>
            <a:lvl4pPr marL="1600200" indent="-228600" eaLnBrk="0" hangingPunct="0">
              <a:defRPr sz="4800" b="1">
                <a:solidFill>
                  <a:srgbClr val="A70240"/>
                </a:solidFill>
                <a:latin typeface="Arial" charset="0"/>
                <a:cs typeface="Arial" charset="0"/>
              </a:defRPr>
            </a:lvl4pPr>
            <a:lvl5pPr marL="2057400" indent="-228600" eaLnBrk="0" hangingPunct="0">
              <a:defRPr sz="4800" b="1">
                <a:solidFill>
                  <a:srgbClr val="A70240"/>
                </a:solidFill>
                <a:latin typeface="Arial" charset="0"/>
                <a:cs typeface="Arial" charset="0"/>
              </a:defRPr>
            </a:lvl5pPr>
            <a:lvl6pPr marL="2514600" indent="-228600" eaLnBrk="0" fontAlgn="base" hangingPunct="0">
              <a:spcBef>
                <a:spcPct val="0"/>
              </a:spcBef>
              <a:spcAft>
                <a:spcPct val="0"/>
              </a:spcAft>
              <a:defRPr sz="4800" b="1">
                <a:solidFill>
                  <a:srgbClr val="A70240"/>
                </a:solidFill>
                <a:latin typeface="Arial" charset="0"/>
                <a:cs typeface="Arial" charset="0"/>
              </a:defRPr>
            </a:lvl6pPr>
            <a:lvl7pPr marL="2971800" indent="-228600" eaLnBrk="0" fontAlgn="base" hangingPunct="0">
              <a:spcBef>
                <a:spcPct val="0"/>
              </a:spcBef>
              <a:spcAft>
                <a:spcPct val="0"/>
              </a:spcAft>
              <a:defRPr sz="4800" b="1">
                <a:solidFill>
                  <a:srgbClr val="A70240"/>
                </a:solidFill>
                <a:latin typeface="Arial" charset="0"/>
                <a:cs typeface="Arial" charset="0"/>
              </a:defRPr>
            </a:lvl7pPr>
            <a:lvl8pPr marL="3429000" indent="-228600" eaLnBrk="0" fontAlgn="base" hangingPunct="0">
              <a:spcBef>
                <a:spcPct val="0"/>
              </a:spcBef>
              <a:spcAft>
                <a:spcPct val="0"/>
              </a:spcAft>
              <a:defRPr sz="4800" b="1">
                <a:solidFill>
                  <a:srgbClr val="A70240"/>
                </a:solidFill>
                <a:latin typeface="Arial" charset="0"/>
                <a:cs typeface="Arial" charset="0"/>
              </a:defRPr>
            </a:lvl8pPr>
            <a:lvl9pPr marL="3886200" indent="-228600" eaLnBrk="0" fontAlgn="base" hangingPunct="0">
              <a:spcBef>
                <a:spcPct val="0"/>
              </a:spcBef>
              <a:spcAft>
                <a:spcPct val="0"/>
              </a:spcAft>
              <a:defRPr sz="4800" b="1">
                <a:solidFill>
                  <a:srgbClr val="A70240"/>
                </a:solidFill>
                <a:latin typeface="Arial" charset="0"/>
                <a:cs typeface="Arial" charset="0"/>
              </a:defRPr>
            </a:lvl9pPr>
          </a:lstStyle>
          <a:p>
            <a:pPr>
              <a:lnSpc>
                <a:spcPct val="110000"/>
              </a:lnSpc>
              <a:spcBef>
                <a:spcPct val="20000"/>
              </a:spcBef>
              <a:buClr>
                <a:srgbClr val="A70240"/>
              </a:buClr>
              <a:buFont typeface="Wingdings" pitchFamily="2" charset="2"/>
              <a:buChar char="§"/>
            </a:pPr>
            <a:endParaRPr lang="en-US" sz="1800" i="1">
              <a:solidFill>
                <a:schemeClr val="tx1"/>
              </a:solidFill>
            </a:endParaRPr>
          </a:p>
        </p:txBody>
      </p:sp>
      <p:sp>
        <p:nvSpPr>
          <p:cNvPr id="27652" name="Rectangle 2"/>
          <p:cNvSpPr txBox="1">
            <a:spLocks noChangeArrowheads="1"/>
          </p:cNvSpPr>
          <p:nvPr/>
        </p:nvSpPr>
        <p:spPr bwMode="auto">
          <a:xfrm>
            <a:off x="5999163" y="3586163"/>
            <a:ext cx="3095625"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4800" b="1">
                <a:solidFill>
                  <a:srgbClr val="A70240"/>
                </a:solidFill>
                <a:latin typeface="Arial" charset="0"/>
                <a:cs typeface="Arial" charset="0"/>
              </a:defRPr>
            </a:lvl1pPr>
            <a:lvl2pPr marL="542925" indent="-293688" eaLnBrk="0" hangingPunct="0">
              <a:defRPr sz="4800" b="1">
                <a:solidFill>
                  <a:srgbClr val="A70240"/>
                </a:solidFill>
                <a:latin typeface="Arial" charset="0"/>
                <a:cs typeface="Arial" charset="0"/>
              </a:defRPr>
            </a:lvl2pPr>
            <a:lvl3pPr marL="1143000" indent="-228600" eaLnBrk="0" hangingPunct="0">
              <a:defRPr sz="4800" b="1">
                <a:solidFill>
                  <a:srgbClr val="A70240"/>
                </a:solidFill>
                <a:latin typeface="Arial" charset="0"/>
                <a:cs typeface="Arial" charset="0"/>
              </a:defRPr>
            </a:lvl3pPr>
            <a:lvl4pPr marL="1600200" indent="-228600" eaLnBrk="0" hangingPunct="0">
              <a:defRPr sz="4800" b="1">
                <a:solidFill>
                  <a:srgbClr val="A70240"/>
                </a:solidFill>
                <a:latin typeface="Arial" charset="0"/>
                <a:cs typeface="Arial" charset="0"/>
              </a:defRPr>
            </a:lvl4pPr>
            <a:lvl5pPr marL="2057400" indent="-228600" eaLnBrk="0" hangingPunct="0">
              <a:defRPr sz="4800" b="1">
                <a:solidFill>
                  <a:srgbClr val="A70240"/>
                </a:solidFill>
                <a:latin typeface="Arial" charset="0"/>
                <a:cs typeface="Arial" charset="0"/>
              </a:defRPr>
            </a:lvl5pPr>
            <a:lvl6pPr marL="2514600" indent="-228600" eaLnBrk="0" fontAlgn="base" hangingPunct="0">
              <a:spcBef>
                <a:spcPct val="0"/>
              </a:spcBef>
              <a:spcAft>
                <a:spcPct val="0"/>
              </a:spcAft>
              <a:defRPr sz="4800" b="1">
                <a:solidFill>
                  <a:srgbClr val="A70240"/>
                </a:solidFill>
                <a:latin typeface="Arial" charset="0"/>
                <a:cs typeface="Arial" charset="0"/>
              </a:defRPr>
            </a:lvl6pPr>
            <a:lvl7pPr marL="2971800" indent="-228600" eaLnBrk="0" fontAlgn="base" hangingPunct="0">
              <a:spcBef>
                <a:spcPct val="0"/>
              </a:spcBef>
              <a:spcAft>
                <a:spcPct val="0"/>
              </a:spcAft>
              <a:defRPr sz="4800" b="1">
                <a:solidFill>
                  <a:srgbClr val="A70240"/>
                </a:solidFill>
                <a:latin typeface="Arial" charset="0"/>
                <a:cs typeface="Arial" charset="0"/>
              </a:defRPr>
            </a:lvl7pPr>
            <a:lvl8pPr marL="3429000" indent="-228600" eaLnBrk="0" fontAlgn="base" hangingPunct="0">
              <a:spcBef>
                <a:spcPct val="0"/>
              </a:spcBef>
              <a:spcAft>
                <a:spcPct val="0"/>
              </a:spcAft>
              <a:defRPr sz="4800" b="1">
                <a:solidFill>
                  <a:srgbClr val="A70240"/>
                </a:solidFill>
                <a:latin typeface="Arial" charset="0"/>
                <a:cs typeface="Arial" charset="0"/>
              </a:defRPr>
            </a:lvl8pPr>
            <a:lvl9pPr marL="3886200" indent="-228600" eaLnBrk="0" fontAlgn="base" hangingPunct="0">
              <a:spcBef>
                <a:spcPct val="0"/>
              </a:spcBef>
              <a:spcAft>
                <a:spcPct val="0"/>
              </a:spcAft>
              <a:defRPr sz="4800" b="1">
                <a:solidFill>
                  <a:srgbClr val="A70240"/>
                </a:solidFill>
                <a:latin typeface="Arial" charset="0"/>
                <a:cs typeface="Arial" charset="0"/>
              </a:defRPr>
            </a:lvl9pPr>
          </a:lstStyle>
          <a:p>
            <a:pPr marL="447675" lvl="1" indent="-198438">
              <a:lnSpc>
                <a:spcPct val="90000"/>
              </a:lnSpc>
              <a:spcBef>
                <a:spcPct val="30000"/>
              </a:spcBef>
              <a:buClr>
                <a:srgbClr val="D0202E"/>
              </a:buClr>
              <a:buFont typeface="Wingdings" pitchFamily="2" charset="2"/>
              <a:buChar char="§"/>
            </a:pPr>
            <a:r>
              <a:rPr lang="en-GB" sz="1400" b="0" dirty="0">
                <a:solidFill>
                  <a:schemeClr val="tx1"/>
                </a:solidFill>
              </a:rPr>
              <a:t>2012 another record year for apparent steel use</a:t>
            </a:r>
          </a:p>
          <a:p>
            <a:pPr marL="447675" lvl="1" indent="-198438">
              <a:lnSpc>
                <a:spcPct val="90000"/>
              </a:lnSpc>
              <a:spcBef>
                <a:spcPct val="30000"/>
              </a:spcBef>
              <a:buClr>
                <a:srgbClr val="D0202E"/>
              </a:buClr>
              <a:buFont typeface="Wingdings" pitchFamily="2" charset="2"/>
              <a:buChar char="§"/>
            </a:pPr>
            <a:r>
              <a:rPr lang="en-GB" sz="1400" b="0" dirty="0">
                <a:solidFill>
                  <a:schemeClr val="tx1"/>
                </a:solidFill>
              </a:rPr>
              <a:t>China’s share of global demand at peak levels</a:t>
            </a:r>
          </a:p>
        </p:txBody>
      </p:sp>
      <p:sp>
        <p:nvSpPr>
          <p:cNvPr id="27653" name="TextBox 9"/>
          <p:cNvSpPr txBox="1">
            <a:spLocks noChangeArrowheads="1"/>
          </p:cNvSpPr>
          <p:nvPr/>
        </p:nvSpPr>
        <p:spPr bwMode="auto">
          <a:xfrm>
            <a:off x="6184900" y="5791993"/>
            <a:ext cx="14716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b="1">
                <a:solidFill>
                  <a:srgbClr val="A70240"/>
                </a:solidFill>
                <a:latin typeface="Arial" charset="0"/>
                <a:cs typeface="Arial" charset="0"/>
              </a:defRPr>
            </a:lvl1pPr>
            <a:lvl2pPr marL="742950" indent="-285750" eaLnBrk="0" hangingPunct="0">
              <a:defRPr sz="4800" b="1">
                <a:solidFill>
                  <a:srgbClr val="A70240"/>
                </a:solidFill>
                <a:latin typeface="Arial" charset="0"/>
                <a:cs typeface="Arial" charset="0"/>
              </a:defRPr>
            </a:lvl2pPr>
            <a:lvl3pPr marL="1143000" indent="-228600" eaLnBrk="0" hangingPunct="0">
              <a:defRPr sz="4800" b="1">
                <a:solidFill>
                  <a:srgbClr val="A70240"/>
                </a:solidFill>
                <a:latin typeface="Arial" charset="0"/>
                <a:cs typeface="Arial" charset="0"/>
              </a:defRPr>
            </a:lvl3pPr>
            <a:lvl4pPr marL="1600200" indent="-228600" eaLnBrk="0" hangingPunct="0">
              <a:defRPr sz="4800" b="1">
                <a:solidFill>
                  <a:srgbClr val="A70240"/>
                </a:solidFill>
                <a:latin typeface="Arial" charset="0"/>
                <a:cs typeface="Arial" charset="0"/>
              </a:defRPr>
            </a:lvl4pPr>
            <a:lvl5pPr marL="2057400" indent="-228600" eaLnBrk="0" hangingPunct="0">
              <a:defRPr sz="4800" b="1">
                <a:solidFill>
                  <a:srgbClr val="A70240"/>
                </a:solidFill>
                <a:latin typeface="Arial" charset="0"/>
                <a:cs typeface="Arial" charset="0"/>
              </a:defRPr>
            </a:lvl5pPr>
            <a:lvl6pPr marL="2514600" indent="-228600" eaLnBrk="0" fontAlgn="base" hangingPunct="0">
              <a:spcBef>
                <a:spcPct val="0"/>
              </a:spcBef>
              <a:spcAft>
                <a:spcPct val="0"/>
              </a:spcAft>
              <a:defRPr sz="4800" b="1">
                <a:solidFill>
                  <a:srgbClr val="A70240"/>
                </a:solidFill>
                <a:latin typeface="Arial" charset="0"/>
                <a:cs typeface="Arial" charset="0"/>
              </a:defRPr>
            </a:lvl6pPr>
            <a:lvl7pPr marL="2971800" indent="-228600" eaLnBrk="0" fontAlgn="base" hangingPunct="0">
              <a:spcBef>
                <a:spcPct val="0"/>
              </a:spcBef>
              <a:spcAft>
                <a:spcPct val="0"/>
              </a:spcAft>
              <a:defRPr sz="4800" b="1">
                <a:solidFill>
                  <a:srgbClr val="A70240"/>
                </a:solidFill>
                <a:latin typeface="Arial" charset="0"/>
                <a:cs typeface="Arial" charset="0"/>
              </a:defRPr>
            </a:lvl7pPr>
            <a:lvl8pPr marL="3429000" indent="-228600" eaLnBrk="0" fontAlgn="base" hangingPunct="0">
              <a:spcBef>
                <a:spcPct val="0"/>
              </a:spcBef>
              <a:spcAft>
                <a:spcPct val="0"/>
              </a:spcAft>
              <a:defRPr sz="4800" b="1">
                <a:solidFill>
                  <a:srgbClr val="A70240"/>
                </a:solidFill>
                <a:latin typeface="Arial" charset="0"/>
                <a:cs typeface="Arial" charset="0"/>
              </a:defRPr>
            </a:lvl8pPr>
            <a:lvl9pPr marL="3886200" indent="-228600" eaLnBrk="0" fontAlgn="base" hangingPunct="0">
              <a:spcBef>
                <a:spcPct val="0"/>
              </a:spcBef>
              <a:spcAft>
                <a:spcPct val="0"/>
              </a:spcAft>
              <a:defRPr sz="4800" b="1">
                <a:solidFill>
                  <a:srgbClr val="A70240"/>
                </a:solidFill>
                <a:latin typeface="Arial" charset="0"/>
                <a:cs typeface="Arial" charset="0"/>
              </a:defRPr>
            </a:lvl9pPr>
          </a:lstStyle>
          <a:p>
            <a:pPr eaLnBrk="1" hangingPunct="1"/>
            <a:r>
              <a:rPr lang="en-US" sz="1000" i="1" dirty="0">
                <a:solidFill>
                  <a:schemeClr val="tx1"/>
                </a:solidFill>
              </a:rPr>
              <a:t>Source: </a:t>
            </a:r>
            <a:r>
              <a:rPr lang="en-US" sz="1000" i="1" dirty="0" err="1">
                <a:solidFill>
                  <a:schemeClr val="tx1"/>
                </a:solidFill>
              </a:rPr>
              <a:t>worldsteel</a:t>
            </a:r>
            <a:endParaRPr lang="en-US" sz="1000" i="1" dirty="0">
              <a:solidFill>
                <a:schemeClr val="tx1"/>
              </a:solidFill>
            </a:endParaRPr>
          </a:p>
        </p:txBody>
      </p:sp>
      <p:sp>
        <p:nvSpPr>
          <p:cNvPr id="27654" name="TextBox 10"/>
          <p:cNvSpPr txBox="1">
            <a:spLocks noChangeArrowheads="1"/>
          </p:cNvSpPr>
          <p:nvPr/>
        </p:nvSpPr>
        <p:spPr bwMode="auto">
          <a:xfrm>
            <a:off x="355600" y="2603500"/>
            <a:ext cx="4992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b="1">
                <a:solidFill>
                  <a:srgbClr val="A70240"/>
                </a:solidFill>
                <a:latin typeface="Arial" charset="0"/>
                <a:cs typeface="Arial" charset="0"/>
              </a:defRPr>
            </a:lvl1pPr>
            <a:lvl2pPr marL="742950" indent="-285750" eaLnBrk="0" hangingPunct="0">
              <a:defRPr sz="4800" b="1">
                <a:solidFill>
                  <a:srgbClr val="A70240"/>
                </a:solidFill>
                <a:latin typeface="Arial" charset="0"/>
                <a:cs typeface="Arial" charset="0"/>
              </a:defRPr>
            </a:lvl2pPr>
            <a:lvl3pPr marL="1143000" indent="-228600" eaLnBrk="0" hangingPunct="0">
              <a:defRPr sz="4800" b="1">
                <a:solidFill>
                  <a:srgbClr val="A70240"/>
                </a:solidFill>
                <a:latin typeface="Arial" charset="0"/>
                <a:cs typeface="Arial" charset="0"/>
              </a:defRPr>
            </a:lvl3pPr>
            <a:lvl4pPr marL="1600200" indent="-228600" eaLnBrk="0" hangingPunct="0">
              <a:defRPr sz="4800" b="1">
                <a:solidFill>
                  <a:srgbClr val="A70240"/>
                </a:solidFill>
                <a:latin typeface="Arial" charset="0"/>
                <a:cs typeface="Arial" charset="0"/>
              </a:defRPr>
            </a:lvl4pPr>
            <a:lvl5pPr marL="2057400" indent="-228600" eaLnBrk="0" hangingPunct="0">
              <a:defRPr sz="4800" b="1">
                <a:solidFill>
                  <a:srgbClr val="A70240"/>
                </a:solidFill>
                <a:latin typeface="Arial" charset="0"/>
                <a:cs typeface="Arial" charset="0"/>
              </a:defRPr>
            </a:lvl5pPr>
            <a:lvl6pPr marL="2514600" indent="-228600" eaLnBrk="0" fontAlgn="base" hangingPunct="0">
              <a:spcBef>
                <a:spcPct val="0"/>
              </a:spcBef>
              <a:spcAft>
                <a:spcPct val="0"/>
              </a:spcAft>
              <a:defRPr sz="4800" b="1">
                <a:solidFill>
                  <a:srgbClr val="A70240"/>
                </a:solidFill>
                <a:latin typeface="Arial" charset="0"/>
                <a:cs typeface="Arial" charset="0"/>
              </a:defRPr>
            </a:lvl6pPr>
            <a:lvl7pPr marL="2971800" indent="-228600" eaLnBrk="0" fontAlgn="base" hangingPunct="0">
              <a:spcBef>
                <a:spcPct val="0"/>
              </a:spcBef>
              <a:spcAft>
                <a:spcPct val="0"/>
              </a:spcAft>
              <a:defRPr sz="4800" b="1">
                <a:solidFill>
                  <a:srgbClr val="A70240"/>
                </a:solidFill>
                <a:latin typeface="Arial" charset="0"/>
                <a:cs typeface="Arial" charset="0"/>
              </a:defRPr>
            </a:lvl7pPr>
            <a:lvl8pPr marL="3429000" indent="-228600" eaLnBrk="0" fontAlgn="base" hangingPunct="0">
              <a:spcBef>
                <a:spcPct val="0"/>
              </a:spcBef>
              <a:spcAft>
                <a:spcPct val="0"/>
              </a:spcAft>
              <a:defRPr sz="4800" b="1">
                <a:solidFill>
                  <a:srgbClr val="A70240"/>
                </a:solidFill>
                <a:latin typeface="Arial" charset="0"/>
                <a:cs typeface="Arial" charset="0"/>
              </a:defRPr>
            </a:lvl8pPr>
            <a:lvl9pPr marL="3886200" indent="-228600" eaLnBrk="0" fontAlgn="base" hangingPunct="0">
              <a:spcBef>
                <a:spcPct val="0"/>
              </a:spcBef>
              <a:spcAft>
                <a:spcPct val="0"/>
              </a:spcAft>
              <a:defRPr sz="4800" b="1">
                <a:solidFill>
                  <a:srgbClr val="A70240"/>
                </a:solidFill>
                <a:latin typeface="Arial" charset="0"/>
                <a:cs typeface="Arial" charset="0"/>
              </a:defRPr>
            </a:lvl9pPr>
          </a:lstStyle>
          <a:p>
            <a:pPr eaLnBrk="1" hangingPunct="1"/>
            <a:r>
              <a:rPr lang="en-US" sz="1000" i="1" dirty="0">
                <a:solidFill>
                  <a:schemeClr val="tx1"/>
                </a:solidFill>
              </a:rPr>
              <a:t>Source: Global Insight &amp; </a:t>
            </a:r>
            <a:r>
              <a:rPr lang="en-US" sz="1000" i="1" dirty="0" err="1">
                <a:solidFill>
                  <a:schemeClr val="tx1"/>
                </a:solidFill>
              </a:rPr>
              <a:t>worldsteel</a:t>
            </a:r>
            <a:endParaRPr lang="en-US" sz="1000" i="1" dirty="0">
              <a:solidFill>
                <a:schemeClr val="tx1"/>
              </a:solidFill>
            </a:endParaRPr>
          </a:p>
        </p:txBody>
      </p:sp>
      <p:sp>
        <p:nvSpPr>
          <p:cNvPr id="27655" name="Slide Number Placeholder 1"/>
          <p:cNvSpPr>
            <a:spLocks noGrp="1"/>
          </p:cNvSpPr>
          <p:nvPr>
            <p:ph type="sldNum" sz="quarter" idx="4294967295"/>
          </p:nvPr>
        </p:nvSpPr>
        <p:spPr>
          <a:xfrm>
            <a:off x="7039769" y="6477000"/>
            <a:ext cx="1905000" cy="269875"/>
          </a:xfrm>
          <a:prstGeom prst="rect">
            <a:avLst/>
          </a:prstGeom>
          <a:noFill/>
        </p:spPr>
        <p:txBody>
          <a:bodyPr/>
          <a:lstStyle>
            <a:lvl1pPr eaLnBrk="0" hangingPunct="0">
              <a:defRPr sz="4800" b="1">
                <a:solidFill>
                  <a:srgbClr val="A70240"/>
                </a:solidFill>
                <a:latin typeface="Arial" charset="0"/>
                <a:cs typeface="Arial" charset="0"/>
              </a:defRPr>
            </a:lvl1pPr>
            <a:lvl2pPr marL="742950" indent="-285750" eaLnBrk="0" hangingPunct="0">
              <a:defRPr sz="4800" b="1">
                <a:solidFill>
                  <a:srgbClr val="A70240"/>
                </a:solidFill>
                <a:latin typeface="Arial" charset="0"/>
                <a:cs typeface="Arial" charset="0"/>
              </a:defRPr>
            </a:lvl2pPr>
            <a:lvl3pPr marL="1143000" indent="-228600" eaLnBrk="0" hangingPunct="0">
              <a:defRPr sz="4800" b="1">
                <a:solidFill>
                  <a:srgbClr val="A70240"/>
                </a:solidFill>
                <a:latin typeface="Arial" charset="0"/>
                <a:cs typeface="Arial" charset="0"/>
              </a:defRPr>
            </a:lvl3pPr>
            <a:lvl4pPr marL="1600200" indent="-228600" eaLnBrk="0" hangingPunct="0">
              <a:defRPr sz="4800" b="1">
                <a:solidFill>
                  <a:srgbClr val="A70240"/>
                </a:solidFill>
                <a:latin typeface="Arial" charset="0"/>
                <a:cs typeface="Arial" charset="0"/>
              </a:defRPr>
            </a:lvl4pPr>
            <a:lvl5pPr marL="2057400" indent="-228600" eaLnBrk="0" hangingPunct="0">
              <a:defRPr sz="4800" b="1">
                <a:solidFill>
                  <a:srgbClr val="A70240"/>
                </a:solidFill>
                <a:latin typeface="Arial" charset="0"/>
                <a:cs typeface="Arial" charset="0"/>
              </a:defRPr>
            </a:lvl5pPr>
            <a:lvl6pPr marL="2514600" indent="-228600" eaLnBrk="0" fontAlgn="base" hangingPunct="0">
              <a:spcBef>
                <a:spcPct val="0"/>
              </a:spcBef>
              <a:spcAft>
                <a:spcPct val="0"/>
              </a:spcAft>
              <a:defRPr sz="4800" b="1">
                <a:solidFill>
                  <a:srgbClr val="A70240"/>
                </a:solidFill>
                <a:latin typeface="Arial" charset="0"/>
                <a:cs typeface="Arial" charset="0"/>
              </a:defRPr>
            </a:lvl6pPr>
            <a:lvl7pPr marL="2971800" indent="-228600" eaLnBrk="0" fontAlgn="base" hangingPunct="0">
              <a:spcBef>
                <a:spcPct val="0"/>
              </a:spcBef>
              <a:spcAft>
                <a:spcPct val="0"/>
              </a:spcAft>
              <a:defRPr sz="4800" b="1">
                <a:solidFill>
                  <a:srgbClr val="A70240"/>
                </a:solidFill>
                <a:latin typeface="Arial" charset="0"/>
                <a:cs typeface="Arial" charset="0"/>
              </a:defRPr>
            </a:lvl7pPr>
            <a:lvl8pPr marL="3429000" indent="-228600" eaLnBrk="0" fontAlgn="base" hangingPunct="0">
              <a:spcBef>
                <a:spcPct val="0"/>
              </a:spcBef>
              <a:spcAft>
                <a:spcPct val="0"/>
              </a:spcAft>
              <a:defRPr sz="4800" b="1">
                <a:solidFill>
                  <a:srgbClr val="A70240"/>
                </a:solidFill>
                <a:latin typeface="Arial" charset="0"/>
                <a:cs typeface="Arial" charset="0"/>
              </a:defRPr>
            </a:lvl8pPr>
            <a:lvl9pPr marL="3886200" indent="-228600" eaLnBrk="0" fontAlgn="base" hangingPunct="0">
              <a:spcBef>
                <a:spcPct val="0"/>
              </a:spcBef>
              <a:spcAft>
                <a:spcPct val="0"/>
              </a:spcAft>
              <a:defRPr sz="4800" b="1">
                <a:solidFill>
                  <a:srgbClr val="A70240"/>
                </a:solidFill>
                <a:latin typeface="Arial" charset="0"/>
                <a:cs typeface="Arial" charset="0"/>
              </a:defRPr>
            </a:lvl9pPr>
          </a:lstStyle>
          <a:p>
            <a:pPr eaLnBrk="1" hangingPunct="1"/>
            <a:fld id="{B4230EE3-79B6-4822-BC93-9AF8EBD1B135}" type="slidenum">
              <a:rPr lang="en-GB" sz="1200" smtClean="0">
                <a:solidFill>
                  <a:schemeClr val="bg1"/>
                </a:solidFill>
              </a:rPr>
              <a:pPr eaLnBrk="1" hangingPunct="1"/>
              <a:t>10</a:t>
            </a:fld>
            <a:endParaRPr lang="en-GB" sz="1200" dirty="0" smtClean="0">
              <a:solidFill>
                <a:schemeClr val="bg1"/>
              </a:solidFill>
            </a:endParaRPr>
          </a:p>
        </p:txBody>
      </p:sp>
      <p:sp>
        <p:nvSpPr>
          <p:cNvPr id="16" name="TextBox 47"/>
          <p:cNvSpPr txBox="1"/>
          <p:nvPr/>
        </p:nvSpPr>
        <p:spPr bwMode="auto">
          <a:xfrm>
            <a:off x="1690688" y="1889125"/>
            <a:ext cx="579437" cy="290513"/>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endParaRPr lang="en-US"/>
          </a:p>
        </p:txBody>
      </p:sp>
      <p:grpSp>
        <p:nvGrpSpPr>
          <p:cNvPr id="27657" name="Group 28"/>
          <p:cNvGrpSpPr>
            <a:grpSpLocks/>
          </p:cNvGrpSpPr>
          <p:nvPr/>
        </p:nvGrpSpPr>
        <p:grpSpPr bwMode="auto">
          <a:xfrm>
            <a:off x="355600" y="3198813"/>
            <a:ext cx="5919788" cy="3182937"/>
            <a:chOff x="0" y="0"/>
            <a:chExt cx="4957512" cy="3097630"/>
          </a:xfrm>
        </p:grpSpPr>
        <p:graphicFrame>
          <p:nvGraphicFramePr>
            <p:cNvPr id="36" name="Chart 35"/>
            <p:cNvGraphicFramePr>
              <a:graphicFrameLocks/>
            </p:cNvGraphicFramePr>
            <p:nvPr/>
          </p:nvGraphicFramePr>
          <p:xfrm>
            <a:off x="51134" y="0"/>
            <a:ext cx="4906378" cy="3097630"/>
          </p:xfrm>
          <a:graphic>
            <a:graphicData uri="http://schemas.openxmlformats.org/drawingml/2006/chart">
              <c:chart xmlns:c="http://schemas.openxmlformats.org/drawingml/2006/chart" xmlns:r="http://schemas.openxmlformats.org/officeDocument/2006/relationships" r:id="rId3"/>
            </a:graphicData>
          </a:graphic>
        </p:graphicFrame>
        <p:sp>
          <p:nvSpPr>
            <p:cNvPr id="37" name="TextBox 47"/>
            <p:cNvSpPr txBox="1"/>
            <p:nvPr/>
          </p:nvSpPr>
          <p:spPr>
            <a:xfrm>
              <a:off x="0" y="9270"/>
              <a:ext cx="522473" cy="299721"/>
            </a:xfrm>
            <a:prstGeom prst="rect">
              <a:avLst/>
            </a:prstGeom>
            <a:solidFill>
              <a:schemeClr val="bg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endParaRPr lang="en-US"/>
            </a:p>
          </p:txBody>
        </p:sp>
      </p:grpSp>
      <p:sp>
        <p:nvSpPr>
          <p:cNvPr id="30" name="TextBox 48"/>
          <p:cNvSpPr txBox="1"/>
          <p:nvPr/>
        </p:nvSpPr>
        <p:spPr>
          <a:xfrm rot="16200000">
            <a:off x="5768975" y="3795713"/>
            <a:ext cx="541338" cy="265112"/>
          </a:xfrm>
          <a:prstGeom prst="rect">
            <a:avLst/>
          </a:prstGeom>
          <a:noFill/>
        </p:spPr>
        <p:style>
          <a:lnRef idx="0">
            <a:scrgbClr r="0" g="0" b="0"/>
          </a:lnRef>
          <a:fillRef idx="0">
            <a:scrgbClr r="0" g="0" b="0"/>
          </a:fillRef>
          <a:effectRef idx="0">
            <a:scrgbClr r="0" g="0" b="0"/>
          </a:effectRef>
          <a:fontRef idx="minor">
            <a:schemeClr val="tx1"/>
          </a:fontRef>
        </p:style>
        <p:txBody>
          <a:bodyP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r>
              <a:rPr lang="en-US" sz="1000" dirty="0">
                <a:solidFill>
                  <a:schemeClr val="bg1"/>
                </a:solidFill>
              </a:rPr>
              <a:t>28</a:t>
            </a:r>
            <a:r>
              <a:rPr lang="en-US" dirty="0">
                <a:solidFill>
                  <a:schemeClr val="bg1"/>
                </a:solidFill>
              </a:rPr>
              <a:t>%</a:t>
            </a:r>
          </a:p>
        </p:txBody>
      </p:sp>
      <p:sp>
        <p:nvSpPr>
          <p:cNvPr id="31" name="TextBox 49"/>
          <p:cNvSpPr txBox="1"/>
          <p:nvPr/>
        </p:nvSpPr>
        <p:spPr>
          <a:xfrm rot="16200000">
            <a:off x="5795963" y="4659313"/>
            <a:ext cx="487362" cy="265112"/>
          </a:xfrm>
          <a:prstGeom prst="rect">
            <a:avLst/>
          </a:prstGeom>
          <a:noFill/>
        </p:spPr>
        <p:style>
          <a:lnRef idx="0">
            <a:scrgbClr r="0" g="0" b="0"/>
          </a:lnRef>
          <a:fillRef idx="0">
            <a:scrgbClr r="0" g="0" b="0"/>
          </a:fillRef>
          <a:effectRef idx="0">
            <a:scrgbClr r="0" g="0" b="0"/>
          </a:effectRef>
          <a:fontRef idx="minor">
            <a:schemeClr val="tx1"/>
          </a:fontRef>
        </p:style>
        <p:txBody>
          <a:bodyP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r>
              <a:rPr lang="en-US" sz="1000" dirty="0">
                <a:solidFill>
                  <a:schemeClr val="bg1"/>
                </a:solidFill>
              </a:rPr>
              <a:t>45</a:t>
            </a:r>
            <a:r>
              <a:rPr lang="en-US" dirty="0">
                <a:solidFill>
                  <a:schemeClr val="bg1"/>
                </a:solidFill>
              </a:rPr>
              <a:t>%</a:t>
            </a:r>
          </a:p>
        </p:txBody>
      </p:sp>
      <p:sp>
        <p:nvSpPr>
          <p:cNvPr id="32" name="TextBox 50"/>
          <p:cNvSpPr txBox="1"/>
          <p:nvPr/>
        </p:nvSpPr>
        <p:spPr>
          <a:xfrm rot="5400000" flipV="1">
            <a:off x="5805488" y="5559425"/>
            <a:ext cx="465137" cy="246063"/>
          </a:xfrm>
          <a:prstGeom prst="rect">
            <a:avLst/>
          </a:prstGeom>
          <a:noFill/>
        </p:spPr>
        <p:style>
          <a:lnRef idx="0">
            <a:scrgbClr r="0" g="0" b="0"/>
          </a:lnRef>
          <a:fillRef idx="0">
            <a:scrgbClr r="0" g="0" b="0"/>
          </a:fillRef>
          <a:effectRef idx="0">
            <a:scrgbClr r="0" g="0" b="0"/>
          </a:effectRef>
          <a:fontRef idx="minor">
            <a:schemeClr val="tx1"/>
          </a:fontRef>
        </p:style>
        <p:txBody>
          <a:bodyP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r>
              <a:rPr lang="en-US" sz="1000" dirty="0">
                <a:solidFill>
                  <a:sysClr val="windowText" lastClr="000000"/>
                </a:solidFill>
              </a:rPr>
              <a:t>26%</a:t>
            </a:r>
          </a:p>
        </p:txBody>
      </p:sp>
      <p:sp>
        <p:nvSpPr>
          <p:cNvPr id="33" name="TextBox 51"/>
          <p:cNvSpPr txBox="1"/>
          <p:nvPr/>
        </p:nvSpPr>
        <p:spPr>
          <a:xfrm rot="16200000">
            <a:off x="2221707" y="5542756"/>
            <a:ext cx="468312" cy="263525"/>
          </a:xfrm>
          <a:prstGeom prst="rect">
            <a:avLst/>
          </a:prstGeom>
          <a:noFill/>
        </p:spPr>
        <p:style>
          <a:lnRef idx="0">
            <a:scrgbClr r="0" g="0" b="0"/>
          </a:lnRef>
          <a:fillRef idx="0">
            <a:scrgbClr r="0" g="0" b="0"/>
          </a:fillRef>
          <a:effectRef idx="0">
            <a:scrgbClr r="0" g="0" b="0"/>
          </a:effectRef>
          <a:fontRef idx="minor">
            <a:schemeClr val="tx1"/>
          </a:fontRef>
        </p:style>
        <p:txBody>
          <a:bodyP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r>
              <a:rPr lang="en-US" sz="1000" dirty="0">
                <a:solidFill>
                  <a:sysClr val="windowText" lastClr="000000"/>
                </a:solidFill>
              </a:rPr>
              <a:t>56</a:t>
            </a:r>
            <a:r>
              <a:rPr lang="en-US" dirty="0">
                <a:solidFill>
                  <a:sysClr val="windowText" lastClr="000000"/>
                </a:solidFill>
              </a:rPr>
              <a:t>%</a:t>
            </a:r>
          </a:p>
        </p:txBody>
      </p:sp>
      <p:sp>
        <p:nvSpPr>
          <p:cNvPr id="34" name="TextBox 52"/>
          <p:cNvSpPr txBox="1"/>
          <p:nvPr/>
        </p:nvSpPr>
        <p:spPr>
          <a:xfrm rot="16200000">
            <a:off x="2180432" y="5010943"/>
            <a:ext cx="552450" cy="265113"/>
          </a:xfrm>
          <a:prstGeom prst="rect">
            <a:avLst/>
          </a:prstGeom>
          <a:noFill/>
        </p:spPr>
        <p:style>
          <a:lnRef idx="0">
            <a:scrgbClr r="0" g="0" b="0"/>
          </a:lnRef>
          <a:fillRef idx="0">
            <a:scrgbClr r="0" g="0" b="0"/>
          </a:fillRef>
          <a:effectRef idx="0">
            <a:scrgbClr r="0" g="0" b="0"/>
          </a:effectRef>
          <a:fontRef idx="minor">
            <a:schemeClr val="tx1"/>
          </a:fontRef>
        </p:style>
        <p:txBody>
          <a:bodyP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r>
              <a:rPr lang="en-US" sz="1000" dirty="0">
                <a:solidFill>
                  <a:schemeClr val="bg1"/>
                </a:solidFill>
              </a:rPr>
              <a:t>16</a:t>
            </a:r>
            <a:r>
              <a:rPr lang="en-US" dirty="0">
                <a:solidFill>
                  <a:schemeClr val="bg1"/>
                </a:solidFill>
              </a:rPr>
              <a:t>%</a:t>
            </a:r>
          </a:p>
        </p:txBody>
      </p:sp>
      <p:sp>
        <p:nvSpPr>
          <p:cNvPr id="35" name="TextBox 53"/>
          <p:cNvSpPr txBox="1"/>
          <p:nvPr/>
        </p:nvSpPr>
        <p:spPr>
          <a:xfrm rot="16200000">
            <a:off x="2183606" y="4688682"/>
            <a:ext cx="541337" cy="260350"/>
          </a:xfrm>
          <a:prstGeom prst="rect">
            <a:avLst/>
          </a:prstGeom>
          <a:noFill/>
        </p:spPr>
        <p:style>
          <a:lnRef idx="0">
            <a:scrgbClr r="0" g="0" b="0"/>
          </a:lnRef>
          <a:fillRef idx="0">
            <a:scrgbClr r="0" g="0" b="0"/>
          </a:fillRef>
          <a:effectRef idx="0">
            <a:scrgbClr r="0" g="0" b="0"/>
          </a:effectRef>
          <a:fontRef idx="minor">
            <a:schemeClr val="tx1"/>
          </a:fontRef>
        </p:style>
        <p:txBody>
          <a:bodyP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r>
              <a:rPr lang="en-US" sz="1000" dirty="0">
                <a:solidFill>
                  <a:schemeClr val="bg1"/>
                </a:solidFill>
              </a:rPr>
              <a:t>27</a:t>
            </a:r>
            <a:r>
              <a:rPr lang="en-US" dirty="0">
                <a:solidFill>
                  <a:schemeClr val="bg1"/>
                </a:solidFill>
              </a:rPr>
              <a:t>%</a:t>
            </a:r>
          </a:p>
        </p:txBody>
      </p:sp>
      <p:graphicFrame>
        <p:nvGraphicFramePr>
          <p:cNvPr id="39" name="Table 38"/>
          <p:cNvGraphicFramePr>
            <a:graphicFrameLocks noGrp="1"/>
          </p:cNvGraphicFramePr>
          <p:nvPr>
            <p:extLst>
              <p:ext uri="{D42A27DB-BD31-4B8C-83A1-F6EECF244321}">
                <p14:modId xmlns:p14="http://schemas.microsoft.com/office/powerpoint/2010/main" val="3811017242"/>
              </p:ext>
            </p:extLst>
          </p:nvPr>
        </p:nvGraphicFramePr>
        <p:xfrm>
          <a:off x="473075" y="933450"/>
          <a:ext cx="7610474" cy="1636713"/>
        </p:xfrm>
        <a:graphic>
          <a:graphicData uri="http://schemas.openxmlformats.org/drawingml/2006/table">
            <a:tbl>
              <a:tblPr/>
              <a:tblGrid>
                <a:gridCol w="925988"/>
                <a:gridCol w="1099613"/>
                <a:gridCol w="1099613"/>
                <a:gridCol w="1099613"/>
                <a:gridCol w="1099613"/>
                <a:gridCol w="1143017"/>
                <a:gridCol w="1143017"/>
              </a:tblGrid>
              <a:tr h="231747">
                <a:tc>
                  <a:txBody>
                    <a:bodyPr/>
                    <a:lstStyle/>
                    <a:p>
                      <a:pPr algn="ctr" fontAlgn="b"/>
                      <a:endParaRPr lang="en-GB" sz="1400" b="1" i="0" u="none" strike="noStrike" dirty="0">
                        <a:solidFill>
                          <a:srgbClr val="FFFFFF"/>
                        </a:solidFill>
                        <a:effectLst/>
                        <a:latin typeface="Arial"/>
                      </a:endParaRPr>
                    </a:p>
                  </a:txBody>
                  <a:tcPr marL="14486" marR="14486" marT="14483" marB="0" anchor="b">
                    <a:lnL>
                      <a:noFill/>
                    </a:lnL>
                    <a:lnR>
                      <a:noFill/>
                    </a:lnR>
                    <a:lnT>
                      <a:noFill/>
                    </a:lnT>
                    <a:lnB>
                      <a:noFill/>
                    </a:lnB>
                  </a:tcPr>
                </a:tc>
                <a:tc gridSpan="6">
                  <a:txBody>
                    <a:bodyPr/>
                    <a:lstStyle/>
                    <a:p>
                      <a:pPr algn="ctr" fontAlgn="b"/>
                      <a:r>
                        <a:rPr lang="en-US" sz="1400" b="1" i="0" u="none" strike="noStrike" dirty="0">
                          <a:solidFill>
                            <a:srgbClr val="FFFFFF"/>
                          </a:solidFill>
                          <a:effectLst/>
                          <a:latin typeface="Arial"/>
                        </a:rPr>
                        <a:t>Structure of real GDP &amp; Apparent </a:t>
                      </a:r>
                      <a:r>
                        <a:rPr lang="en-US" sz="1400" b="1" i="0" u="none" strike="noStrike" dirty="0" smtClean="0">
                          <a:solidFill>
                            <a:srgbClr val="FFFFFF"/>
                          </a:solidFill>
                          <a:effectLst/>
                          <a:latin typeface="Arial"/>
                        </a:rPr>
                        <a:t> steel  use</a:t>
                      </a:r>
                      <a:endParaRPr lang="en-US" sz="1400" b="1" i="0" u="none" strike="noStrike" dirty="0">
                        <a:solidFill>
                          <a:srgbClr val="FFFFFF"/>
                        </a:solidFill>
                        <a:effectLst/>
                        <a:latin typeface="Arial"/>
                      </a:endParaRPr>
                    </a:p>
                  </a:txBody>
                  <a:tcPr marL="14486" marR="14486" marT="14483" marB="0" anchor="b">
                    <a:lnL>
                      <a:noFill/>
                    </a:lnL>
                    <a:lnR w="12700" cap="flat" cmpd="sng" algn="ctr">
                      <a:solidFill>
                        <a:schemeClr val="bg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5C7F9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31747">
                <a:tc>
                  <a:txBody>
                    <a:bodyPr/>
                    <a:lstStyle/>
                    <a:p>
                      <a:pPr algn="l" fontAlgn="b"/>
                      <a:r>
                        <a:rPr lang="en-GB" sz="1400" b="0" i="0" u="none" strike="noStrike" dirty="0">
                          <a:effectLst/>
                          <a:latin typeface="Tahoma"/>
                        </a:rPr>
                        <a:t> </a:t>
                      </a:r>
                    </a:p>
                  </a:txBody>
                  <a:tcPr marL="14486" marR="14486" marT="14483" marB="0" anchor="b">
                    <a:lnL>
                      <a:noFill/>
                    </a:lnL>
                    <a:lnR w="12700" cap="flat" cmpd="sng" algn="ctr">
                      <a:solidFill>
                        <a:schemeClr val="bg1"/>
                      </a:solidFill>
                      <a:prstDash val="solid"/>
                      <a:round/>
                      <a:headEnd type="none" w="med" len="med"/>
                      <a:tailEnd type="none" w="med" len="med"/>
                    </a:lnR>
                    <a:lnT>
                      <a:noFill/>
                    </a:lnT>
                    <a:lnB>
                      <a:noFill/>
                    </a:lnB>
                    <a:solidFill>
                      <a:srgbClr val="FFFFFF"/>
                    </a:solidFill>
                  </a:tcPr>
                </a:tc>
                <a:tc gridSpan="2">
                  <a:txBody>
                    <a:bodyPr/>
                    <a:lstStyle/>
                    <a:p>
                      <a:pPr algn="ctr" fontAlgn="b"/>
                      <a:r>
                        <a:rPr lang="en-GB" sz="1100" b="0" i="0" u="none" strike="noStrike" dirty="0">
                          <a:solidFill>
                            <a:srgbClr val="FFFFFF"/>
                          </a:solidFill>
                          <a:effectLst/>
                          <a:latin typeface="Tahoma"/>
                        </a:rPr>
                        <a:t>Developed</a:t>
                      </a:r>
                    </a:p>
                  </a:txBody>
                  <a:tcPr marL="14486" marR="14486" marT="14483"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5C7F92"/>
                    </a:solidFill>
                  </a:tcPr>
                </a:tc>
                <a:tc hMerge="1">
                  <a:txBody>
                    <a:bodyPr/>
                    <a:lstStyle/>
                    <a:p>
                      <a:endParaRPr lang="en-GB"/>
                    </a:p>
                  </a:txBody>
                  <a:tcPr/>
                </a:tc>
                <a:tc gridSpan="2">
                  <a:txBody>
                    <a:bodyPr/>
                    <a:lstStyle/>
                    <a:p>
                      <a:pPr algn="ctr" fontAlgn="b"/>
                      <a:r>
                        <a:rPr lang="en-GB" sz="1100" b="0" i="0" u="none" strike="noStrike" dirty="0">
                          <a:solidFill>
                            <a:srgbClr val="FFFFFF"/>
                          </a:solidFill>
                          <a:effectLst/>
                          <a:latin typeface="Tahoma"/>
                        </a:rPr>
                        <a:t>Developing ex China</a:t>
                      </a:r>
                    </a:p>
                  </a:txBody>
                  <a:tcPr marL="14486" marR="14486" marT="14483"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5C7F92"/>
                    </a:solidFill>
                  </a:tcPr>
                </a:tc>
                <a:tc hMerge="1">
                  <a:txBody>
                    <a:bodyPr/>
                    <a:lstStyle/>
                    <a:p>
                      <a:endParaRPr lang="en-GB"/>
                    </a:p>
                  </a:txBody>
                  <a:tcPr/>
                </a:tc>
                <a:tc gridSpan="2">
                  <a:txBody>
                    <a:bodyPr/>
                    <a:lstStyle/>
                    <a:p>
                      <a:pPr algn="ctr" fontAlgn="b"/>
                      <a:r>
                        <a:rPr lang="en-GB" sz="1100" b="0" i="0" u="none" strike="noStrike" dirty="0">
                          <a:solidFill>
                            <a:srgbClr val="FFFFFF"/>
                          </a:solidFill>
                          <a:effectLst/>
                          <a:latin typeface="Tahoma"/>
                        </a:rPr>
                        <a:t>China</a:t>
                      </a:r>
                    </a:p>
                  </a:txBody>
                  <a:tcPr marL="14486" marR="14486" marT="14483"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5C7F92"/>
                    </a:solidFill>
                  </a:tcPr>
                </a:tc>
                <a:tc hMerge="1">
                  <a:txBody>
                    <a:bodyPr/>
                    <a:lstStyle/>
                    <a:p>
                      <a:endParaRPr lang="en-GB"/>
                    </a:p>
                  </a:txBody>
                  <a:tcPr/>
                </a:tc>
              </a:tr>
              <a:tr h="231747">
                <a:tc>
                  <a:txBody>
                    <a:bodyPr/>
                    <a:lstStyle/>
                    <a:p>
                      <a:pPr algn="l" fontAlgn="b"/>
                      <a:r>
                        <a:rPr lang="en-GB" sz="1400" b="0" i="0" u="none" strike="noStrike" dirty="0">
                          <a:effectLst/>
                          <a:latin typeface="Tahoma"/>
                        </a:rPr>
                        <a:t> </a:t>
                      </a:r>
                    </a:p>
                  </a:txBody>
                  <a:tcPr marL="14486" marR="14486" marT="14483"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000000"/>
                          </a:solidFill>
                          <a:effectLst/>
                          <a:latin typeface="Tahoma"/>
                        </a:rPr>
                        <a:t>GDP</a:t>
                      </a:r>
                    </a:p>
                  </a:txBody>
                  <a:tcPr marL="14486" marR="14486" marT="14483" marB="0" anchor="b">
                    <a:lnL w="12700" cap="flat" cmpd="sng" algn="ctr">
                      <a:solidFill>
                        <a:schemeClr val="bg1"/>
                      </a:solidFill>
                      <a:prstDash val="solid"/>
                      <a:round/>
                      <a:headEnd type="none" w="med" len="med"/>
                      <a:tailEnd type="none" w="med" len="med"/>
                    </a:lnL>
                    <a:lnR>
                      <a:noFill/>
                    </a:lnR>
                    <a:lnT>
                      <a:noFill/>
                    </a:lnT>
                    <a:lnB w="12700" cap="flat" cmpd="sng" algn="ctr">
                      <a:solidFill>
                        <a:schemeClr val="accent1"/>
                      </a:solidFill>
                      <a:prstDash val="solid"/>
                      <a:round/>
                      <a:headEnd type="none" w="med" len="med"/>
                      <a:tailEnd type="none" w="med" len="med"/>
                    </a:lnB>
                    <a:solidFill>
                      <a:srgbClr val="B3C1CC"/>
                    </a:solidFill>
                  </a:tcPr>
                </a:tc>
                <a:tc>
                  <a:txBody>
                    <a:bodyPr/>
                    <a:lstStyle/>
                    <a:p>
                      <a:pPr algn="ctr" fontAlgn="b"/>
                      <a:r>
                        <a:rPr lang="en-GB" sz="1100" b="0" i="0" u="none" strike="noStrike" dirty="0">
                          <a:solidFill>
                            <a:srgbClr val="000000"/>
                          </a:solidFill>
                          <a:effectLst/>
                          <a:latin typeface="Tahoma"/>
                        </a:rPr>
                        <a:t>ASC</a:t>
                      </a:r>
                    </a:p>
                  </a:txBody>
                  <a:tcPr marL="14486" marR="14486" marT="14483" marB="0" anchor="b">
                    <a:lnL>
                      <a:noFill/>
                    </a:lnL>
                    <a:lnR w="12700" cap="flat" cmpd="sng" algn="ctr">
                      <a:solidFill>
                        <a:schemeClr val="bg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solidFill>
                      <a:srgbClr val="B3C1CC"/>
                    </a:solidFill>
                  </a:tcPr>
                </a:tc>
                <a:tc>
                  <a:txBody>
                    <a:bodyPr/>
                    <a:lstStyle/>
                    <a:p>
                      <a:pPr algn="ctr" fontAlgn="b"/>
                      <a:r>
                        <a:rPr lang="en-GB" sz="1100" b="0" i="0" u="none" strike="noStrike" dirty="0">
                          <a:solidFill>
                            <a:srgbClr val="000000"/>
                          </a:solidFill>
                          <a:effectLst/>
                          <a:latin typeface="Tahoma"/>
                        </a:rPr>
                        <a:t>GDP</a:t>
                      </a:r>
                    </a:p>
                  </a:txBody>
                  <a:tcPr marL="14486" marR="14486" marT="14483" marB="0" anchor="b">
                    <a:lnL w="12700" cap="flat" cmpd="sng" algn="ctr">
                      <a:solidFill>
                        <a:schemeClr val="bg1"/>
                      </a:solidFill>
                      <a:prstDash val="solid"/>
                      <a:round/>
                      <a:headEnd type="none" w="med" len="med"/>
                      <a:tailEnd type="none" w="med" len="med"/>
                    </a:lnL>
                    <a:lnR>
                      <a:noFill/>
                    </a:lnR>
                    <a:lnT>
                      <a:noFill/>
                    </a:lnT>
                    <a:lnB w="12700" cap="flat" cmpd="sng" algn="ctr">
                      <a:solidFill>
                        <a:schemeClr val="accent1"/>
                      </a:solidFill>
                      <a:prstDash val="solid"/>
                      <a:round/>
                      <a:headEnd type="none" w="med" len="med"/>
                      <a:tailEnd type="none" w="med" len="med"/>
                    </a:lnB>
                    <a:solidFill>
                      <a:srgbClr val="B3C1CC"/>
                    </a:solidFill>
                  </a:tcPr>
                </a:tc>
                <a:tc>
                  <a:txBody>
                    <a:bodyPr/>
                    <a:lstStyle/>
                    <a:p>
                      <a:pPr algn="ctr" fontAlgn="b"/>
                      <a:r>
                        <a:rPr lang="en-GB" sz="1100" b="0" i="0" u="none" strike="noStrike" dirty="0">
                          <a:solidFill>
                            <a:srgbClr val="000000"/>
                          </a:solidFill>
                          <a:effectLst/>
                          <a:latin typeface="Tahoma"/>
                        </a:rPr>
                        <a:t>ASC</a:t>
                      </a:r>
                    </a:p>
                  </a:txBody>
                  <a:tcPr marL="14486" marR="14486" marT="14483" marB="0" anchor="b">
                    <a:lnL>
                      <a:noFill/>
                    </a:lnL>
                    <a:lnR w="12700" cap="flat" cmpd="sng" algn="ctr">
                      <a:solidFill>
                        <a:schemeClr val="bg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solidFill>
                      <a:srgbClr val="B3C1CC"/>
                    </a:solidFill>
                  </a:tcPr>
                </a:tc>
                <a:tc>
                  <a:txBody>
                    <a:bodyPr/>
                    <a:lstStyle/>
                    <a:p>
                      <a:pPr algn="ctr" fontAlgn="b"/>
                      <a:r>
                        <a:rPr lang="en-GB" sz="1100" b="0" i="0" u="none" strike="noStrike" dirty="0">
                          <a:solidFill>
                            <a:srgbClr val="000000"/>
                          </a:solidFill>
                          <a:effectLst/>
                          <a:latin typeface="Tahoma"/>
                        </a:rPr>
                        <a:t>GDP</a:t>
                      </a:r>
                    </a:p>
                  </a:txBody>
                  <a:tcPr marL="14486" marR="14486" marT="14483" marB="0" anchor="b">
                    <a:lnL w="12700" cap="flat" cmpd="sng" algn="ctr">
                      <a:solidFill>
                        <a:schemeClr val="bg1"/>
                      </a:solidFill>
                      <a:prstDash val="solid"/>
                      <a:round/>
                      <a:headEnd type="none" w="med" len="med"/>
                      <a:tailEnd type="none" w="med" len="med"/>
                    </a:lnL>
                    <a:lnR>
                      <a:noFill/>
                    </a:lnR>
                    <a:lnT>
                      <a:noFill/>
                    </a:lnT>
                    <a:lnB w="12700" cap="flat" cmpd="sng" algn="ctr">
                      <a:solidFill>
                        <a:schemeClr val="accent1"/>
                      </a:solidFill>
                      <a:prstDash val="solid"/>
                      <a:round/>
                      <a:headEnd type="none" w="med" len="med"/>
                      <a:tailEnd type="none" w="med" len="med"/>
                    </a:lnB>
                    <a:solidFill>
                      <a:srgbClr val="B3C1CC"/>
                    </a:solidFill>
                  </a:tcPr>
                </a:tc>
                <a:tc>
                  <a:txBody>
                    <a:bodyPr/>
                    <a:lstStyle/>
                    <a:p>
                      <a:pPr algn="ctr" fontAlgn="b"/>
                      <a:r>
                        <a:rPr lang="en-GB" sz="1100" b="0" i="0" u="none" strike="noStrike" dirty="0">
                          <a:solidFill>
                            <a:srgbClr val="000000"/>
                          </a:solidFill>
                          <a:effectLst/>
                          <a:latin typeface="Tahoma"/>
                        </a:rPr>
                        <a:t>ASC</a:t>
                      </a:r>
                    </a:p>
                  </a:txBody>
                  <a:tcPr marL="14486" marR="14486" marT="14483" marB="0" anchor="b">
                    <a:lnL>
                      <a:noFill/>
                    </a:lnL>
                    <a:lnR w="12700" cap="flat" cmpd="sng" algn="ctr">
                      <a:solidFill>
                        <a:schemeClr val="bg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solidFill>
                      <a:srgbClr val="B3C1CC"/>
                    </a:solidFill>
                  </a:tcPr>
                </a:tc>
              </a:tr>
              <a:tr h="231747">
                <a:tc>
                  <a:txBody>
                    <a:bodyPr/>
                    <a:lstStyle/>
                    <a:p>
                      <a:pPr algn="r" fontAlgn="b"/>
                      <a:r>
                        <a:rPr lang="en-GB" sz="1100" b="1" i="0" u="none" strike="noStrike" dirty="0">
                          <a:solidFill>
                            <a:srgbClr val="000000"/>
                          </a:solidFill>
                          <a:effectLst/>
                          <a:latin typeface="+mj-lt"/>
                        </a:rPr>
                        <a:t>2000</a:t>
                      </a:r>
                    </a:p>
                  </a:txBody>
                  <a:tcPr marL="14486" marR="14486" marT="14483" marB="0" anchor="b">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solidFill>
                      <a:srgbClr val="FFFFFF"/>
                    </a:solidFill>
                  </a:tcPr>
                </a:tc>
                <a:tc>
                  <a:txBody>
                    <a:bodyPr/>
                    <a:lstStyle/>
                    <a:p>
                      <a:pPr algn="ctr" fontAlgn="b"/>
                      <a:r>
                        <a:rPr lang="en-GB" sz="1100" b="0" i="0" u="none" strike="noStrike" dirty="0">
                          <a:solidFill>
                            <a:srgbClr val="000000"/>
                          </a:solidFill>
                          <a:effectLst/>
                          <a:latin typeface="Tahoma"/>
                        </a:rPr>
                        <a:t>78%</a:t>
                      </a:r>
                    </a:p>
                  </a:txBody>
                  <a:tcPr marL="14486" marR="14486" marT="14483" marB="0" anchor="b">
                    <a:lnL w="12700" cap="flat" cmpd="sng" algn="ctr">
                      <a:solidFill>
                        <a:schemeClr val="bg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a:noFill/>
                    </a:lnB>
                    <a:solidFill>
                      <a:srgbClr val="FFFFFF"/>
                    </a:solidFill>
                  </a:tcPr>
                </a:tc>
                <a:tc>
                  <a:txBody>
                    <a:bodyPr/>
                    <a:lstStyle/>
                    <a:p>
                      <a:pPr algn="ctr" fontAlgn="b"/>
                      <a:r>
                        <a:rPr lang="en-GB" sz="1100" b="0" i="0" u="none" strike="noStrike" dirty="0">
                          <a:solidFill>
                            <a:srgbClr val="000000"/>
                          </a:solidFill>
                          <a:effectLst/>
                          <a:latin typeface="Tahoma"/>
                        </a:rPr>
                        <a:t>56%</a:t>
                      </a:r>
                    </a:p>
                  </a:txBody>
                  <a:tcPr marL="14486" marR="14486" marT="14483" marB="0" anchor="b">
                    <a:lnL>
                      <a:noFill/>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a:noFill/>
                    </a:lnB>
                    <a:solidFill>
                      <a:srgbClr val="FFFFFF"/>
                    </a:solidFill>
                  </a:tcPr>
                </a:tc>
                <a:tc>
                  <a:txBody>
                    <a:bodyPr/>
                    <a:lstStyle/>
                    <a:p>
                      <a:pPr algn="ctr" fontAlgn="b"/>
                      <a:r>
                        <a:rPr lang="en-GB" sz="1100" b="0" i="0" u="none" strike="noStrike" dirty="0">
                          <a:solidFill>
                            <a:srgbClr val="000000"/>
                          </a:solidFill>
                          <a:effectLst/>
                          <a:latin typeface="Tahoma"/>
                        </a:rPr>
                        <a:t>18%</a:t>
                      </a:r>
                    </a:p>
                  </a:txBody>
                  <a:tcPr marL="14486" marR="14486" marT="14483" marB="0" anchor="b">
                    <a:lnL w="12700" cap="flat" cmpd="sng" algn="ctr">
                      <a:solidFill>
                        <a:schemeClr val="bg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a:noFill/>
                    </a:lnB>
                    <a:solidFill>
                      <a:srgbClr val="FFFFFF"/>
                    </a:solidFill>
                  </a:tcPr>
                </a:tc>
                <a:tc>
                  <a:txBody>
                    <a:bodyPr/>
                    <a:lstStyle/>
                    <a:p>
                      <a:pPr algn="ctr" fontAlgn="b"/>
                      <a:r>
                        <a:rPr lang="en-GB" sz="1100" b="0" i="0" u="none" strike="noStrike">
                          <a:solidFill>
                            <a:srgbClr val="000000"/>
                          </a:solidFill>
                          <a:effectLst/>
                          <a:latin typeface="Tahoma"/>
                        </a:rPr>
                        <a:t>27%</a:t>
                      </a:r>
                    </a:p>
                  </a:txBody>
                  <a:tcPr marL="14486" marR="14486" marT="14483" marB="0" anchor="b">
                    <a:lnL>
                      <a:noFill/>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a:noFill/>
                    </a:lnB>
                    <a:solidFill>
                      <a:srgbClr val="FFFFFF"/>
                    </a:solidFill>
                  </a:tcPr>
                </a:tc>
                <a:tc>
                  <a:txBody>
                    <a:bodyPr/>
                    <a:lstStyle/>
                    <a:p>
                      <a:pPr algn="ctr" fontAlgn="b"/>
                      <a:r>
                        <a:rPr lang="en-GB" sz="1100" b="0" i="0" u="none" strike="noStrike" dirty="0">
                          <a:solidFill>
                            <a:srgbClr val="000000"/>
                          </a:solidFill>
                          <a:effectLst/>
                          <a:latin typeface="Tahoma"/>
                        </a:rPr>
                        <a:t>3.6%</a:t>
                      </a:r>
                    </a:p>
                  </a:txBody>
                  <a:tcPr marL="14486" marR="14486" marT="14483" marB="0" anchor="b">
                    <a:lnL w="12700" cap="flat" cmpd="sng" algn="ctr">
                      <a:solidFill>
                        <a:schemeClr val="bg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a:noFill/>
                    </a:lnB>
                    <a:solidFill>
                      <a:srgbClr val="FFFFFF"/>
                    </a:solidFill>
                  </a:tcPr>
                </a:tc>
                <a:tc>
                  <a:txBody>
                    <a:bodyPr/>
                    <a:lstStyle/>
                    <a:p>
                      <a:pPr algn="ctr" fontAlgn="b"/>
                      <a:r>
                        <a:rPr lang="en-GB" sz="1100" b="0" i="0" u="none" strike="noStrike" dirty="0">
                          <a:solidFill>
                            <a:srgbClr val="000000"/>
                          </a:solidFill>
                          <a:effectLst/>
                          <a:latin typeface="Tahoma"/>
                        </a:rPr>
                        <a:t>16%</a:t>
                      </a:r>
                    </a:p>
                  </a:txBody>
                  <a:tcPr marL="14486" marR="14486" marT="14483" marB="0" anchor="b">
                    <a:lnL>
                      <a:noFill/>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a:noFill/>
                    </a:lnB>
                    <a:solidFill>
                      <a:srgbClr val="FFFFFF"/>
                    </a:solidFill>
                  </a:tcPr>
                </a:tc>
              </a:tr>
              <a:tr h="231747">
                <a:tc>
                  <a:txBody>
                    <a:bodyPr/>
                    <a:lstStyle/>
                    <a:p>
                      <a:pPr algn="r" fontAlgn="b"/>
                      <a:r>
                        <a:rPr lang="en-GB" sz="1100" b="1" i="0" u="none" strike="noStrike" dirty="0">
                          <a:solidFill>
                            <a:srgbClr val="000000"/>
                          </a:solidFill>
                          <a:effectLst/>
                          <a:latin typeface="+mj-lt"/>
                        </a:rPr>
                        <a:t>2005</a:t>
                      </a:r>
                    </a:p>
                  </a:txBody>
                  <a:tcPr marL="14486" marR="14486" marT="14483" marB="0" anchor="b">
                    <a:lnL>
                      <a:noFill/>
                    </a:lnL>
                    <a:lnR w="12700" cap="flat" cmpd="sng" algn="ctr">
                      <a:solidFill>
                        <a:schemeClr val="bg1"/>
                      </a:solidFill>
                      <a:prstDash val="solid"/>
                      <a:round/>
                      <a:headEnd type="none" w="med" len="med"/>
                      <a:tailEnd type="none" w="med" len="med"/>
                    </a:lnR>
                    <a:lnT>
                      <a:noFill/>
                    </a:lnT>
                    <a:lnB>
                      <a:noFill/>
                    </a:lnB>
                    <a:solidFill>
                      <a:srgbClr val="B3C1CC"/>
                    </a:solidFill>
                  </a:tcPr>
                </a:tc>
                <a:tc>
                  <a:txBody>
                    <a:bodyPr/>
                    <a:lstStyle/>
                    <a:p>
                      <a:pPr algn="ctr" fontAlgn="b"/>
                      <a:r>
                        <a:rPr lang="en-GB" sz="1100" b="0" i="0" u="none" strike="noStrike" dirty="0">
                          <a:effectLst/>
                          <a:latin typeface="Tahoma"/>
                        </a:rPr>
                        <a:t>75%</a:t>
                      </a:r>
                    </a:p>
                  </a:txBody>
                  <a:tcPr marL="14486" marR="14486" marT="14483" marB="0" anchor="b">
                    <a:lnL w="12700" cap="flat" cmpd="sng" algn="ctr">
                      <a:solidFill>
                        <a:schemeClr val="bg1"/>
                      </a:solidFill>
                      <a:prstDash val="solid"/>
                      <a:round/>
                      <a:headEnd type="none" w="med" len="med"/>
                      <a:tailEnd type="none" w="med" len="med"/>
                    </a:lnL>
                    <a:lnR>
                      <a:noFill/>
                    </a:lnR>
                    <a:lnT>
                      <a:noFill/>
                    </a:lnT>
                    <a:lnB>
                      <a:noFill/>
                    </a:lnB>
                    <a:solidFill>
                      <a:srgbClr val="B3C1CC"/>
                    </a:solidFill>
                  </a:tcPr>
                </a:tc>
                <a:tc>
                  <a:txBody>
                    <a:bodyPr/>
                    <a:lstStyle/>
                    <a:p>
                      <a:pPr algn="ctr" fontAlgn="b"/>
                      <a:r>
                        <a:rPr lang="en-GB" sz="1100" b="0" i="0" u="none" strike="noStrike" dirty="0">
                          <a:effectLst/>
                          <a:latin typeface="Tahoma"/>
                        </a:rPr>
                        <a:t>40%</a:t>
                      </a:r>
                    </a:p>
                  </a:txBody>
                  <a:tcPr marL="14486" marR="14486" marT="14483" marB="0" anchor="b">
                    <a:lnL>
                      <a:noFill/>
                    </a:lnL>
                    <a:lnR w="12700" cap="flat" cmpd="sng" algn="ctr">
                      <a:solidFill>
                        <a:schemeClr val="bg1"/>
                      </a:solidFill>
                      <a:prstDash val="solid"/>
                      <a:round/>
                      <a:headEnd type="none" w="med" len="med"/>
                      <a:tailEnd type="none" w="med" len="med"/>
                    </a:lnR>
                    <a:lnT>
                      <a:noFill/>
                    </a:lnT>
                    <a:lnB>
                      <a:noFill/>
                    </a:lnB>
                    <a:solidFill>
                      <a:srgbClr val="B3C1CC"/>
                    </a:solidFill>
                  </a:tcPr>
                </a:tc>
                <a:tc>
                  <a:txBody>
                    <a:bodyPr/>
                    <a:lstStyle/>
                    <a:p>
                      <a:pPr algn="ctr" fontAlgn="b"/>
                      <a:r>
                        <a:rPr lang="en-GB" sz="1100" b="0" i="0" u="none" strike="noStrike" dirty="0">
                          <a:effectLst/>
                          <a:latin typeface="Tahoma"/>
                        </a:rPr>
                        <a:t>20%</a:t>
                      </a:r>
                    </a:p>
                  </a:txBody>
                  <a:tcPr marL="14486" marR="14486" marT="14483" marB="0" anchor="b">
                    <a:lnL w="12700" cap="flat" cmpd="sng" algn="ctr">
                      <a:solidFill>
                        <a:schemeClr val="bg1"/>
                      </a:solidFill>
                      <a:prstDash val="solid"/>
                      <a:round/>
                      <a:headEnd type="none" w="med" len="med"/>
                      <a:tailEnd type="none" w="med" len="med"/>
                    </a:lnL>
                    <a:lnR>
                      <a:noFill/>
                    </a:lnR>
                    <a:lnT>
                      <a:noFill/>
                    </a:lnT>
                    <a:lnB>
                      <a:noFill/>
                    </a:lnB>
                    <a:solidFill>
                      <a:srgbClr val="B3C1CC"/>
                    </a:solidFill>
                  </a:tcPr>
                </a:tc>
                <a:tc>
                  <a:txBody>
                    <a:bodyPr/>
                    <a:lstStyle/>
                    <a:p>
                      <a:pPr algn="ctr" fontAlgn="b"/>
                      <a:r>
                        <a:rPr lang="en-GB" sz="1100" b="0" i="0" u="none" strike="noStrike" dirty="0">
                          <a:effectLst/>
                          <a:latin typeface="Tahoma"/>
                        </a:rPr>
                        <a:t>26%</a:t>
                      </a:r>
                    </a:p>
                  </a:txBody>
                  <a:tcPr marL="14486" marR="14486" marT="14483" marB="0" anchor="b">
                    <a:lnL>
                      <a:noFill/>
                    </a:lnL>
                    <a:lnR w="12700" cap="flat" cmpd="sng" algn="ctr">
                      <a:solidFill>
                        <a:schemeClr val="bg1"/>
                      </a:solidFill>
                      <a:prstDash val="solid"/>
                      <a:round/>
                      <a:headEnd type="none" w="med" len="med"/>
                      <a:tailEnd type="none" w="med" len="med"/>
                    </a:lnR>
                    <a:lnT>
                      <a:noFill/>
                    </a:lnT>
                    <a:lnB>
                      <a:noFill/>
                    </a:lnB>
                    <a:solidFill>
                      <a:srgbClr val="B3C1CC"/>
                    </a:solidFill>
                  </a:tcPr>
                </a:tc>
                <a:tc>
                  <a:txBody>
                    <a:bodyPr/>
                    <a:lstStyle/>
                    <a:p>
                      <a:pPr algn="ctr" fontAlgn="b"/>
                      <a:r>
                        <a:rPr lang="en-GB" sz="1100" b="0" i="0" u="none" strike="noStrike" dirty="0">
                          <a:effectLst/>
                          <a:latin typeface="Tahoma"/>
                        </a:rPr>
                        <a:t>5.0%</a:t>
                      </a:r>
                    </a:p>
                  </a:txBody>
                  <a:tcPr marL="14486" marR="14486" marT="14483" marB="0" anchor="b">
                    <a:lnL w="12700" cap="flat" cmpd="sng" algn="ctr">
                      <a:solidFill>
                        <a:schemeClr val="bg1"/>
                      </a:solidFill>
                      <a:prstDash val="solid"/>
                      <a:round/>
                      <a:headEnd type="none" w="med" len="med"/>
                      <a:tailEnd type="none" w="med" len="med"/>
                    </a:lnL>
                    <a:lnR>
                      <a:noFill/>
                    </a:lnR>
                    <a:lnT>
                      <a:noFill/>
                    </a:lnT>
                    <a:lnB>
                      <a:noFill/>
                    </a:lnB>
                    <a:solidFill>
                      <a:srgbClr val="B3C1CC"/>
                    </a:solidFill>
                  </a:tcPr>
                </a:tc>
                <a:tc>
                  <a:txBody>
                    <a:bodyPr/>
                    <a:lstStyle/>
                    <a:p>
                      <a:pPr algn="ctr" fontAlgn="b"/>
                      <a:r>
                        <a:rPr lang="en-GB" sz="1100" b="0" i="0" u="none" strike="noStrike" dirty="0">
                          <a:effectLst/>
                          <a:latin typeface="Tahoma"/>
                        </a:rPr>
                        <a:t>33%</a:t>
                      </a:r>
                    </a:p>
                  </a:txBody>
                  <a:tcPr marL="14486" marR="14486" marT="14483" marB="0" anchor="b">
                    <a:lnL>
                      <a:noFill/>
                    </a:lnL>
                    <a:lnR w="12700" cap="flat" cmpd="sng" algn="ctr">
                      <a:solidFill>
                        <a:schemeClr val="bg1"/>
                      </a:solidFill>
                      <a:prstDash val="solid"/>
                      <a:round/>
                      <a:headEnd type="none" w="med" len="med"/>
                      <a:tailEnd type="none" w="med" len="med"/>
                    </a:lnR>
                    <a:lnT>
                      <a:noFill/>
                    </a:lnT>
                    <a:lnB>
                      <a:noFill/>
                    </a:lnB>
                    <a:solidFill>
                      <a:srgbClr val="B3C1CC"/>
                    </a:solidFill>
                  </a:tcPr>
                </a:tc>
              </a:tr>
              <a:tr h="231747">
                <a:tc>
                  <a:txBody>
                    <a:bodyPr/>
                    <a:lstStyle/>
                    <a:p>
                      <a:pPr algn="r" fontAlgn="b"/>
                      <a:r>
                        <a:rPr lang="en-GB" sz="1100" b="1" i="0" u="none" strike="noStrike" dirty="0">
                          <a:solidFill>
                            <a:srgbClr val="000000"/>
                          </a:solidFill>
                          <a:effectLst/>
                          <a:latin typeface="+mj-lt"/>
                        </a:rPr>
                        <a:t>2010</a:t>
                      </a:r>
                    </a:p>
                  </a:txBody>
                  <a:tcPr marL="14486" marR="14486" marT="14483" marB="0" anchor="b">
                    <a:lnL>
                      <a:noFill/>
                    </a:lnL>
                    <a:lnR w="12700" cap="flat" cmpd="sng" algn="ctr">
                      <a:solidFill>
                        <a:schemeClr val="bg1"/>
                      </a:solidFill>
                      <a:prstDash val="solid"/>
                      <a:round/>
                      <a:headEnd type="none" w="med" len="med"/>
                      <a:tailEnd type="none" w="med" len="med"/>
                    </a:lnR>
                    <a:lnT>
                      <a:noFill/>
                    </a:lnT>
                    <a:lnB>
                      <a:noFill/>
                    </a:lnB>
                    <a:solidFill>
                      <a:srgbClr val="FFFFFF"/>
                    </a:solidFill>
                  </a:tcPr>
                </a:tc>
                <a:tc>
                  <a:txBody>
                    <a:bodyPr/>
                    <a:lstStyle/>
                    <a:p>
                      <a:pPr algn="ctr" fontAlgn="b"/>
                      <a:r>
                        <a:rPr lang="en-GB" sz="1100" b="0" i="0" u="none" strike="noStrike" dirty="0">
                          <a:solidFill>
                            <a:srgbClr val="000000"/>
                          </a:solidFill>
                          <a:effectLst/>
                          <a:latin typeface="Tahoma"/>
                        </a:rPr>
                        <a:t>70%</a:t>
                      </a:r>
                    </a:p>
                  </a:txBody>
                  <a:tcPr marL="14486" marR="14486" marT="14483" marB="0" anchor="b">
                    <a:lnL w="12700" cap="flat" cmpd="sng" algn="ctr">
                      <a:solidFill>
                        <a:schemeClr val="bg1"/>
                      </a:solidFill>
                      <a:prstDash val="solid"/>
                      <a:round/>
                      <a:headEnd type="none" w="med" len="med"/>
                      <a:tailEnd type="none" w="med" len="med"/>
                    </a:lnL>
                    <a:lnR>
                      <a:noFill/>
                    </a:lnR>
                    <a:lnT>
                      <a:noFill/>
                    </a:lnT>
                    <a:lnB>
                      <a:noFill/>
                    </a:lnB>
                    <a:solidFill>
                      <a:srgbClr val="FFFFFF"/>
                    </a:solidFill>
                  </a:tcPr>
                </a:tc>
                <a:tc>
                  <a:txBody>
                    <a:bodyPr/>
                    <a:lstStyle/>
                    <a:p>
                      <a:pPr algn="ctr" fontAlgn="b"/>
                      <a:r>
                        <a:rPr lang="en-GB" sz="1100" b="0" i="0" u="none" strike="noStrike" dirty="0">
                          <a:solidFill>
                            <a:srgbClr val="000000"/>
                          </a:solidFill>
                          <a:effectLst/>
                          <a:latin typeface="Tahoma"/>
                        </a:rPr>
                        <a:t>24%</a:t>
                      </a:r>
                    </a:p>
                  </a:txBody>
                  <a:tcPr marL="14486" marR="14486" marT="14483" marB="0" anchor="b">
                    <a:lnL>
                      <a:noFill/>
                    </a:lnL>
                    <a:lnR w="12700" cap="flat" cmpd="sng" algn="ctr">
                      <a:solidFill>
                        <a:schemeClr val="bg1"/>
                      </a:solidFill>
                      <a:prstDash val="solid"/>
                      <a:round/>
                      <a:headEnd type="none" w="med" len="med"/>
                      <a:tailEnd type="none" w="med" len="med"/>
                    </a:lnR>
                    <a:lnT>
                      <a:noFill/>
                    </a:lnT>
                    <a:lnB>
                      <a:noFill/>
                    </a:lnB>
                    <a:solidFill>
                      <a:srgbClr val="FFFFFF"/>
                    </a:solidFill>
                  </a:tcPr>
                </a:tc>
                <a:tc>
                  <a:txBody>
                    <a:bodyPr/>
                    <a:lstStyle/>
                    <a:p>
                      <a:pPr algn="ctr" fontAlgn="b"/>
                      <a:r>
                        <a:rPr lang="en-GB" sz="1100" b="0" i="0" u="none" strike="noStrike">
                          <a:solidFill>
                            <a:srgbClr val="000000"/>
                          </a:solidFill>
                          <a:effectLst/>
                          <a:latin typeface="Tahoma"/>
                        </a:rPr>
                        <a:t>22%</a:t>
                      </a:r>
                    </a:p>
                  </a:txBody>
                  <a:tcPr marL="14486" marR="14486" marT="14483" marB="0" anchor="b">
                    <a:lnL w="12700" cap="flat" cmpd="sng" algn="ctr">
                      <a:solidFill>
                        <a:schemeClr val="bg1"/>
                      </a:solidFill>
                      <a:prstDash val="solid"/>
                      <a:round/>
                      <a:headEnd type="none" w="med" len="med"/>
                      <a:tailEnd type="none" w="med" len="med"/>
                    </a:lnL>
                    <a:lnR>
                      <a:noFill/>
                    </a:lnR>
                    <a:lnT>
                      <a:noFill/>
                    </a:lnT>
                    <a:lnB>
                      <a:noFill/>
                    </a:lnB>
                    <a:solidFill>
                      <a:srgbClr val="FFFFFF"/>
                    </a:solidFill>
                  </a:tcPr>
                </a:tc>
                <a:tc>
                  <a:txBody>
                    <a:bodyPr/>
                    <a:lstStyle/>
                    <a:p>
                      <a:pPr algn="ctr" fontAlgn="b"/>
                      <a:r>
                        <a:rPr lang="en-GB" sz="1100" b="0" i="0" u="none" strike="noStrike" dirty="0">
                          <a:solidFill>
                            <a:srgbClr val="000000"/>
                          </a:solidFill>
                          <a:effectLst/>
                          <a:latin typeface="Tahoma"/>
                        </a:rPr>
                        <a:t>31%</a:t>
                      </a:r>
                    </a:p>
                  </a:txBody>
                  <a:tcPr marL="14486" marR="14486" marT="14483" marB="0" anchor="b">
                    <a:lnL>
                      <a:noFill/>
                    </a:lnL>
                    <a:lnR w="12700" cap="flat" cmpd="sng" algn="ctr">
                      <a:solidFill>
                        <a:schemeClr val="bg1"/>
                      </a:solidFill>
                      <a:prstDash val="solid"/>
                      <a:round/>
                      <a:headEnd type="none" w="med" len="med"/>
                      <a:tailEnd type="none" w="med" len="med"/>
                    </a:lnR>
                    <a:lnT>
                      <a:noFill/>
                    </a:lnT>
                    <a:lnB>
                      <a:noFill/>
                    </a:lnB>
                    <a:solidFill>
                      <a:srgbClr val="FFFFFF"/>
                    </a:solidFill>
                  </a:tcPr>
                </a:tc>
                <a:tc>
                  <a:txBody>
                    <a:bodyPr/>
                    <a:lstStyle/>
                    <a:p>
                      <a:pPr algn="ctr" fontAlgn="b"/>
                      <a:r>
                        <a:rPr lang="en-GB" sz="1100" b="0" i="0" u="none" strike="noStrike" dirty="0">
                          <a:solidFill>
                            <a:srgbClr val="000000"/>
                          </a:solidFill>
                          <a:effectLst/>
                          <a:latin typeface="Tahoma"/>
                        </a:rPr>
                        <a:t>7.6%</a:t>
                      </a:r>
                    </a:p>
                  </a:txBody>
                  <a:tcPr marL="14486" marR="14486" marT="14483" marB="0" anchor="b">
                    <a:lnL w="12700" cap="flat" cmpd="sng" algn="ctr">
                      <a:solidFill>
                        <a:schemeClr val="bg1"/>
                      </a:solidFill>
                      <a:prstDash val="solid"/>
                      <a:round/>
                      <a:headEnd type="none" w="med" len="med"/>
                      <a:tailEnd type="none" w="med" len="med"/>
                    </a:lnL>
                    <a:lnR>
                      <a:noFill/>
                    </a:lnR>
                    <a:lnT>
                      <a:noFill/>
                    </a:lnT>
                    <a:lnB>
                      <a:noFill/>
                    </a:lnB>
                    <a:solidFill>
                      <a:srgbClr val="FFFFFF"/>
                    </a:solidFill>
                  </a:tcPr>
                </a:tc>
                <a:tc>
                  <a:txBody>
                    <a:bodyPr/>
                    <a:lstStyle/>
                    <a:p>
                      <a:pPr algn="ctr" fontAlgn="b"/>
                      <a:r>
                        <a:rPr lang="en-GB" sz="1100" b="0" i="0" u="none" strike="noStrike" dirty="0">
                          <a:solidFill>
                            <a:srgbClr val="000000"/>
                          </a:solidFill>
                          <a:effectLst/>
                          <a:latin typeface="Tahoma"/>
                        </a:rPr>
                        <a:t>45%</a:t>
                      </a:r>
                    </a:p>
                  </a:txBody>
                  <a:tcPr marL="14486" marR="14486" marT="14483" marB="0" anchor="b">
                    <a:lnL>
                      <a:noFill/>
                    </a:lnL>
                    <a:lnR w="12700" cap="flat" cmpd="sng" algn="ctr">
                      <a:solidFill>
                        <a:schemeClr val="bg1"/>
                      </a:solidFill>
                      <a:prstDash val="solid"/>
                      <a:round/>
                      <a:headEnd type="none" w="med" len="med"/>
                      <a:tailEnd type="none" w="med" len="med"/>
                    </a:lnR>
                    <a:lnT>
                      <a:noFill/>
                    </a:lnT>
                    <a:lnB>
                      <a:noFill/>
                    </a:lnB>
                    <a:solidFill>
                      <a:srgbClr val="FFFFFF"/>
                    </a:solidFill>
                  </a:tcPr>
                </a:tc>
              </a:tr>
              <a:tr h="246231">
                <a:tc>
                  <a:txBody>
                    <a:bodyPr/>
                    <a:lstStyle/>
                    <a:p>
                      <a:pPr algn="r" fontAlgn="b"/>
                      <a:r>
                        <a:rPr lang="en-GB" sz="1100" b="1" i="0" u="none" strike="noStrike" dirty="0">
                          <a:solidFill>
                            <a:srgbClr val="000000"/>
                          </a:solidFill>
                          <a:effectLst/>
                          <a:latin typeface="+mj-lt"/>
                        </a:rPr>
                        <a:t>2012</a:t>
                      </a:r>
                    </a:p>
                  </a:txBody>
                  <a:tcPr marL="14486" marR="14486" marT="14483" marB="0" anchor="b">
                    <a:lnL>
                      <a:noFill/>
                    </a:lnL>
                    <a:lnR w="12700" cap="flat" cmpd="sng" algn="ctr">
                      <a:solidFill>
                        <a:schemeClr val="bg1"/>
                      </a:solidFill>
                      <a:prstDash val="solid"/>
                      <a:round/>
                      <a:headEnd type="none" w="med" len="med"/>
                      <a:tailEnd type="none" w="med" len="med"/>
                    </a:lnR>
                    <a:lnT>
                      <a:noFill/>
                    </a:lnT>
                    <a:lnB>
                      <a:noFill/>
                    </a:lnB>
                    <a:solidFill>
                      <a:srgbClr val="B3C1CC"/>
                    </a:solidFill>
                  </a:tcPr>
                </a:tc>
                <a:tc>
                  <a:txBody>
                    <a:bodyPr/>
                    <a:lstStyle/>
                    <a:p>
                      <a:pPr algn="ctr" fontAlgn="b"/>
                      <a:r>
                        <a:rPr lang="en-GB" sz="1100" b="0" i="0" u="none" strike="noStrike" dirty="0">
                          <a:effectLst/>
                          <a:latin typeface="Tahoma"/>
                        </a:rPr>
                        <a:t>69%</a:t>
                      </a:r>
                    </a:p>
                  </a:txBody>
                  <a:tcPr marL="14486" marR="14486" marT="14483" marB="0" anchor="b">
                    <a:lnL w="12700" cap="flat" cmpd="sng" algn="ctr">
                      <a:solidFill>
                        <a:schemeClr val="bg1"/>
                      </a:solidFill>
                      <a:prstDash val="solid"/>
                      <a:round/>
                      <a:headEnd type="none" w="med" len="med"/>
                      <a:tailEnd type="none" w="med" len="med"/>
                    </a:lnL>
                    <a:lnR>
                      <a:noFill/>
                    </a:lnR>
                    <a:lnT>
                      <a:noFill/>
                    </a:lnT>
                    <a:lnB>
                      <a:noFill/>
                    </a:lnB>
                    <a:solidFill>
                      <a:srgbClr val="B3C1CC"/>
                    </a:solidFill>
                  </a:tcPr>
                </a:tc>
                <a:tc>
                  <a:txBody>
                    <a:bodyPr/>
                    <a:lstStyle/>
                    <a:p>
                      <a:pPr algn="ctr" fontAlgn="b"/>
                      <a:r>
                        <a:rPr lang="en-GB" sz="1100" b="0" i="0" u="none" strike="noStrike">
                          <a:effectLst/>
                          <a:latin typeface="Tahoma"/>
                        </a:rPr>
                        <a:t>23%</a:t>
                      </a:r>
                    </a:p>
                  </a:txBody>
                  <a:tcPr marL="14486" marR="14486" marT="14483" marB="0" anchor="b">
                    <a:lnL>
                      <a:noFill/>
                    </a:lnL>
                    <a:lnR w="12700" cap="flat" cmpd="sng" algn="ctr">
                      <a:solidFill>
                        <a:schemeClr val="bg1"/>
                      </a:solidFill>
                      <a:prstDash val="solid"/>
                      <a:round/>
                      <a:headEnd type="none" w="med" len="med"/>
                      <a:tailEnd type="none" w="med" len="med"/>
                    </a:lnR>
                    <a:lnT>
                      <a:noFill/>
                    </a:lnT>
                    <a:lnB>
                      <a:noFill/>
                    </a:lnB>
                    <a:solidFill>
                      <a:srgbClr val="B3C1CC"/>
                    </a:solidFill>
                  </a:tcPr>
                </a:tc>
                <a:tc>
                  <a:txBody>
                    <a:bodyPr/>
                    <a:lstStyle/>
                    <a:p>
                      <a:pPr algn="ctr" fontAlgn="b"/>
                      <a:r>
                        <a:rPr lang="en-GB" sz="1100" b="0" i="0" u="none" strike="noStrike">
                          <a:effectLst/>
                          <a:latin typeface="Tahoma"/>
                        </a:rPr>
                        <a:t>23%</a:t>
                      </a:r>
                    </a:p>
                  </a:txBody>
                  <a:tcPr marL="14486" marR="14486" marT="14483" marB="0" anchor="b">
                    <a:lnL w="12700" cap="flat" cmpd="sng" algn="ctr">
                      <a:solidFill>
                        <a:schemeClr val="bg1"/>
                      </a:solidFill>
                      <a:prstDash val="solid"/>
                      <a:round/>
                      <a:headEnd type="none" w="med" len="med"/>
                      <a:tailEnd type="none" w="med" len="med"/>
                    </a:lnL>
                    <a:lnR>
                      <a:noFill/>
                    </a:lnR>
                    <a:lnT>
                      <a:noFill/>
                    </a:lnT>
                    <a:lnB>
                      <a:noFill/>
                    </a:lnB>
                    <a:solidFill>
                      <a:srgbClr val="B3C1CC"/>
                    </a:solidFill>
                  </a:tcPr>
                </a:tc>
                <a:tc>
                  <a:txBody>
                    <a:bodyPr/>
                    <a:lstStyle/>
                    <a:p>
                      <a:pPr algn="ctr" fontAlgn="b"/>
                      <a:r>
                        <a:rPr lang="en-GB" sz="1100" b="0" i="0" u="none" strike="noStrike" dirty="0">
                          <a:effectLst/>
                          <a:latin typeface="Tahoma"/>
                        </a:rPr>
                        <a:t>32%</a:t>
                      </a:r>
                    </a:p>
                  </a:txBody>
                  <a:tcPr marL="14486" marR="14486" marT="14483" marB="0" anchor="b">
                    <a:lnL>
                      <a:noFill/>
                    </a:lnL>
                    <a:lnR w="12700" cap="flat" cmpd="sng" algn="ctr">
                      <a:solidFill>
                        <a:schemeClr val="bg1"/>
                      </a:solidFill>
                      <a:prstDash val="solid"/>
                      <a:round/>
                      <a:headEnd type="none" w="med" len="med"/>
                      <a:tailEnd type="none" w="med" len="med"/>
                    </a:lnR>
                    <a:lnT>
                      <a:noFill/>
                    </a:lnT>
                    <a:lnB>
                      <a:noFill/>
                    </a:lnB>
                    <a:solidFill>
                      <a:srgbClr val="B3C1CC"/>
                    </a:solidFill>
                  </a:tcPr>
                </a:tc>
                <a:tc>
                  <a:txBody>
                    <a:bodyPr/>
                    <a:lstStyle/>
                    <a:p>
                      <a:pPr algn="ctr" fontAlgn="b"/>
                      <a:r>
                        <a:rPr lang="en-GB" sz="1100" b="0" i="0" u="none" strike="noStrike" dirty="0">
                          <a:effectLst/>
                          <a:latin typeface="Tahoma"/>
                        </a:rPr>
                        <a:t>8.5%</a:t>
                      </a:r>
                    </a:p>
                  </a:txBody>
                  <a:tcPr marL="14486" marR="14486" marT="14483" marB="0" anchor="b">
                    <a:lnL w="12700" cap="flat" cmpd="sng" algn="ctr">
                      <a:solidFill>
                        <a:schemeClr val="bg1"/>
                      </a:solidFill>
                      <a:prstDash val="solid"/>
                      <a:round/>
                      <a:headEnd type="none" w="med" len="med"/>
                      <a:tailEnd type="none" w="med" len="med"/>
                    </a:lnL>
                    <a:lnR>
                      <a:noFill/>
                    </a:lnR>
                    <a:lnT>
                      <a:noFill/>
                    </a:lnT>
                    <a:lnB>
                      <a:noFill/>
                    </a:lnB>
                    <a:solidFill>
                      <a:srgbClr val="B3C1CC"/>
                    </a:solidFill>
                  </a:tcPr>
                </a:tc>
                <a:tc>
                  <a:txBody>
                    <a:bodyPr/>
                    <a:lstStyle/>
                    <a:p>
                      <a:pPr algn="ctr" fontAlgn="b"/>
                      <a:r>
                        <a:rPr lang="en-GB" sz="1100" b="0" i="0" u="none" strike="noStrike" dirty="0">
                          <a:effectLst/>
                          <a:latin typeface="Tahoma"/>
                        </a:rPr>
                        <a:t>45%</a:t>
                      </a:r>
                    </a:p>
                  </a:txBody>
                  <a:tcPr marL="14486" marR="14486" marT="14483" marB="0" anchor="b">
                    <a:lnL>
                      <a:noFill/>
                    </a:lnL>
                    <a:lnR w="12700" cap="flat" cmpd="sng" algn="ctr">
                      <a:solidFill>
                        <a:schemeClr val="bg1"/>
                      </a:solidFill>
                      <a:prstDash val="solid"/>
                      <a:round/>
                      <a:headEnd type="none" w="med" len="med"/>
                      <a:tailEnd type="none" w="med" len="med"/>
                    </a:lnR>
                    <a:lnT>
                      <a:noFill/>
                    </a:lnT>
                    <a:lnB>
                      <a:noFill/>
                    </a:lnB>
                    <a:solidFill>
                      <a:srgbClr val="B3C1CC"/>
                    </a:solidFill>
                  </a:tcPr>
                </a:tc>
              </a:tr>
            </a:tbl>
          </a:graphicData>
        </a:graphic>
      </p:graphicFrame>
      <p:sp>
        <p:nvSpPr>
          <p:cNvPr id="27713" name="TextBox 10"/>
          <p:cNvSpPr txBox="1">
            <a:spLocks noChangeArrowheads="1"/>
          </p:cNvSpPr>
          <p:nvPr/>
        </p:nvSpPr>
        <p:spPr bwMode="auto">
          <a:xfrm>
            <a:off x="355600" y="2871788"/>
            <a:ext cx="5829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b="1">
                <a:solidFill>
                  <a:srgbClr val="A70240"/>
                </a:solidFill>
                <a:latin typeface="Arial" charset="0"/>
                <a:cs typeface="Arial" charset="0"/>
              </a:defRPr>
            </a:lvl1pPr>
            <a:lvl2pPr marL="742950" indent="-285750" eaLnBrk="0" hangingPunct="0">
              <a:defRPr sz="4800" b="1">
                <a:solidFill>
                  <a:srgbClr val="A70240"/>
                </a:solidFill>
                <a:latin typeface="Arial" charset="0"/>
                <a:cs typeface="Arial" charset="0"/>
              </a:defRPr>
            </a:lvl2pPr>
            <a:lvl3pPr marL="1143000" indent="-228600" eaLnBrk="0" hangingPunct="0">
              <a:defRPr sz="4800" b="1">
                <a:solidFill>
                  <a:srgbClr val="A70240"/>
                </a:solidFill>
                <a:latin typeface="Arial" charset="0"/>
                <a:cs typeface="Arial" charset="0"/>
              </a:defRPr>
            </a:lvl3pPr>
            <a:lvl4pPr marL="1600200" indent="-228600" eaLnBrk="0" hangingPunct="0">
              <a:defRPr sz="4800" b="1">
                <a:solidFill>
                  <a:srgbClr val="A70240"/>
                </a:solidFill>
                <a:latin typeface="Arial" charset="0"/>
                <a:cs typeface="Arial" charset="0"/>
              </a:defRPr>
            </a:lvl4pPr>
            <a:lvl5pPr marL="2057400" indent="-228600" eaLnBrk="0" hangingPunct="0">
              <a:defRPr sz="4800" b="1">
                <a:solidFill>
                  <a:srgbClr val="A70240"/>
                </a:solidFill>
                <a:latin typeface="Arial" charset="0"/>
                <a:cs typeface="Arial" charset="0"/>
              </a:defRPr>
            </a:lvl5pPr>
            <a:lvl6pPr marL="2514600" indent="-228600" eaLnBrk="0" fontAlgn="base" hangingPunct="0">
              <a:spcBef>
                <a:spcPct val="0"/>
              </a:spcBef>
              <a:spcAft>
                <a:spcPct val="0"/>
              </a:spcAft>
              <a:defRPr sz="4800" b="1">
                <a:solidFill>
                  <a:srgbClr val="A70240"/>
                </a:solidFill>
                <a:latin typeface="Arial" charset="0"/>
                <a:cs typeface="Arial" charset="0"/>
              </a:defRPr>
            </a:lvl6pPr>
            <a:lvl7pPr marL="2971800" indent="-228600" eaLnBrk="0" fontAlgn="base" hangingPunct="0">
              <a:spcBef>
                <a:spcPct val="0"/>
              </a:spcBef>
              <a:spcAft>
                <a:spcPct val="0"/>
              </a:spcAft>
              <a:defRPr sz="4800" b="1">
                <a:solidFill>
                  <a:srgbClr val="A70240"/>
                </a:solidFill>
                <a:latin typeface="Arial" charset="0"/>
                <a:cs typeface="Arial" charset="0"/>
              </a:defRPr>
            </a:lvl7pPr>
            <a:lvl8pPr marL="3429000" indent="-228600" eaLnBrk="0" fontAlgn="base" hangingPunct="0">
              <a:spcBef>
                <a:spcPct val="0"/>
              </a:spcBef>
              <a:spcAft>
                <a:spcPct val="0"/>
              </a:spcAft>
              <a:defRPr sz="4800" b="1">
                <a:solidFill>
                  <a:srgbClr val="A70240"/>
                </a:solidFill>
                <a:latin typeface="Arial" charset="0"/>
                <a:cs typeface="Arial" charset="0"/>
              </a:defRPr>
            </a:lvl8pPr>
            <a:lvl9pPr marL="3886200" indent="-228600" eaLnBrk="0" fontAlgn="base" hangingPunct="0">
              <a:spcBef>
                <a:spcPct val="0"/>
              </a:spcBef>
              <a:spcAft>
                <a:spcPct val="0"/>
              </a:spcAft>
              <a:defRPr sz="4800" b="1">
                <a:solidFill>
                  <a:srgbClr val="A70240"/>
                </a:solidFill>
                <a:latin typeface="Arial" charset="0"/>
                <a:cs typeface="Arial" charset="0"/>
              </a:defRPr>
            </a:lvl9pPr>
          </a:lstStyle>
          <a:p>
            <a:pPr eaLnBrk="1" hangingPunct="1"/>
            <a:r>
              <a:rPr lang="en-US" sz="1600">
                <a:solidFill>
                  <a:schemeClr val="tx1"/>
                </a:solidFill>
              </a:rPr>
              <a:t>Global apparent steel use (Billions of tonnes, finished)</a:t>
            </a:r>
          </a:p>
        </p:txBody>
      </p:sp>
      <p:sp>
        <p:nvSpPr>
          <p:cNvPr id="27714" name="Rectangle 39"/>
          <p:cNvSpPr>
            <a:spLocks noChangeArrowheads="1"/>
          </p:cNvSpPr>
          <p:nvPr/>
        </p:nvSpPr>
        <p:spPr bwMode="auto">
          <a:xfrm>
            <a:off x="914400" y="3209925"/>
            <a:ext cx="6096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339725" indent="-339725">
              <a:spcBef>
                <a:spcPct val="60000"/>
              </a:spcBef>
              <a:buClr>
                <a:srgbClr val="A70240"/>
              </a:buClr>
              <a:buSzPct val="80000"/>
              <a:buFont typeface="Wingdings" pitchFamily="2" charset="2"/>
              <a:buChar char="§"/>
              <a:tabLst>
                <a:tab pos="339725" algn="r"/>
              </a:tabLst>
            </a:pPr>
            <a:endParaRPr lang="en-US"/>
          </a:p>
        </p:txBody>
      </p:sp>
    </p:spTree>
    <p:extLst>
      <p:ext uri="{BB962C8B-B14F-4D97-AF65-F5344CB8AC3E}">
        <p14:creationId xmlns:p14="http://schemas.microsoft.com/office/powerpoint/2010/main" val="1692992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Other key trends shaping the industry</a:t>
            </a:r>
            <a:endParaRPr lang="en-GB" dirty="0"/>
          </a:p>
        </p:txBody>
      </p:sp>
    </p:spTree>
    <p:extLst>
      <p:ext uri="{BB962C8B-B14F-4D97-AF65-F5344CB8AC3E}">
        <p14:creationId xmlns:p14="http://schemas.microsoft.com/office/powerpoint/2010/main" val="165559880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20688" y="152400"/>
            <a:ext cx="8424862" cy="647700"/>
          </a:xfrm>
        </p:spPr>
        <p:txBody>
          <a:bodyPr/>
          <a:lstStyle/>
          <a:p>
            <a:pPr eaLnBrk="1" hangingPunct="1"/>
            <a:r>
              <a:rPr lang="fr-BE" dirty="0" err="1" smtClean="0"/>
              <a:t>Demographics</a:t>
            </a:r>
            <a:r>
              <a:rPr lang="fr-BE" dirty="0" smtClean="0"/>
              <a:t> and </a:t>
            </a:r>
            <a:r>
              <a:rPr lang="fr-BE" dirty="0" err="1" smtClean="0"/>
              <a:t>its</a:t>
            </a:r>
            <a:r>
              <a:rPr lang="fr-BE" dirty="0" smtClean="0"/>
              <a:t> impact on </a:t>
            </a:r>
            <a:r>
              <a:rPr lang="fr-BE" dirty="0" err="1" smtClean="0"/>
              <a:t>demand</a:t>
            </a:r>
            <a:endParaRPr lang="en-US" dirty="0" smtClean="0"/>
          </a:p>
        </p:txBody>
      </p:sp>
      <p:sp>
        <p:nvSpPr>
          <p:cNvPr id="29700" name="Slide Number Placeholder 1"/>
          <p:cNvSpPr>
            <a:spLocks noGrp="1"/>
          </p:cNvSpPr>
          <p:nvPr>
            <p:ph type="sldNum" sz="quarter" idx="4"/>
          </p:nvPr>
        </p:nvSpPr>
        <p:spPr>
          <a:noFill/>
        </p:spPr>
        <p:txBody>
          <a:bodyPr/>
          <a:lstStyle>
            <a:lvl1pPr eaLnBrk="0" hangingPunct="0">
              <a:defRPr sz="4800" b="1">
                <a:solidFill>
                  <a:srgbClr val="A70240"/>
                </a:solidFill>
                <a:latin typeface="Arial" charset="0"/>
                <a:cs typeface="Arial" charset="0"/>
              </a:defRPr>
            </a:lvl1pPr>
            <a:lvl2pPr marL="742950" indent="-285750" eaLnBrk="0" hangingPunct="0">
              <a:defRPr sz="4800" b="1">
                <a:solidFill>
                  <a:srgbClr val="A70240"/>
                </a:solidFill>
                <a:latin typeface="Arial" charset="0"/>
                <a:cs typeface="Arial" charset="0"/>
              </a:defRPr>
            </a:lvl2pPr>
            <a:lvl3pPr marL="1143000" indent="-228600" eaLnBrk="0" hangingPunct="0">
              <a:defRPr sz="4800" b="1">
                <a:solidFill>
                  <a:srgbClr val="A70240"/>
                </a:solidFill>
                <a:latin typeface="Arial" charset="0"/>
                <a:cs typeface="Arial" charset="0"/>
              </a:defRPr>
            </a:lvl3pPr>
            <a:lvl4pPr marL="1600200" indent="-228600" eaLnBrk="0" hangingPunct="0">
              <a:defRPr sz="4800" b="1">
                <a:solidFill>
                  <a:srgbClr val="A70240"/>
                </a:solidFill>
                <a:latin typeface="Arial" charset="0"/>
                <a:cs typeface="Arial" charset="0"/>
              </a:defRPr>
            </a:lvl4pPr>
            <a:lvl5pPr marL="2057400" indent="-228600" eaLnBrk="0" hangingPunct="0">
              <a:defRPr sz="4800" b="1">
                <a:solidFill>
                  <a:srgbClr val="A70240"/>
                </a:solidFill>
                <a:latin typeface="Arial" charset="0"/>
                <a:cs typeface="Arial" charset="0"/>
              </a:defRPr>
            </a:lvl5pPr>
            <a:lvl6pPr marL="2514600" indent="-228600" eaLnBrk="0" fontAlgn="base" hangingPunct="0">
              <a:spcBef>
                <a:spcPct val="0"/>
              </a:spcBef>
              <a:spcAft>
                <a:spcPct val="0"/>
              </a:spcAft>
              <a:defRPr sz="4800" b="1">
                <a:solidFill>
                  <a:srgbClr val="A70240"/>
                </a:solidFill>
                <a:latin typeface="Arial" charset="0"/>
                <a:cs typeface="Arial" charset="0"/>
              </a:defRPr>
            </a:lvl6pPr>
            <a:lvl7pPr marL="2971800" indent="-228600" eaLnBrk="0" fontAlgn="base" hangingPunct="0">
              <a:spcBef>
                <a:spcPct val="0"/>
              </a:spcBef>
              <a:spcAft>
                <a:spcPct val="0"/>
              </a:spcAft>
              <a:defRPr sz="4800" b="1">
                <a:solidFill>
                  <a:srgbClr val="A70240"/>
                </a:solidFill>
                <a:latin typeface="Arial" charset="0"/>
                <a:cs typeface="Arial" charset="0"/>
              </a:defRPr>
            </a:lvl7pPr>
            <a:lvl8pPr marL="3429000" indent="-228600" eaLnBrk="0" fontAlgn="base" hangingPunct="0">
              <a:spcBef>
                <a:spcPct val="0"/>
              </a:spcBef>
              <a:spcAft>
                <a:spcPct val="0"/>
              </a:spcAft>
              <a:defRPr sz="4800" b="1">
                <a:solidFill>
                  <a:srgbClr val="A70240"/>
                </a:solidFill>
                <a:latin typeface="Arial" charset="0"/>
                <a:cs typeface="Arial" charset="0"/>
              </a:defRPr>
            </a:lvl8pPr>
            <a:lvl9pPr marL="3886200" indent="-228600" eaLnBrk="0" fontAlgn="base" hangingPunct="0">
              <a:spcBef>
                <a:spcPct val="0"/>
              </a:spcBef>
              <a:spcAft>
                <a:spcPct val="0"/>
              </a:spcAft>
              <a:defRPr sz="4800" b="1">
                <a:solidFill>
                  <a:srgbClr val="A70240"/>
                </a:solidFill>
                <a:latin typeface="Arial" charset="0"/>
                <a:cs typeface="Arial" charset="0"/>
              </a:defRPr>
            </a:lvl9pPr>
          </a:lstStyle>
          <a:p>
            <a:pPr eaLnBrk="1" hangingPunct="1"/>
            <a:fld id="{72A1FE83-552E-4128-8AF9-A6D40EA65649}" type="slidenum">
              <a:rPr lang="en-US" sz="1200" smtClean="0">
                <a:solidFill>
                  <a:schemeClr val="bg1"/>
                </a:solidFill>
              </a:rPr>
              <a:pPr eaLnBrk="1" hangingPunct="1"/>
              <a:t>12</a:t>
            </a:fld>
            <a:endParaRPr lang="en-US" sz="1200" smtClean="0">
              <a:solidFill>
                <a:schemeClr val="bg1"/>
              </a:solidFill>
            </a:endParaRPr>
          </a:p>
        </p:txBody>
      </p:sp>
      <p:pic>
        <p:nvPicPr>
          <p:cNvPr id="29701"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44500" y="895541"/>
            <a:ext cx="7318569" cy="477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2" name="TextBox 5"/>
          <p:cNvSpPr txBox="1">
            <a:spLocks noChangeArrowheads="1"/>
          </p:cNvSpPr>
          <p:nvPr/>
        </p:nvSpPr>
        <p:spPr bwMode="auto">
          <a:xfrm>
            <a:off x="1050991" y="5759126"/>
            <a:ext cx="2865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b="1">
                <a:solidFill>
                  <a:srgbClr val="A70240"/>
                </a:solidFill>
                <a:latin typeface="Arial" charset="0"/>
                <a:cs typeface="Arial" charset="0"/>
              </a:defRPr>
            </a:lvl1pPr>
            <a:lvl2pPr marL="742950" indent="-285750" eaLnBrk="0" hangingPunct="0">
              <a:defRPr sz="4800" b="1">
                <a:solidFill>
                  <a:srgbClr val="A70240"/>
                </a:solidFill>
                <a:latin typeface="Arial" charset="0"/>
                <a:cs typeface="Arial" charset="0"/>
              </a:defRPr>
            </a:lvl2pPr>
            <a:lvl3pPr marL="1143000" indent="-228600" eaLnBrk="0" hangingPunct="0">
              <a:defRPr sz="4800" b="1">
                <a:solidFill>
                  <a:srgbClr val="A70240"/>
                </a:solidFill>
                <a:latin typeface="Arial" charset="0"/>
                <a:cs typeface="Arial" charset="0"/>
              </a:defRPr>
            </a:lvl3pPr>
            <a:lvl4pPr marL="1600200" indent="-228600" eaLnBrk="0" hangingPunct="0">
              <a:defRPr sz="4800" b="1">
                <a:solidFill>
                  <a:srgbClr val="A70240"/>
                </a:solidFill>
                <a:latin typeface="Arial" charset="0"/>
                <a:cs typeface="Arial" charset="0"/>
              </a:defRPr>
            </a:lvl4pPr>
            <a:lvl5pPr marL="2057400" indent="-228600" eaLnBrk="0" hangingPunct="0">
              <a:defRPr sz="4800" b="1">
                <a:solidFill>
                  <a:srgbClr val="A70240"/>
                </a:solidFill>
                <a:latin typeface="Arial" charset="0"/>
                <a:cs typeface="Arial" charset="0"/>
              </a:defRPr>
            </a:lvl5pPr>
            <a:lvl6pPr marL="2514600" indent="-228600" eaLnBrk="0" fontAlgn="base" hangingPunct="0">
              <a:spcBef>
                <a:spcPct val="0"/>
              </a:spcBef>
              <a:spcAft>
                <a:spcPct val="0"/>
              </a:spcAft>
              <a:defRPr sz="4800" b="1">
                <a:solidFill>
                  <a:srgbClr val="A70240"/>
                </a:solidFill>
                <a:latin typeface="Arial" charset="0"/>
                <a:cs typeface="Arial" charset="0"/>
              </a:defRPr>
            </a:lvl6pPr>
            <a:lvl7pPr marL="2971800" indent="-228600" eaLnBrk="0" fontAlgn="base" hangingPunct="0">
              <a:spcBef>
                <a:spcPct val="0"/>
              </a:spcBef>
              <a:spcAft>
                <a:spcPct val="0"/>
              </a:spcAft>
              <a:defRPr sz="4800" b="1">
                <a:solidFill>
                  <a:srgbClr val="A70240"/>
                </a:solidFill>
                <a:latin typeface="Arial" charset="0"/>
                <a:cs typeface="Arial" charset="0"/>
              </a:defRPr>
            </a:lvl7pPr>
            <a:lvl8pPr marL="3429000" indent="-228600" eaLnBrk="0" fontAlgn="base" hangingPunct="0">
              <a:spcBef>
                <a:spcPct val="0"/>
              </a:spcBef>
              <a:spcAft>
                <a:spcPct val="0"/>
              </a:spcAft>
              <a:defRPr sz="4800" b="1">
                <a:solidFill>
                  <a:srgbClr val="A70240"/>
                </a:solidFill>
                <a:latin typeface="Arial" charset="0"/>
                <a:cs typeface="Arial" charset="0"/>
              </a:defRPr>
            </a:lvl8pPr>
            <a:lvl9pPr marL="3886200" indent="-228600" eaLnBrk="0" fontAlgn="base" hangingPunct="0">
              <a:spcBef>
                <a:spcPct val="0"/>
              </a:spcBef>
              <a:spcAft>
                <a:spcPct val="0"/>
              </a:spcAft>
              <a:defRPr sz="4800" b="1">
                <a:solidFill>
                  <a:srgbClr val="A70240"/>
                </a:solidFill>
                <a:latin typeface="Arial" charset="0"/>
                <a:cs typeface="Arial" charset="0"/>
              </a:defRPr>
            </a:lvl9pPr>
          </a:lstStyle>
          <a:p>
            <a:pPr eaLnBrk="1" hangingPunct="1"/>
            <a:r>
              <a:rPr lang="en-US" sz="1000" i="1" dirty="0">
                <a:solidFill>
                  <a:schemeClr val="tx1"/>
                </a:solidFill>
              </a:rPr>
              <a:t>Source: United Nations, </a:t>
            </a:r>
            <a:r>
              <a:rPr lang="en-US" sz="1000" i="1" dirty="0" err="1">
                <a:solidFill>
                  <a:schemeClr val="tx1"/>
                </a:solidFill>
              </a:rPr>
              <a:t>worldsteel</a:t>
            </a:r>
            <a:endParaRPr lang="en-US" sz="1000" i="1" dirty="0">
              <a:solidFill>
                <a:schemeClr val="tx1"/>
              </a:solidFill>
            </a:endParaRPr>
          </a:p>
        </p:txBody>
      </p:sp>
    </p:spTree>
    <p:extLst>
      <p:ext uri="{BB962C8B-B14F-4D97-AF65-F5344CB8AC3E}">
        <p14:creationId xmlns:p14="http://schemas.microsoft.com/office/powerpoint/2010/main" val="99705274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185738"/>
            <a:ext cx="8424863" cy="647700"/>
          </a:xfrm>
        </p:spPr>
        <p:txBody>
          <a:bodyPr/>
          <a:lstStyle/>
          <a:p>
            <a:pPr eaLnBrk="1" hangingPunct="1"/>
            <a:r>
              <a:rPr lang="fr-BE" smtClean="0"/>
              <a:t>Urbanisation trends indicate concentration to larger cities</a:t>
            </a:r>
            <a:endParaRPr lang="en-US" smtClean="0"/>
          </a:p>
        </p:txBody>
      </p:sp>
      <p:sp>
        <p:nvSpPr>
          <p:cNvPr id="30724" name="Slide Number Placeholder 1"/>
          <p:cNvSpPr>
            <a:spLocks noGrp="1"/>
          </p:cNvSpPr>
          <p:nvPr>
            <p:ph type="sldNum" sz="quarter" idx="4"/>
          </p:nvPr>
        </p:nvSpPr>
        <p:spPr>
          <a:noFill/>
        </p:spPr>
        <p:txBody>
          <a:bodyPr/>
          <a:lstStyle>
            <a:lvl1pPr eaLnBrk="0" hangingPunct="0">
              <a:defRPr sz="4800" b="1">
                <a:solidFill>
                  <a:srgbClr val="A70240"/>
                </a:solidFill>
                <a:latin typeface="Arial" charset="0"/>
                <a:cs typeface="Arial" charset="0"/>
              </a:defRPr>
            </a:lvl1pPr>
            <a:lvl2pPr marL="742950" indent="-285750" eaLnBrk="0" hangingPunct="0">
              <a:defRPr sz="4800" b="1">
                <a:solidFill>
                  <a:srgbClr val="A70240"/>
                </a:solidFill>
                <a:latin typeface="Arial" charset="0"/>
                <a:cs typeface="Arial" charset="0"/>
              </a:defRPr>
            </a:lvl2pPr>
            <a:lvl3pPr marL="1143000" indent="-228600" eaLnBrk="0" hangingPunct="0">
              <a:defRPr sz="4800" b="1">
                <a:solidFill>
                  <a:srgbClr val="A70240"/>
                </a:solidFill>
                <a:latin typeface="Arial" charset="0"/>
                <a:cs typeface="Arial" charset="0"/>
              </a:defRPr>
            </a:lvl3pPr>
            <a:lvl4pPr marL="1600200" indent="-228600" eaLnBrk="0" hangingPunct="0">
              <a:defRPr sz="4800" b="1">
                <a:solidFill>
                  <a:srgbClr val="A70240"/>
                </a:solidFill>
                <a:latin typeface="Arial" charset="0"/>
                <a:cs typeface="Arial" charset="0"/>
              </a:defRPr>
            </a:lvl4pPr>
            <a:lvl5pPr marL="2057400" indent="-228600" eaLnBrk="0" hangingPunct="0">
              <a:defRPr sz="4800" b="1">
                <a:solidFill>
                  <a:srgbClr val="A70240"/>
                </a:solidFill>
                <a:latin typeface="Arial" charset="0"/>
                <a:cs typeface="Arial" charset="0"/>
              </a:defRPr>
            </a:lvl5pPr>
            <a:lvl6pPr marL="2514600" indent="-228600" eaLnBrk="0" fontAlgn="base" hangingPunct="0">
              <a:spcBef>
                <a:spcPct val="0"/>
              </a:spcBef>
              <a:spcAft>
                <a:spcPct val="0"/>
              </a:spcAft>
              <a:defRPr sz="4800" b="1">
                <a:solidFill>
                  <a:srgbClr val="A70240"/>
                </a:solidFill>
                <a:latin typeface="Arial" charset="0"/>
                <a:cs typeface="Arial" charset="0"/>
              </a:defRPr>
            </a:lvl6pPr>
            <a:lvl7pPr marL="2971800" indent="-228600" eaLnBrk="0" fontAlgn="base" hangingPunct="0">
              <a:spcBef>
                <a:spcPct val="0"/>
              </a:spcBef>
              <a:spcAft>
                <a:spcPct val="0"/>
              </a:spcAft>
              <a:defRPr sz="4800" b="1">
                <a:solidFill>
                  <a:srgbClr val="A70240"/>
                </a:solidFill>
                <a:latin typeface="Arial" charset="0"/>
                <a:cs typeface="Arial" charset="0"/>
              </a:defRPr>
            </a:lvl7pPr>
            <a:lvl8pPr marL="3429000" indent="-228600" eaLnBrk="0" fontAlgn="base" hangingPunct="0">
              <a:spcBef>
                <a:spcPct val="0"/>
              </a:spcBef>
              <a:spcAft>
                <a:spcPct val="0"/>
              </a:spcAft>
              <a:defRPr sz="4800" b="1">
                <a:solidFill>
                  <a:srgbClr val="A70240"/>
                </a:solidFill>
                <a:latin typeface="Arial" charset="0"/>
                <a:cs typeface="Arial" charset="0"/>
              </a:defRPr>
            </a:lvl8pPr>
            <a:lvl9pPr marL="3886200" indent="-228600" eaLnBrk="0" fontAlgn="base" hangingPunct="0">
              <a:spcBef>
                <a:spcPct val="0"/>
              </a:spcBef>
              <a:spcAft>
                <a:spcPct val="0"/>
              </a:spcAft>
              <a:defRPr sz="4800" b="1">
                <a:solidFill>
                  <a:srgbClr val="A70240"/>
                </a:solidFill>
                <a:latin typeface="Arial" charset="0"/>
                <a:cs typeface="Arial" charset="0"/>
              </a:defRPr>
            </a:lvl9pPr>
          </a:lstStyle>
          <a:p>
            <a:pPr eaLnBrk="1" hangingPunct="1"/>
            <a:fld id="{86135E3B-5E0F-4759-B154-B84212D6EDBB}" type="slidenum">
              <a:rPr lang="en-US" sz="1200" smtClean="0">
                <a:solidFill>
                  <a:schemeClr val="bg1"/>
                </a:solidFill>
              </a:rPr>
              <a:pPr eaLnBrk="1" hangingPunct="1"/>
              <a:t>13</a:t>
            </a:fld>
            <a:endParaRPr lang="en-US" sz="1200" smtClean="0">
              <a:solidFill>
                <a:schemeClr val="bg1"/>
              </a:solidFill>
            </a:endParaRPr>
          </a:p>
        </p:txBody>
      </p:sp>
      <p:sp>
        <p:nvSpPr>
          <p:cNvPr id="30725" name="TextBox 6"/>
          <p:cNvSpPr txBox="1">
            <a:spLocks noChangeArrowheads="1"/>
          </p:cNvSpPr>
          <p:nvPr/>
        </p:nvSpPr>
        <p:spPr bwMode="auto">
          <a:xfrm>
            <a:off x="381000" y="920750"/>
            <a:ext cx="48879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800" b="1">
                <a:solidFill>
                  <a:srgbClr val="A70240"/>
                </a:solidFill>
                <a:latin typeface="Arial" charset="0"/>
                <a:cs typeface="Arial" charset="0"/>
              </a:defRPr>
            </a:lvl1pPr>
            <a:lvl2pPr marL="742950" indent="-285750" eaLnBrk="0" hangingPunct="0">
              <a:defRPr sz="4800" b="1">
                <a:solidFill>
                  <a:srgbClr val="A70240"/>
                </a:solidFill>
                <a:latin typeface="Arial" charset="0"/>
                <a:cs typeface="Arial" charset="0"/>
              </a:defRPr>
            </a:lvl2pPr>
            <a:lvl3pPr marL="1143000" indent="-228600" eaLnBrk="0" hangingPunct="0">
              <a:defRPr sz="4800" b="1">
                <a:solidFill>
                  <a:srgbClr val="A70240"/>
                </a:solidFill>
                <a:latin typeface="Arial" charset="0"/>
                <a:cs typeface="Arial" charset="0"/>
              </a:defRPr>
            </a:lvl3pPr>
            <a:lvl4pPr marL="1600200" indent="-228600" eaLnBrk="0" hangingPunct="0">
              <a:defRPr sz="4800" b="1">
                <a:solidFill>
                  <a:srgbClr val="A70240"/>
                </a:solidFill>
                <a:latin typeface="Arial" charset="0"/>
                <a:cs typeface="Arial" charset="0"/>
              </a:defRPr>
            </a:lvl4pPr>
            <a:lvl5pPr marL="2057400" indent="-228600" eaLnBrk="0" hangingPunct="0">
              <a:defRPr sz="4800" b="1">
                <a:solidFill>
                  <a:srgbClr val="A70240"/>
                </a:solidFill>
                <a:latin typeface="Arial" charset="0"/>
                <a:cs typeface="Arial" charset="0"/>
              </a:defRPr>
            </a:lvl5pPr>
            <a:lvl6pPr marL="2514600" indent="-228600" eaLnBrk="0" fontAlgn="base" hangingPunct="0">
              <a:spcBef>
                <a:spcPct val="0"/>
              </a:spcBef>
              <a:spcAft>
                <a:spcPct val="0"/>
              </a:spcAft>
              <a:defRPr sz="4800" b="1">
                <a:solidFill>
                  <a:srgbClr val="A70240"/>
                </a:solidFill>
                <a:latin typeface="Arial" charset="0"/>
                <a:cs typeface="Arial" charset="0"/>
              </a:defRPr>
            </a:lvl6pPr>
            <a:lvl7pPr marL="2971800" indent="-228600" eaLnBrk="0" fontAlgn="base" hangingPunct="0">
              <a:spcBef>
                <a:spcPct val="0"/>
              </a:spcBef>
              <a:spcAft>
                <a:spcPct val="0"/>
              </a:spcAft>
              <a:defRPr sz="4800" b="1">
                <a:solidFill>
                  <a:srgbClr val="A70240"/>
                </a:solidFill>
                <a:latin typeface="Arial" charset="0"/>
                <a:cs typeface="Arial" charset="0"/>
              </a:defRPr>
            </a:lvl7pPr>
            <a:lvl8pPr marL="3429000" indent="-228600" eaLnBrk="0" fontAlgn="base" hangingPunct="0">
              <a:spcBef>
                <a:spcPct val="0"/>
              </a:spcBef>
              <a:spcAft>
                <a:spcPct val="0"/>
              </a:spcAft>
              <a:defRPr sz="4800" b="1">
                <a:solidFill>
                  <a:srgbClr val="A70240"/>
                </a:solidFill>
                <a:latin typeface="Arial" charset="0"/>
                <a:cs typeface="Arial" charset="0"/>
              </a:defRPr>
            </a:lvl8pPr>
            <a:lvl9pPr marL="3886200" indent="-228600" eaLnBrk="0" fontAlgn="base" hangingPunct="0">
              <a:spcBef>
                <a:spcPct val="0"/>
              </a:spcBef>
              <a:spcAft>
                <a:spcPct val="0"/>
              </a:spcAft>
              <a:defRPr sz="4800" b="1">
                <a:solidFill>
                  <a:srgbClr val="A70240"/>
                </a:solidFill>
                <a:latin typeface="Arial" charset="0"/>
                <a:cs typeface="Arial" charset="0"/>
              </a:defRPr>
            </a:lvl9pPr>
          </a:lstStyle>
          <a:p>
            <a:pPr eaLnBrk="1" hangingPunct="1"/>
            <a:r>
              <a:rPr lang="fr-BE" sz="1600" dirty="0">
                <a:solidFill>
                  <a:schemeClr val="tx1"/>
                </a:solidFill>
              </a:rPr>
              <a:t>Distribution of </a:t>
            </a:r>
            <a:r>
              <a:rPr lang="fr-BE" sz="1600" dirty="0" err="1">
                <a:solidFill>
                  <a:schemeClr val="tx1"/>
                </a:solidFill>
              </a:rPr>
              <a:t>urban</a:t>
            </a:r>
            <a:r>
              <a:rPr lang="fr-BE" sz="1600" dirty="0">
                <a:solidFill>
                  <a:schemeClr val="tx1"/>
                </a:solidFill>
              </a:rPr>
              <a:t> population by type of city: </a:t>
            </a:r>
            <a:endParaRPr lang="en-US" sz="1600" dirty="0">
              <a:solidFill>
                <a:schemeClr val="tx1"/>
              </a:solidFill>
            </a:endParaRPr>
          </a:p>
        </p:txBody>
      </p:sp>
      <p:sp>
        <p:nvSpPr>
          <p:cNvPr id="30726" name="TextBox 1"/>
          <p:cNvSpPr txBox="1">
            <a:spLocks noChangeArrowheads="1"/>
          </p:cNvSpPr>
          <p:nvPr/>
        </p:nvSpPr>
        <p:spPr bwMode="auto">
          <a:xfrm>
            <a:off x="1719263" y="1852188"/>
            <a:ext cx="10429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b="1">
                <a:solidFill>
                  <a:srgbClr val="A70240"/>
                </a:solidFill>
                <a:latin typeface="Arial" charset="0"/>
                <a:cs typeface="Arial" charset="0"/>
              </a:defRPr>
            </a:lvl1pPr>
            <a:lvl2pPr marL="742950" indent="-285750" eaLnBrk="0" hangingPunct="0">
              <a:defRPr sz="4800" b="1">
                <a:solidFill>
                  <a:srgbClr val="A70240"/>
                </a:solidFill>
                <a:latin typeface="Arial" charset="0"/>
                <a:cs typeface="Arial" charset="0"/>
              </a:defRPr>
            </a:lvl2pPr>
            <a:lvl3pPr marL="1143000" indent="-228600" eaLnBrk="0" hangingPunct="0">
              <a:defRPr sz="4800" b="1">
                <a:solidFill>
                  <a:srgbClr val="A70240"/>
                </a:solidFill>
                <a:latin typeface="Arial" charset="0"/>
                <a:cs typeface="Arial" charset="0"/>
              </a:defRPr>
            </a:lvl3pPr>
            <a:lvl4pPr marL="1600200" indent="-228600" eaLnBrk="0" hangingPunct="0">
              <a:defRPr sz="4800" b="1">
                <a:solidFill>
                  <a:srgbClr val="A70240"/>
                </a:solidFill>
                <a:latin typeface="Arial" charset="0"/>
                <a:cs typeface="Arial" charset="0"/>
              </a:defRPr>
            </a:lvl4pPr>
            <a:lvl5pPr marL="2057400" indent="-228600" eaLnBrk="0" hangingPunct="0">
              <a:defRPr sz="4800" b="1">
                <a:solidFill>
                  <a:srgbClr val="A70240"/>
                </a:solidFill>
                <a:latin typeface="Arial" charset="0"/>
                <a:cs typeface="Arial" charset="0"/>
              </a:defRPr>
            </a:lvl5pPr>
            <a:lvl6pPr marL="2514600" indent="-228600" eaLnBrk="0" fontAlgn="base" hangingPunct="0">
              <a:spcBef>
                <a:spcPct val="0"/>
              </a:spcBef>
              <a:spcAft>
                <a:spcPct val="0"/>
              </a:spcAft>
              <a:defRPr sz="4800" b="1">
                <a:solidFill>
                  <a:srgbClr val="A70240"/>
                </a:solidFill>
                <a:latin typeface="Arial" charset="0"/>
                <a:cs typeface="Arial" charset="0"/>
              </a:defRPr>
            </a:lvl6pPr>
            <a:lvl7pPr marL="2971800" indent="-228600" eaLnBrk="0" fontAlgn="base" hangingPunct="0">
              <a:spcBef>
                <a:spcPct val="0"/>
              </a:spcBef>
              <a:spcAft>
                <a:spcPct val="0"/>
              </a:spcAft>
              <a:defRPr sz="4800" b="1">
                <a:solidFill>
                  <a:srgbClr val="A70240"/>
                </a:solidFill>
                <a:latin typeface="Arial" charset="0"/>
                <a:cs typeface="Arial" charset="0"/>
              </a:defRPr>
            </a:lvl7pPr>
            <a:lvl8pPr marL="3429000" indent="-228600" eaLnBrk="0" fontAlgn="base" hangingPunct="0">
              <a:spcBef>
                <a:spcPct val="0"/>
              </a:spcBef>
              <a:spcAft>
                <a:spcPct val="0"/>
              </a:spcAft>
              <a:defRPr sz="4800" b="1">
                <a:solidFill>
                  <a:srgbClr val="A70240"/>
                </a:solidFill>
                <a:latin typeface="Arial" charset="0"/>
                <a:cs typeface="Arial" charset="0"/>
              </a:defRPr>
            </a:lvl8pPr>
            <a:lvl9pPr marL="3886200" indent="-228600" eaLnBrk="0" fontAlgn="base" hangingPunct="0">
              <a:spcBef>
                <a:spcPct val="0"/>
              </a:spcBef>
              <a:spcAft>
                <a:spcPct val="0"/>
              </a:spcAft>
              <a:defRPr sz="4800" b="1">
                <a:solidFill>
                  <a:srgbClr val="A70240"/>
                </a:solidFill>
                <a:latin typeface="Arial" charset="0"/>
                <a:cs typeface="Arial" charset="0"/>
              </a:defRPr>
            </a:lvl9pPr>
          </a:lstStyle>
          <a:p>
            <a:pPr eaLnBrk="1" hangingPunct="1"/>
            <a:r>
              <a:rPr lang="fr-BE" sz="2600">
                <a:solidFill>
                  <a:schemeClr val="tx1"/>
                </a:solidFill>
              </a:rPr>
              <a:t>1970</a:t>
            </a:r>
            <a:endParaRPr lang="en-US" sz="2600">
              <a:solidFill>
                <a:schemeClr val="tx1"/>
              </a:solidFill>
            </a:endParaRPr>
          </a:p>
        </p:txBody>
      </p:sp>
      <p:sp>
        <p:nvSpPr>
          <p:cNvPr id="30727" name="TextBox 14"/>
          <p:cNvSpPr txBox="1">
            <a:spLocks noChangeArrowheads="1"/>
          </p:cNvSpPr>
          <p:nvPr/>
        </p:nvSpPr>
        <p:spPr bwMode="auto">
          <a:xfrm>
            <a:off x="5986463" y="1852189"/>
            <a:ext cx="10445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b="1">
                <a:solidFill>
                  <a:srgbClr val="A70240"/>
                </a:solidFill>
                <a:latin typeface="Arial" charset="0"/>
                <a:cs typeface="Arial" charset="0"/>
              </a:defRPr>
            </a:lvl1pPr>
            <a:lvl2pPr marL="742950" indent="-285750" eaLnBrk="0" hangingPunct="0">
              <a:defRPr sz="4800" b="1">
                <a:solidFill>
                  <a:srgbClr val="A70240"/>
                </a:solidFill>
                <a:latin typeface="Arial" charset="0"/>
                <a:cs typeface="Arial" charset="0"/>
              </a:defRPr>
            </a:lvl2pPr>
            <a:lvl3pPr marL="1143000" indent="-228600" eaLnBrk="0" hangingPunct="0">
              <a:defRPr sz="4800" b="1">
                <a:solidFill>
                  <a:srgbClr val="A70240"/>
                </a:solidFill>
                <a:latin typeface="Arial" charset="0"/>
                <a:cs typeface="Arial" charset="0"/>
              </a:defRPr>
            </a:lvl3pPr>
            <a:lvl4pPr marL="1600200" indent="-228600" eaLnBrk="0" hangingPunct="0">
              <a:defRPr sz="4800" b="1">
                <a:solidFill>
                  <a:srgbClr val="A70240"/>
                </a:solidFill>
                <a:latin typeface="Arial" charset="0"/>
                <a:cs typeface="Arial" charset="0"/>
              </a:defRPr>
            </a:lvl4pPr>
            <a:lvl5pPr marL="2057400" indent="-228600" eaLnBrk="0" hangingPunct="0">
              <a:defRPr sz="4800" b="1">
                <a:solidFill>
                  <a:srgbClr val="A70240"/>
                </a:solidFill>
                <a:latin typeface="Arial" charset="0"/>
                <a:cs typeface="Arial" charset="0"/>
              </a:defRPr>
            </a:lvl5pPr>
            <a:lvl6pPr marL="2514600" indent="-228600" eaLnBrk="0" fontAlgn="base" hangingPunct="0">
              <a:spcBef>
                <a:spcPct val="0"/>
              </a:spcBef>
              <a:spcAft>
                <a:spcPct val="0"/>
              </a:spcAft>
              <a:defRPr sz="4800" b="1">
                <a:solidFill>
                  <a:srgbClr val="A70240"/>
                </a:solidFill>
                <a:latin typeface="Arial" charset="0"/>
                <a:cs typeface="Arial" charset="0"/>
              </a:defRPr>
            </a:lvl6pPr>
            <a:lvl7pPr marL="2971800" indent="-228600" eaLnBrk="0" fontAlgn="base" hangingPunct="0">
              <a:spcBef>
                <a:spcPct val="0"/>
              </a:spcBef>
              <a:spcAft>
                <a:spcPct val="0"/>
              </a:spcAft>
              <a:defRPr sz="4800" b="1">
                <a:solidFill>
                  <a:srgbClr val="A70240"/>
                </a:solidFill>
                <a:latin typeface="Arial" charset="0"/>
                <a:cs typeface="Arial" charset="0"/>
              </a:defRPr>
            </a:lvl7pPr>
            <a:lvl8pPr marL="3429000" indent="-228600" eaLnBrk="0" fontAlgn="base" hangingPunct="0">
              <a:spcBef>
                <a:spcPct val="0"/>
              </a:spcBef>
              <a:spcAft>
                <a:spcPct val="0"/>
              </a:spcAft>
              <a:defRPr sz="4800" b="1">
                <a:solidFill>
                  <a:srgbClr val="A70240"/>
                </a:solidFill>
                <a:latin typeface="Arial" charset="0"/>
                <a:cs typeface="Arial" charset="0"/>
              </a:defRPr>
            </a:lvl8pPr>
            <a:lvl9pPr marL="3886200" indent="-228600" eaLnBrk="0" fontAlgn="base" hangingPunct="0">
              <a:spcBef>
                <a:spcPct val="0"/>
              </a:spcBef>
              <a:spcAft>
                <a:spcPct val="0"/>
              </a:spcAft>
              <a:defRPr sz="4800" b="1">
                <a:solidFill>
                  <a:srgbClr val="A70240"/>
                </a:solidFill>
                <a:latin typeface="Arial" charset="0"/>
                <a:cs typeface="Arial" charset="0"/>
              </a:defRPr>
            </a:lvl9pPr>
          </a:lstStyle>
          <a:p>
            <a:pPr eaLnBrk="1" hangingPunct="1"/>
            <a:r>
              <a:rPr lang="fr-BE" sz="2600">
                <a:solidFill>
                  <a:schemeClr val="tx1"/>
                </a:solidFill>
              </a:rPr>
              <a:t>2010</a:t>
            </a:r>
            <a:endParaRPr lang="en-US" sz="2600">
              <a:solidFill>
                <a:schemeClr val="tx1"/>
              </a:solidFill>
            </a:endParaRPr>
          </a:p>
        </p:txBody>
      </p:sp>
      <p:pic>
        <p:nvPicPr>
          <p:cNvPr id="30728" name="Picture 5"/>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397602" y="2526877"/>
            <a:ext cx="4418012"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9" name="Picture 5"/>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23469" y="2526876"/>
            <a:ext cx="4419600"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30" name="TextBox 10"/>
          <p:cNvSpPr txBox="1">
            <a:spLocks noChangeArrowheads="1"/>
          </p:cNvSpPr>
          <p:nvPr/>
        </p:nvSpPr>
        <p:spPr bwMode="auto">
          <a:xfrm>
            <a:off x="444500" y="5289126"/>
            <a:ext cx="16748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b="1">
                <a:solidFill>
                  <a:srgbClr val="A70240"/>
                </a:solidFill>
                <a:latin typeface="Arial" charset="0"/>
                <a:cs typeface="Arial" charset="0"/>
              </a:defRPr>
            </a:lvl1pPr>
            <a:lvl2pPr marL="742950" indent="-285750" eaLnBrk="0" hangingPunct="0">
              <a:defRPr sz="4800" b="1">
                <a:solidFill>
                  <a:srgbClr val="A70240"/>
                </a:solidFill>
                <a:latin typeface="Arial" charset="0"/>
                <a:cs typeface="Arial" charset="0"/>
              </a:defRPr>
            </a:lvl2pPr>
            <a:lvl3pPr marL="1143000" indent="-228600" eaLnBrk="0" hangingPunct="0">
              <a:defRPr sz="4800" b="1">
                <a:solidFill>
                  <a:srgbClr val="A70240"/>
                </a:solidFill>
                <a:latin typeface="Arial" charset="0"/>
                <a:cs typeface="Arial" charset="0"/>
              </a:defRPr>
            </a:lvl3pPr>
            <a:lvl4pPr marL="1600200" indent="-228600" eaLnBrk="0" hangingPunct="0">
              <a:defRPr sz="4800" b="1">
                <a:solidFill>
                  <a:srgbClr val="A70240"/>
                </a:solidFill>
                <a:latin typeface="Arial" charset="0"/>
                <a:cs typeface="Arial" charset="0"/>
              </a:defRPr>
            </a:lvl4pPr>
            <a:lvl5pPr marL="2057400" indent="-228600" eaLnBrk="0" hangingPunct="0">
              <a:defRPr sz="4800" b="1">
                <a:solidFill>
                  <a:srgbClr val="A70240"/>
                </a:solidFill>
                <a:latin typeface="Arial" charset="0"/>
                <a:cs typeface="Arial" charset="0"/>
              </a:defRPr>
            </a:lvl5pPr>
            <a:lvl6pPr marL="2514600" indent="-228600" eaLnBrk="0" fontAlgn="base" hangingPunct="0">
              <a:spcBef>
                <a:spcPct val="0"/>
              </a:spcBef>
              <a:spcAft>
                <a:spcPct val="0"/>
              </a:spcAft>
              <a:defRPr sz="4800" b="1">
                <a:solidFill>
                  <a:srgbClr val="A70240"/>
                </a:solidFill>
                <a:latin typeface="Arial" charset="0"/>
                <a:cs typeface="Arial" charset="0"/>
              </a:defRPr>
            </a:lvl6pPr>
            <a:lvl7pPr marL="2971800" indent="-228600" eaLnBrk="0" fontAlgn="base" hangingPunct="0">
              <a:spcBef>
                <a:spcPct val="0"/>
              </a:spcBef>
              <a:spcAft>
                <a:spcPct val="0"/>
              </a:spcAft>
              <a:defRPr sz="4800" b="1">
                <a:solidFill>
                  <a:srgbClr val="A70240"/>
                </a:solidFill>
                <a:latin typeface="Arial" charset="0"/>
                <a:cs typeface="Arial" charset="0"/>
              </a:defRPr>
            </a:lvl7pPr>
            <a:lvl8pPr marL="3429000" indent="-228600" eaLnBrk="0" fontAlgn="base" hangingPunct="0">
              <a:spcBef>
                <a:spcPct val="0"/>
              </a:spcBef>
              <a:spcAft>
                <a:spcPct val="0"/>
              </a:spcAft>
              <a:defRPr sz="4800" b="1">
                <a:solidFill>
                  <a:srgbClr val="A70240"/>
                </a:solidFill>
                <a:latin typeface="Arial" charset="0"/>
                <a:cs typeface="Arial" charset="0"/>
              </a:defRPr>
            </a:lvl8pPr>
            <a:lvl9pPr marL="3886200" indent="-228600" eaLnBrk="0" fontAlgn="base" hangingPunct="0">
              <a:spcBef>
                <a:spcPct val="0"/>
              </a:spcBef>
              <a:spcAft>
                <a:spcPct val="0"/>
              </a:spcAft>
              <a:defRPr sz="4800" b="1">
                <a:solidFill>
                  <a:srgbClr val="A70240"/>
                </a:solidFill>
                <a:latin typeface="Arial" charset="0"/>
                <a:cs typeface="Arial" charset="0"/>
              </a:defRPr>
            </a:lvl9pPr>
          </a:lstStyle>
          <a:p>
            <a:pPr eaLnBrk="1" hangingPunct="1"/>
            <a:r>
              <a:rPr lang="en-US" sz="1000" i="1" dirty="0">
                <a:solidFill>
                  <a:schemeClr val="tx1"/>
                </a:solidFill>
              </a:rPr>
              <a:t>Source: United Nations</a:t>
            </a:r>
          </a:p>
        </p:txBody>
      </p:sp>
    </p:spTree>
    <p:extLst>
      <p:ext uri="{BB962C8B-B14F-4D97-AF65-F5344CB8AC3E}">
        <p14:creationId xmlns:p14="http://schemas.microsoft.com/office/powerpoint/2010/main" val="18559837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txBox="1">
            <a:spLocks noChangeArrowheads="1"/>
          </p:cNvSpPr>
          <p:nvPr/>
        </p:nvSpPr>
        <p:spPr bwMode="auto">
          <a:xfrm>
            <a:off x="200025" y="5105400"/>
            <a:ext cx="8572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4800" b="1">
                <a:solidFill>
                  <a:srgbClr val="A70240"/>
                </a:solidFill>
                <a:latin typeface="Arial" charset="0"/>
                <a:cs typeface="Arial" charset="0"/>
              </a:defRPr>
            </a:lvl1pPr>
            <a:lvl2pPr marL="630238" indent="-381000" eaLnBrk="0" hangingPunct="0">
              <a:defRPr sz="4800" b="1">
                <a:solidFill>
                  <a:srgbClr val="A70240"/>
                </a:solidFill>
                <a:latin typeface="Arial" charset="0"/>
                <a:cs typeface="Arial" charset="0"/>
              </a:defRPr>
            </a:lvl2pPr>
            <a:lvl3pPr marL="1143000" indent="-228600" eaLnBrk="0" hangingPunct="0">
              <a:defRPr sz="4800" b="1">
                <a:solidFill>
                  <a:srgbClr val="A70240"/>
                </a:solidFill>
                <a:latin typeface="Arial" charset="0"/>
                <a:cs typeface="Arial" charset="0"/>
              </a:defRPr>
            </a:lvl3pPr>
            <a:lvl4pPr marL="1600200" indent="-228600" eaLnBrk="0" hangingPunct="0">
              <a:defRPr sz="4800" b="1">
                <a:solidFill>
                  <a:srgbClr val="A70240"/>
                </a:solidFill>
                <a:latin typeface="Arial" charset="0"/>
                <a:cs typeface="Arial" charset="0"/>
              </a:defRPr>
            </a:lvl4pPr>
            <a:lvl5pPr marL="2057400" indent="-228600" eaLnBrk="0" hangingPunct="0">
              <a:defRPr sz="4800" b="1">
                <a:solidFill>
                  <a:srgbClr val="A70240"/>
                </a:solidFill>
                <a:latin typeface="Arial" charset="0"/>
                <a:cs typeface="Arial" charset="0"/>
              </a:defRPr>
            </a:lvl5pPr>
            <a:lvl6pPr marL="2514600" indent="-228600" eaLnBrk="0" fontAlgn="base" hangingPunct="0">
              <a:spcBef>
                <a:spcPct val="0"/>
              </a:spcBef>
              <a:spcAft>
                <a:spcPct val="0"/>
              </a:spcAft>
              <a:defRPr sz="4800" b="1">
                <a:solidFill>
                  <a:srgbClr val="A70240"/>
                </a:solidFill>
                <a:latin typeface="Arial" charset="0"/>
                <a:cs typeface="Arial" charset="0"/>
              </a:defRPr>
            </a:lvl6pPr>
            <a:lvl7pPr marL="2971800" indent="-228600" eaLnBrk="0" fontAlgn="base" hangingPunct="0">
              <a:spcBef>
                <a:spcPct val="0"/>
              </a:spcBef>
              <a:spcAft>
                <a:spcPct val="0"/>
              </a:spcAft>
              <a:defRPr sz="4800" b="1">
                <a:solidFill>
                  <a:srgbClr val="A70240"/>
                </a:solidFill>
                <a:latin typeface="Arial" charset="0"/>
                <a:cs typeface="Arial" charset="0"/>
              </a:defRPr>
            </a:lvl7pPr>
            <a:lvl8pPr marL="3429000" indent="-228600" eaLnBrk="0" fontAlgn="base" hangingPunct="0">
              <a:spcBef>
                <a:spcPct val="0"/>
              </a:spcBef>
              <a:spcAft>
                <a:spcPct val="0"/>
              </a:spcAft>
              <a:defRPr sz="4800" b="1">
                <a:solidFill>
                  <a:srgbClr val="A70240"/>
                </a:solidFill>
                <a:latin typeface="Arial" charset="0"/>
                <a:cs typeface="Arial" charset="0"/>
              </a:defRPr>
            </a:lvl8pPr>
            <a:lvl9pPr marL="3886200" indent="-228600" eaLnBrk="0" fontAlgn="base" hangingPunct="0">
              <a:spcBef>
                <a:spcPct val="0"/>
              </a:spcBef>
              <a:spcAft>
                <a:spcPct val="0"/>
              </a:spcAft>
              <a:defRPr sz="4800" b="1">
                <a:solidFill>
                  <a:srgbClr val="A70240"/>
                </a:solidFill>
                <a:latin typeface="Arial" charset="0"/>
                <a:cs typeface="Arial" charset="0"/>
              </a:defRPr>
            </a:lvl9pPr>
          </a:lstStyle>
          <a:p>
            <a:pPr marL="542925" lvl="1" indent="-293688">
              <a:lnSpc>
                <a:spcPct val="90000"/>
              </a:lnSpc>
              <a:spcBef>
                <a:spcPct val="30000"/>
              </a:spcBef>
              <a:buClr>
                <a:srgbClr val="D0202E"/>
              </a:buClr>
              <a:buFont typeface="Wingdings" pitchFamily="2" charset="2"/>
              <a:buChar char="§"/>
              <a:defRPr/>
            </a:pPr>
            <a:r>
              <a:rPr lang="en-GB" sz="1800" b="0" dirty="0" smtClean="0">
                <a:solidFill>
                  <a:schemeClr val="tx1"/>
                </a:solidFill>
              </a:rPr>
              <a:t>Urbanisation trends in developing countries contribute to significantly higher steel intensity </a:t>
            </a:r>
            <a:r>
              <a:rPr lang="en-GB" sz="1800" b="0" dirty="0" err="1" smtClean="0">
                <a:solidFill>
                  <a:schemeClr val="tx1"/>
                </a:solidFill>
              </a:rPr>
              <a:t>vis</a:t>
            </a:r>
            <a:r>
              <a:rPr lang="en-GB" sz="1800" b="0" dirty="0" smtClean="0">
                <a:solidFill>
                  <a:schemeClr val="tx1"/>
                </a:solidFill>
              </a:rPr>
              <a:t>-a-</a:t>
            </a:r>
            <a:r>
              <a:rPr lang="en-GB" sz="1800" b="0" dirty="0" err="1" smtClean="0">
                <a:solidFill>
                  <a:schemeClr val="tx1"/>
                </a:solidFill>
              </a:rPr>
              <a:t>vis</a:t>
            </a:r>
            <a:r>
              <a:rPr lang="en-GB" sz="1800" b="0" dirty="0" smtClean="0">
                <a:solidFill>
                  <a:schemeClr val="tx1"/>
                </a:solidFill>
              </a:rPr>
              <a:t> developed countries.</a:t>
            </a:r>
          </a:p>
          <a:p>
            <a:pPr marL="542925" lvl="1" indent="-293688">
              <a:lnSpc>
                <a:spcPct val="90000"/>
              </a:lnSpc>
              <a:spcBef>
                <a:spcPct val="30000"/>
              </a:spcBef>
              <a:buClr>
                <a:srgbClr val="D0202E"/>
              </a:buClr>
              <a:buFont typeface="Wingdings" pitchFamily="2" charset="2"/>
              <a:buChar char="§"/>
              <a:defRPr/>
            </a:pPr>
            <a:r>
              <a:rPr lang="en-GB" sz="1800" b="0" dirty="0" smtClean="0">
                <a:solidFill>
                  <a:schemeClr val="tx1"/>
                </a:solidFill>
              </a:rPr>
              <a:t>While developing countries are less steel intensive in both industrial and consumer goods.</a:t>
            </a:r>
          </a:p>
          <a:p>
            <a:pPr lvl="1">
              <a:lnSpc>
                <a:spcPct val="90000"/>
              </a:lnSpc>
              <a:spcBef>
                <a:spcPct val="30000"/>
              </a:spcBef>
              <a:buClr>
                <a:srgbClr val="A70240"/>
              </a:buClr>
              <a:buFont typeface="Wingdings" pitchFamily="2" charset="2"/>
              <a:buChar char="§"/>
              <a:defRPr/>
            </a:pPr>
            <a:endParaRPr lang="en-GB" sz="1000" dirty="0" smtClean="0">
              <a:solidFill>
                <a:schemeClr val="tx1"/>
              </a:solidFill>
            </a:endParaRPr>
          </a:p>
        </p:txBody>
      </p:sp>
      <p:sp>
        <p:nvSpPr>
          <p:cNvPr id="28675" name="Title 1"/>
          <p:cNvSpPr txBox="1">
            <a:spLocks/>
          </p:cNvSpPr>
          <p:nvPr/>
        </p:nvSpPr>
        <p:spPr bwMode="auto">
          <a:xfrm>
            <a:off x="361950" y="285750"/>
            <a:ext cx="8747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800" b="1">
                <a:solidFill>
                  <a:srgbClr val="A70240"/>
                </a:solidFill>
                <a:latin typeface="Arial" charset="0"/>
                <a:cs typeface="Arial" charset="0"/>
              </a:defRPr>
            </a:lvl1pPr>
            <a:lvl2pPr marL="742950" indent="-285750" eaLnBrk="0" hangingPunct="0">
              <a:defRPr sz="4800" b="1">
                <a:solidFill>
                  <a:srgbClr val="A70240"/>
                </a:solidFill>
                <a:latin typeface="Arial" charset="0"/>
                <a:cs typeface="Arial" charset="0"/>
              </a:defRPr>
            </a:lvl2pPr>
            <a:lvl3pPr marL="1143000" indent="-228600" eaLnBrk="0" hangingPunct="0">
              <a:defRPr sz="4800" b="1">
                <a:solidFill>
                  <a:srgbClr val="A70240"/>
                </a:solidFill>
                <a:latin typeface="Arial" charset="0"/>
                <a:cs typeface="Arial" charset="0"/>
              </a:defRPr>
            </a:lvl3pPr>
            <a:lvl4pPr marL="1600200" indent="-228600" eaLnBrk="0" hangingPunct="0">
              <a:defRPr sz="4800" b="1">
                <a:solidFill>
                  <a:srgbClr val="A70240"/>
                </a:solidFill>
                <a:latin typeface="Arial" charset="0"/>
                <a:cs typeface="Arial" charset="0"/>
              </a:defRPr>
            </a:lvl4pPr>
            <a:lvl5pPr marL="2057400" indent="-228600" eaLnBrk="0" hangingPunct="0">
              <a:defRPr sz="4800" b="1">
                <a:solidFill>
                  <a:srgbClr val="A70240"/>
                </a:solidFill>
                <a:latin typeface="Arial" charset="0"/>
                <a:cs typeface="Arial" charset="0"/>
              </a:defRPr>
            </a:lvl5pPr>
            <a:lvl6pPr marL="2514600" indent="-228600" eaLnBrk="0" fontAlgn="base" hangingPunct="0">
              <a:spcBef>
                <a:spcPct val="0"/>
              </a:spcBef>
              <a:spcAft>
                <a:spcPct val="0"/>
              </a:spcAft>
              <a:defRPr sz="4800" b="1">
                <a:solidFill>
                  <a:srgbClr val="A70240"/>
                </a:solidFill>
                <a:latin typeface="Arial" charset="0"/>
                <a:cs typeface="Arial" charset="0"/>
              </a:defRPr>
            </a:lvl6pPr>
            <a:lvl7pPr marL="2971800" indent="-228600" eaLnBrk="0" fontAlgn="base" hangingPunct="0">
              <a:spcBef>
                <a:spcPct val="0"/>
              </a:spcBef>
              <a:spcAft>
                <a:spcPct val="0"/>
              </a:spcAft>
              <a:defRPr sz="4800" b="1">
                <a:solidFill>
                  <a:srgbClr val="A70240"/>
                </a:solidFill>
                <a:latin typeface="Arial" charset="0"/>
                <a:cs typeface="Arial" charset="0"/>
              </a:defRPr>
            </a:lvl7pPr>
            <a:lvl8pPr marL="3429000" indent="-228600" eaLnBrk="0" fontAlgn="base" hangingPunct="0">
              <a:spcBef>
                <a:spcPct val="0"/>
              </a:spcBef>
              <a:spcAft>
                <a:spcPct val="0"/>
              </a:spcAft>
              <a:defRPr sz="4800" b="1">
                <a:solidFill>
                  <a:srgbClr val="A70240"/>
                </a:solidFill>
                <a:latin typeface="Arial" charset="0"/>
                <a:cs typeface="Arial" charset="0"/>
              </a:defRPr>
            </a:lvl8pPr>
            <a:lvl9pPr marL="3886200" indent="-228600" eaLnBrk="0" fontAlgn="base" hangingPunct="0">
              <a:spcBef>
                <a:spcPct val="0"/>
              </a:spcBef>
              <a:spcAft>
                <a:spcPct val="0"/>
              </a:spcAft>
              <a:defRPr sz="4800" b="1">
                <a:solidFill>
                  <a:srgbClr val="A70240"/>
                </a:solidFill>
                <a:latin typeface="Arial" charset="0"/>
                <a:cs typeface="Arial" charset="0"/>
              </a:defRPr>
            </a:lvl9pPr>
          </a:lstStyle>
          <a:p>
            <a:r>
              <a:rPr lang="en-US" sz="2400">
                <a:solidFill>
                  <a:schemeClr val="tx1"/>
                </a:solidFill>
              </a:rPr>
              <a:t>Developing regions more steel intensive in important use sectors</a:t>
            </a:r>
          </a:p>
        </p:txBody>
      </p:sp>
      <p:sp>
        <p:nvSpPr>
          <p:cNvPr id="28676" name="TextBox 7"/>
          <p:cNvSpPr txBox="1">
            <a:spLocks noChangeArrowheads="1"/>
          </p:cNvSpPr>
          <p:nvPr/>
        </p:nvSpPr>
        <p:spPr bwMode="auto">
          <a:xfrm>
            <a:off x="1371599" y="4644038"/>
            <a:ext cx="16732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b="1">
                <a:solidFill>
                  <a:srgbClr val="A70240"/>
                </a:solidFill>
                <a:latin typeface="Arial" charset="0"/>
                <a:cs typeface="Arial" charset="0"/>
              </a:defRPr>
            </a:lvl1pPr>
            <a:lvl2pPr marL="742950" indent="-285750" eaLnBrk="0" hangingPunct="0">
              <a:defRPr sz="4800" b="1">
                <a:solidFill>
                  <a:srgbClr val="A70240"/>
                </a:solidFill>
                <a:latin typeface="Arial" charset="0"/>
                <a:cs typeface="Arial" charset="0"/>
              </a:defRPr>
            </a:lvl2pPr>
            <a:lvl3pPr marL="1143000" indent="-228600" eaLnBrk="0" hangingPunct="0">
              <a:defRPr sz="4800" b="1">
                <a:solidFill>
                  <a:srgbClr val="A70240"/>
                </a:solidFill>
                <a:latin typeface="Arial" charset="0"/>
                <a:cs typeface="Arial" charset="0"/>
              </a:defRPr>
            </a:lvl3pPr>
            <a:lvl4pPr marL="1600200" indent="-228600" eaLnBrk="0" hangingPunct="0">
              <a:defRPr sz="4800" b="1">
                <a:solidFill>
                  <a:srgbClr val="A70240"/>
                </a:solidFill>
                <a:latin typeface="Arial" charset="0"/>
                <a:cs typeface="Arial" charset="0"/>
              </a:defRPr>
            </a:lvl4pPr>
            <a:lvl5pPr marL="2057400" indent="-228600" eaLnBrk="0" hangingPunct="0">
              <a:defRPr sz="4800" b="1">
                <a:solidFill>
                  <a:srgbClr val="A70240"/>
                </a:solidFill>
                <a:latin typeface="Arial" charset="0"/>
                <a:cs typeface="Arial" charset="0"/>
              </a:defRPr>
            </a:lvl5pPr>
            <a:lvl6pPr marL="2514600" indent="-228600" eaLnBrk="0" fontAlgn="base" hangingPunct="0">
              <a:spcBef>
                <a:spcPct val="0"/>
              </a:spcBef>
              <a:spcAft>
                <a:spcPct val="0"/>
              </a:spcAft>
              <a:defRPr sz="4800" b="1">
                <a:solidFill>
                  <a:srgbClr val="A70240"/>
                </a:solidFill>
                <a:latin typeface="Arial" charset="0"/>
                <a:cs typeface="Arial" charset="0"/>
              </a:defRPr>
            </a:lvl6pPr>
            <a:lvl7pPr marL="2971800" indent="-228600" eaLnBrk="0" fontAlgn="base" hangingPunct="0">
              <a:spcBef>
                <a:spcPct val="0"/>
              </a:spcBef>
              <a:spcAft>
                <a:spcPct val="0"/>
              </a:spcAft>
              <a:defRPr sz="4800" b="1">
                <a:solidFill>
                  <a:srgbClr val="A70240"/>
                </a:solidFill>
                <a:latin typeface="Arial" charset="0"/>
                <a:cs typeface="Arial" charset="0"/>
              </a:defRPr>
            </a:lvl7pPr>
            <a:lvl8pPr marL="3429000" indent="-228600" eaLnBrk="0" fontAlgn="base" hangingPunct="0">
              <a:spcBef>
                <a:spcPct val="0"/>
              </a:spcBef>
              <a:spcAft>
                <a:spcPct val="0"/>
              </a:spcAft>
              <a:defRPr sz="4800" b="1">
                <a:solidFill>
                  <a:srgbClr val="A70240"/>
                </a:solidFill>
                <a:latin typeface="Arial" charset="0"/>
                <a:cs typeface="Arial" charset="0"/>
              </a:defRPr>
            </a:lvl8pPr>
            <a:lvl9pPr marL="3886200" indent="-228600" eaLnBrk="0" fontAlgn="base" hangingPunct="0">
              <a:spcBef>
                <a:spcPct val="0"/>
              </a:spcBef>
              <a:spcAft>
                <a:spcPct val="0"/>
              </a:spcAft>
              <a:defRPr sz="4800" b="1">
                <a:solidFill>
                  <a:srgbClr val="A70240"/>
                </a:solidFill>
                <a:latin typeface="Arial" charset="0"/>
                <a:cs typeface="Arial" charset="0"/>
              </a:defRPr>
            </a:lvl9pPr>
          </a:lstStyle>
          <a:p>
            <a:pPr eaLnBrk="1" hangingPunct="1"/>
            <a:r>
              <a:rPr lang="en-US" sz="1000" i="1" dirty="0">
                <a:solidFill>
                  <a:schemeClr val="tx1"/>
                </a:solidFill>
              </a:rPr>
              <a:t>Source: </a:t>
            </a:r>
            <a:r>
              <a:rPr lang="en-US" sz="1000" i="1" dirty="0" err="1">
                <a:solidFill>
                  <a:schemeClr val="tx1"/>
                </a:solidFill>
              </a:rPr>
              <a:t>worldsteel</a:t>
            </a:r>
            <a:endParaRPr lang="en-US" sz="1000" i="1" dirty="0">
              <a:solidFill>
                <a:schemeClr val="tx1"/>
              </a:solidFill>
            </a:endParaRPr>
          </a:p>
        </p:txBody>
      </p:sp>
      <p:sp>
        <p:nvSpPr>
          <p:cNvPr id="28677" name="Slide Number Placeholder 1"/>
          <p:cNvSpPr>
            <a:spLocks noGrp="1"/>
          </p:cNvSpPr>
          <p:nvPr>
            <p:ph type="sldNum" sz="quarter" idx="4294967295"/>
          </p:nvPr>
        </p:nvSpPr>
        <p:spPr>
          <a:xfrm>
            <a:off x="7086600" y="6477000"/>
            <a:ext cx="1905000" cy="269875"/>
          </a:xfrm>
          <a:prstGeom prst="rect">
            <a:avLst/>
          </a:prstGeom>
          <a:noFill/>
        </p:spPr>
        <p:txBody>
          <a:bodyPr/>
          <a:lstStyle>
            <a:lvl1pPr eaLnBrk="0" hangingPunct="0">
              <a:defRPr sz="4800" b="1">
                <a:solidFill>
                  <a:srgbClr val="A70240"/>
                </a:solidFill>
                <a:latin typeface="Arial" charset="0"/>
                <a:cs typeface="Arial" charset="0"/>
              </a:defRPr>
            </a:lvl1pPr>
            <a:lvl2pPr marL="742950" indent="-285750" eaLnBrk="0" hangingPunct="0">
              <a:defRPr sz="4800" b="1">
                <a:solidFill>
                  <a:srgbClr val="A70240"/>
                </a:solidFill>
                <a:latin typeface="Arial" charset="0"/>
                <a:cs typeface="Arial" charset="0"/>
              </a:defRPr>
            </a:lvl2pPr>
            <a:lvl3pPr marL="1143000" indent="-228600" eaLnBrk="0" hangingPunct="0">
              <a:defRPr sz="4800" b="1">
                <a:solidFill>
                  <a:srgbClr val="A70240"/>
                </a:solidFill>
                <a:latin typeface="Arial" charset="0"/>
                <a:cs typeface="Arial" charset="0"/>
              </a:defRPr>
            </a:lvl3pPr>
            <a:lvl4pPr marL="1600200" indent="-228600" eaLnBrk="0" hangingPunct="0">
              <a:defRPr sz="4800" b="1">
                <a:solidFill>
                  <a:srgbClr val="A70240"/>
                </a:solidFill>
                <a:latin typeface="Arial" charset="0"/>
                <a:cs typeface="Arial" charset="0"/>
              </a:defRPr>
            </a:lvl4pPr>
            <a:lvl5pPr marL="2057400" indent="-228600" eaLnBrk="0" hangingPunct="0">
              <a:defRPr sz="4800" b="1">
                <a:solidFill>
                  <a:srgbClr val="A70240"/>
                </a:solidFill>
                <a:latin typeface="Arial" charset="0"/>
                <a:cs typeface="Arial" charset="0"/>
              </a:defRPr>
            </a:lvl5pPr>
            <a:lvl6pPr marL="2514600" indent="-228600" eaLnBrk="0" fontAlgn="base" hangingPunct="0">
              <a:spcBef>
                <a:spcPct val="0"/>
              </a:spcBef>
              <a:spcAft>
                <a:spcPct val="0"/>
              </a:spcAft>
              <a:defRPr sz="4800" b="1">
                <a:solidFill>
                  <a:srgbClr val="A70240"/>
                </a:solidFill>
                <a:latin typeface="Arial" charset="0"/>
                <a:cs typeface="Arial" charset="0"/>
              </a:defRPr>
            </a:lvl6pPr>
            <a:lvl7pPr marL="2971800" indent="-228600" eaLnBrk="0" fontAlgn="base" hangingPunct="0">
              <a:spcBef>
                <a:spcPct val="0"/>
              </a:spcBef>
              <a:spcAft>
                <a:spcPct val="0"/>
              </a:spcAft>
              <a:defRPr sz="4800" b="1">
                <a:solidFill>
                  <a:srgbClr val="A70240"/>
                </a:solidFill>
                <a:latin typeface="Arial" charset="0"/>
                <a:cs typeface="Arial" charset="0"/>
              </a:defRPr>
            </a:lvl7pPr>
            <a:lvl8pPr marL="3429000" indent="-228600" eaLnBrk="0" fontAlgn="base" hangingPunct="0">
              <a:spcBef>
                <a:spcPct val="0"/>
              </a:spcBef>
              <a:spcAft>
                <a:spcPct val="0"/>
              </a:spcAft>
              <a:defRPr sz="4800" b="1">
                <a:solidFill>
                  <a:srgbClr val="A70240"/>
                </a:solidFill>
                <a:latin typeface="Arial" charset="0"/>
                <a:cs typeface="Arial" charset="0"/>
              </a:defRPr>
            </a:lvl8pPr>
            <a:lvl9pPr marL="3886200" indent="-228600" eaLnBrk="0" fontAlgn="base" hangingPunct="0">
              <a:spcBef>
                <a:spcPct val="0"/>
              </a:spcBef>
              <a:spcAft>
                <a:spcPct val="0"/>
              </a:spcAft>
              <a:defRPr sz="4800" b="1">
                <a:solidFill>
                  <a:srgbClr val="A70240"/>
                </a:solidFill>
                <a:latin typeface="Arial" charset="0"/>
                <a:cs typeface="Arial" charset="0"/>
              </a:defRPr>
            </a:lvl9pPr>
          </a:lstStyle>
          <a:p>
            <a:pPr eaLnBrk="1" hangingPunct="1"/>
            <a:fld id="{D792F969-A7D7-4EF1-95FD-6821046CA25B}" type="slidenum">
              <a:rPr lang="en-GB" sz="1200" smtClean="0">
                <a:solidFill>
                  <a:schemeClr val="bg1"/>
                </a:solidFill>
              </a:rPr>
              <a:pPr eaLnBrk="1" hangingPunct="1"/>
              <a:t>14</a:t>
            </a:fld>
            <a:endParaRPr lang="en-GB" sz="1200" smtClean="0">
              <a:solidFill>
                <a:schemeClr val="bg1"/>
              </a:solidFill>
            </a:endParaRPr>
          </a:p>
        </p:txBody>
      </p:sp>
      <p:graphicFrame>
        <p:nvGraphicFramePr>
          <p:cNvPr id="7" name="Chart 6"/>
          <p:cNvGraphicFramePr>
            <a:graphicFrameLocks/>
          </p:cNvGraphicFramePr>
          <p:nvPr>
            <p:extLst>
              <p:ext uri="{D42A27DB-BD31-4B8C-83A1-F6EECF244321}">
                <p14:modId xmlns:p14="http://schemas.microsoft.com/office/powerpoint/2010/main" val="232495561"/>
              </p:ext>
            </p:extLst>
          </p:nvPr>
        </p:nvGraphicFramePr>
        <p:xfrm>
          <a:off x="1195582" y="1249309"/>
          <a:ext cx="6338887" cy="32925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340795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future for the Chinese automotive sector?</a:t>
            </a:r>
            <a:endParaRPr lang="en-GB" dirty="0"/>
          </a:p>
        </p:txBody>
      </p:sp>
      <p:pic>
        <p:nvPicPr>
          <p:cNvPr id="12" name="Picture 6" descr="http://blogs.r.ftdata.co.uk/beyond-brics/files/2012/05/China-ca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 y="1488951"/>
            <a:ext cx="5454382" cy="338833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1" name="Picture 4" descr="http://www.themalaysianinsider.com/images/uploads/2012/september2012/18/china-car.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016616" y="1488951"/>
            <a:ext cx="2870847" cy="187136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050" name="Picture 2" descr="China auto industry"/>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5986418" y="3498723"/>
            <a:ext cx="2901045" cy="193254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6" name="Slide Number Placeholder 1"/>
          <p:cNvSpPr txBox="1">
            <a:spLocks/>
          </p:cNvSpPr>
          <p:nvPr/>
        </p:nvSpPr>
        <p:spPr>
          <a:xfrm>
            <a:off x="6752255" y="6496315"/>
            <a:ext cx="2133600" cy="365125"/>
          </a:xfrm>
          <a:prstGeom prst="rect">
            <a:avLst/>
          </a:prstGeom>
          <a:noFill/>
        </p:spPr>
        <p:txBody>
          <a:bodyPr/>
          <a:lstStyle>
            <a:defPPr>
              <a:defRPr lang="en-GB"/>
            </a:defPPr>
            <a:lvl1pPr algn="l" rtl="0" eaLnBrk="0" fontAlgn="base" hangingPunct="0">
              <a:spcBef>
                <a:spcPct val="0"/>
              </a:spcBef>
              <a:spcAft>
                <a:spcPct val="0"/>
              </a:spcAft>
              <a:defRPr sz="4800" b="1" kern="1200">
                <a:solidFill>
                  <a:srgbClr val="A70240"/>
                </a:solidFill>
                <a:latin typeface="Arial" charset="0"/>
                <a:ea typeface="+mn-ea"/>
                <a:cs typeface="Arial" charset="0"/>
              </a:defRPr>
            </a:lvl1pPr>
            <a:lvl2pPr marL="742950" indent="-285750" algn="l" rtl="0" eaLnBrk="0" fontAlgn="base" hangingPunct="0">
              <a:spcBef>
                <a:spcPct val="0"/>
              </a:spcBef>
              <a:spcAft>
                <a:spcPct val="0"/>
              </a:spcAft>
              <a:defRPr sz="4800" b="1" kern="1200">
                <a:solidFill>
                  <a:srgbClr val="A70240"/>
                </a:solidFill>
                <a:latin typeface="Arial" charset="0"/>
                <a:ea typeface="+mn-ea"/>
                <a:cs typeface="Arial" charset="0"/>
              </a:defRPr>
            </a:lvl2pPr>
            <a:lvl3pPr marL="1143000" indent="-228600" algn="l" rtl="0" eaLnBrk="0" fontAlgn="base" hangingPunct="0">
              <a:spcBef>
                <a:spcPct val="0"/>
              </a:spcBef>
              <a:spcAft>
                <a:spcPct val="0"/>
              </a:spcAft>
              <a:defRPr sz="4800" b="1" kern="1200">
                <a:solidFill>
                  <a:srgbClr val="A70240"/>
                </a:solidFill>
                <a:latin typeface="Arial" charset="0"/>
                <a:ea typeface="+mn-ea"/>
                <a:cs typeface="Arial" charset="0"/>
              </a:defRPr>
            </a:lvl3pPr>
            <a:lvl4pPr marL="1600200" indent="-228600" algn="l" rtl="0" eaLnBrk="0" fontAlgn="base" hangingPunct="0">
              <a:spcBef>
                <a:spcPct val="0"/>
              </a:spcBef>
              <a:spcAft>
                <a:spcPct val="0"/>
              </a:spcAft>
              <a:defRPr sz="4800" b="1" kern="1200">
                <a:solidFill>
                  <a:srgbClr val="A70240"/>
                </a:solidFill>
                <a:latin typeface="Arial" charset="0"/>
                <a:ea typeface="+mn-ea"/>
                <a:cs typeface="Arial" charset="0"/>
              </a:defRPr>
            </a:lvl4pPr>
            <a:lvl5pPr marL="2057400" indent="-228600" algn="l" rtl="0" eaLnBrk="0" fontAlgn="base" hangingPunct="0">
              <a:spcBef>
                <a:spcPct val="0"/>
              </a:spcBef>
              <a:spcAft>
                <a:spcPct val="0"/>
              </a:spcAft>
              <a:defRPr sz="4800" b="1" kern="1200">
                <a:solidFill>
                  <a:srgbClr val="A70240"/>
                </a:solidFill>
                <a:latin typeface="Arial" charset="0"/>
                <a:ea typeface="+mn-ea"/>
                <a:cs typeface="Arial" charset="0"/>
              </a:defRPr>
            </a:lvl5pPr>
            <a:lvl6pPr marL="2514600" indent="-228600" algn="l" defTabSz="914400" rtl="0" eaLnBrk="0" fontAlgn="base" latinLnBrk="0" hangingPunct="0">
              <a:spcBef>
                <a:spcPct val="0"/>
              </a:spcBef>
              <a:spcAft>
                <a:spcPct val="0"/>
              </a:spcAft>
              <a:defRPr sz="4800" b="1" kern="1200">
                <a:solidFill>
                  <a:srgbClr val="A70240"/>
                </a:solidFill>
                <a:latin typeface="Arial" charset="0"/>
                <a:ea typeface="+mn-ea"/>
                <a:cs typeface="Arial" charset="0"/>
              </a:defRPr>
            </a:lvl6pPr>
            <a:lvl7pPr marL="2971800" indent="-228600" algn="l" defTabSz="914400" rtl="0" eaLnBrk="0" fontAlgn="base" latinLnBrk="0" hangingPunct="0">
              <a:spcBef>
                <a:spcPct val="0"/>
              </a:spcBef>
              <a:spcAft>
                <a:spcPct val="0"/>
              </a:spcAft>
              <a:defRPr sz="4800" b="1" kern="1200">
                <a:solidFill>
                  <a:srgbClr val="A70240"/>
                </a:solidFill>
                <a:latin typeface="Arial" charset="0"/>
                <a:ea typeface="+mn-ea"/>
                <a:cs typeface="Arial" charset="0"/>
              </a:defRPr>
            </a:lvl7pPr>
            <a:lvl8pPr marL="3429000" indent="-228600" algn="l" defTabSz="914400" rtl="0" eaLnBrk="0" fontAlgn="base" latinLnBrk="0" hangingPunct="0">
              <a:spcBef>
                <a:spcPct val="0"/>
              </a:spcBef>
              <a:spcAft>
                <a:spcPct val="0"/>
              </a:spcAft>
              <a:defRPr sz="4800" b="1" kern="1200">
                <a:solidFill>
                  <a:srgbClr val="A70240"/>
                </a:solidFill>
                <a:latin typeface="Arial" charset="0"/>
                <a:ea typeface="+mn-ea"/>
                <a:cs typeface="Arial" charset="0"/>
              </a:defRPr>
            </a:lvl8pPr>
            <a:lvl9pPr marL="3886200" indent="-228600" algn="l" defTabSz="914400" rtl="0" eaLnBrk="0" fontAlgn="base" latinLnBrk="0" hangingPunct="0">
              <a:spcBef>
                <a:spcPct val="0"/>
              </a:spcBef>
              <a:spcAft>
                <a:spcPct val="0"/>
              </a:spcAft>
              <a:defRPr sz="4800" b="1" kern="1200">
                <a:solidFill>
                  <a:srgbClr val="A70240"/>
                </a:solidFill>
                <a:latin typeface="Arial" charset="0"/>
                <a:ea typeface="+mn-ea"/>
                <a:cs typeface="Arial" charset="0"/>
              </a:defRPr>
            </a:lvl9pPr>
          </a:lstStyle>
          <a:p>
            <a:pPr algn="r" eaLnBrk="1" hangingPunct="1"/>
            <a:fld id="{C76A68DD-CF8E-4E1F-9186-6CC4F846B394}" type="slidenum">
              <a:rPr lang="en-US" sz="1200" smtClean="0">
                <a:solidFill>
                  <a:schemeClr val="bg1"/>
                </a:solidFill>
              </a:rPr>
              <a:pPr algn="r" eaLnBrk="1" hangingPunct="1"/>
              <a:t>15</a:t>
            </a:fld>
            <a:endParaRPr lang="en-US" sz="1200" dirty="0" smtClean="0">
              <a:solidFill>
                <a:schemeClr val="bg1"/>
              </a:solidFill>
            </a:endParaRPr>
          </a:p>
        </p:txBody>
      </p:sp>
    </p:spTree>
    <p:extLst>
      <p:ext uri="{BB962C8B-B14F-4D97-AF65-F5344CB8AC3E}">
        <p14:creationId xmlns:p14="http://schemas.microsoft.com/office/powerpoint/2010/main" val="2059838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Volatility of raw materials</a:t>
            </a:r>
            <a:endParaRPr lang="en-GB" dirty="0"/>
          </a:p>
        </p:txBody>
      </p:sp>
      <p:pic>
        <p:nvPicPr>
          <p:cNvPr id="30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4906" y="989045"/>
            <a:ext cx="3780031" cy="2510756"/>
          </a:xfrm>
          <a:prstGeom prst="rect">
            <a:avLst/>
          </a:prstGeom>
          <a:noFill/>
          <a:ln w="9525">
            <a:solidFill>
              <a:srgbClr val="5C7F9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4907" y="3684107"/>
            <a:ext cx="3780031" cy="2505266"/>
          </a:xfrm>
          <a:prstGeom prst="rect">
            <a:avLst/>
          </a:prstGeom>
          <a:noFill/>
          <a:ln w="9525">
            <a:solidFill>
              <a:srgbClr val="5C7F9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500" y="974533"/>
            <a:ext cx="3467363" cy="5214840"/>
          </a:xfrm>
          <a:prstGeom prst="rect">
            <a:avLst/>
          </a:prstGeom>
          <a:noFill/>
          <a:ln w="9525">
            <a:solidFill>
              <a:srgbClr val="5C7F9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1"/>
          <p:cNvSpPr txBox="1">
            <a:spLocks/>
          </p:cNvSpPr>
          <p:nvPr/>
        </p:nvSpPr>
        <p:spPr>
          <a:xfrm>
            <a:off x="6752255" y="6496315"/>
            <a:ext cx="2133600" cy="365125"/>
          </a:xfrm>
          <a:prstGeom prst="rect">
            <a:avLst/>
          </a:prstGeom>
          <a:noFill/>
        </p:spPr>
        <p:txBody>
          <a:bodyPr/>
          <a:lstStyle>
            <a:defPPr>
              <a:defRPr lang="en-GB"/>
            </a:defPPr>
            <a:lvl1pPr algn="l" rtl="0" eaLnBrk="0" fontAlgn="base" hangingPunct="0">
              <a:spcBef>
                <a:spcPct val="0"/>
              </a:spcBef>
              <a:spcAft>
                <a:spcPct val="0"/>
              </a:spcAft>
              <a:defRPr sz="4800" b="1" kern="1200">
                <a:solidFill>
                  <a:srgbClr val="A70240"/>
                </a:solidFill>
                <a:latin typeface="Arial" charset="0"/>
                <a:ea typeface="+mn-ea"/>
                <a:cs typeface="Arial" charset="0"/>
              </a:defRPr>
            </a:lvl1pPr>
            <a:lvl2pPr marL="742950" indent="-285750" algn="l" rtl="0" eaLnBrk="0" fontAlgn="base" hangingPunct="0">
              <a:spcBef>
                <a:spcPct val="0"/>
              </a:spcBef>
              <a:spcAft>
                <a:spcPct val="0"/>
              </a:spcAft>
              <a:defRPr sz="4800" b="1" kern="1200">
                <a:solidFill>
                  <a:srgbClr val="A70240"/>
                </a:solidFill>
                <a:latin typeface="Arial" charset="0"/>
                <a:ea typeface="+mn-ea"/>
                <a:cs typeface="Arial" charset="0"/>
              </a:defRPr>
            </a:lvl2pPr>
            <a:lvl3pPr marL="1143000" indent="-228600" algn="l" rtl="0" eaLnBrk="0" fontAlgn="base" hangingPunct="0">
              <a:spcBef>
                <a:spcPct val="0"/>
              </a:spcBef>
              <a:spcAft>
                <a:spcPct val="0"/>
              </a:spcAft>
              <a:defRPr sz="4800" b="1" kern="1200">
                <a:solidFill>
                  <a:srgbClr val="A70240"/>
                </a:solidFill>
                <a:latin typeface="Arial" charset="0"/>
                <a:ea typeface="+mn-ea"/>
                <a:cs typeface="Arial" charset="0"/>
              </a:defRPr>
            </a:lvl3pPr>
            <a:lvl4pPr marL="1600200" indent="-228600" algn="l" rtl="0" eaLnBrk="0" fontAlgn="base" hangingPunct="0">
              <a:spcBef>
                <a:spcPct val="0"/>
              </a:spcBef>
              <a:spcAft>
                <a:spcPct val="0"/>
              </a:spcAft>
              <a:defRPr sz="4800" b="1" kern="1200">
                <a:solidFill>
                  <a:srgbClr val="A70240"/>
                </a:solidFill>
                <a:latin typeface="Arial" charset="0"/>
                <a:ea typeface="+mn-ea"/>
                <a:cs typeface="Arial" charset="0"/>
              </a:defRPr>
            </a:lvl4pPr>
            <a:lvl5pPr marL="2057400" indent="-228600" algn="l" rtl="0" eaLnBrk="0" fontAlgn="base" hangingPunct="0">
              <a:spcBef>
                <a:spcPct val="0"/>
              </a:spcBef>
              <a:spcAft>
                <a:spcPct val="0"/>
              </a:spcAft>
              <a:defRPr sz="4800" b="1" kern="1200">
                <a:solidFill>
                  <a:srgbClr val="A70240"/>
                </a:solidFill>
                <a:latin typeface="Arial" charset="0"/>
                <a:ea typeface="+mn-ea"/>
                <a:cs typeface="Arial" charset="0"/>
              </a:defRPr>
            </a:lvl5pPr>
            <a:lvl6pPr marL="2514600" indent="-228600" algn="l" defTabSz="914400" rtl="0" eaLnBrk="0" fontAlgn="base" latinLnBrk="0" hangingPunct="0">
              <a:spcBef>
                <a:spcPct val="0"/>
              </a:spcBef>
              <a:spcAft>
                <a:spcPct val="0"/>
              </a:spcAft>
              <a:defRPr sz="4800" b="1" kern="1200">
                <a:solidFill>
                  <a:srgbClr val="A70240"/>
                </a:solidFill>
                <a:latin typeface="Arial" charset="0"/>
                <a:ea typeface="+mn-ea"/>
                <a:cs typeface="Arial" charset="0"/>
              </a:defRPr>
            </a:lvl6pPr>
            <a:lvl7pPr marL="2971800" indent="-228600" algn="l" defTabSz="914400" rtl="0" eaLnBrk="0" fontAlgn="base" latinLnBrk="0" hangingPunct="0">
              <a:spcBef>
                <a:spcPct val="0"/>
              </a:spcBef>
              <a:spcAft>
                <a:spcPct val="0"/>
              </a:spcAft>
              <a:defRPr sz="4800" b="1" kern="1200">
                <a:solidFill>
                  <a:srgbClr val="A70240"/>
                </a:solidFill>
                <a:latin typeface="Arial" charset="0"/>
                <a:ea typeface="+mn-ea"/>
                <a:cs typeface="Arial" charset="0"/>
              </a:defRPr>
            </a:lvl7pPr>
            <a:lvl8pPr marL="3429000" indent="-228600" algn="l" defTabSz="914400" rtl="0" eaLnBrk="0" fontAlgn="base" latinLnBrk="0" hangingPunct="0">
              <a:spcBef>
                <a:spcPct val="0"/>
              </a:spcBef>
              <a:spcAft>
                <a:spcPct val="0"/>
              </a:spcAft>
              <a:defRPr sz="4800" b="1" kern="1200">
                <a:solidFill>
                  <a:srgbClr val="A70240"/>
                </a:solidFill>
                <a:latin typeface="Arial" charset="0"/>
                <a:ea typeface="+mn-ea"/>
                <a:cs typeface="Arial" charset="0"/>
              </a:defRPr>
            </a:lvl8pPr>
            <a:lvl9pPr marL="3886200" indent="-228600" algn="l" defTabSz="914400" rtl="0" eaLnBrk="0" fontAlgn="base" latinLnBrk="0" hangingPunct="0">
              <a:spcBef>
                <a:spcPct val="0"/>
              </a:spcBef>
              <a:spcAft>
                <a:spcPct val="0"/>
              </a:spcAft>
              <a:defRPr sz="4800" b="1" kern="1200">
                <a:solidFill>
                  <a:srgbClr val="A70240"/>
                </a:solidFill>
                <a:latin typeface="Arial" charset="0"/>
                <a:ea typeface="+mn-ea"/>
                <a:cs typeface="Arial" charset="0"/>
              </a:defRPr>
            </a:lvl9pPr>
          </a:lstStyle>
          <a:p>
            <a:pPr algn="r" eaLnBrk="1" hangingPunct="1"/>
            <a:fld id="{C76A68DD-CF8E-4E1F-9186-6CC4F846B394}" type="slidenum">
              <a:rPr lang="en-US" sz="1200" smtClean="0">
                <a:solidFill>
                  <a:schemeClr val="bg1"/>
                </a:solidFill>
              </a:rPr>
              <a:pPr algn="r" eaLnBrk="1" hangingPunct="1"/>
              <a:t>16</a:t>
            </a:fld>
            <a:endParaRPr lang="en-US" sz="1200" dirty="0" smtClean="0">
              <a:solidFill>
                <a:schemeClr val="bg1"/>
              </a:solidFill>
            </a:endParaRPr>
          </a:p>
        </p:txBody>
      </p:sp>
    </p:spTree>
    <p:extLst>
      <p:ext uri="{BB962C8B-B14F-4D97-AF65-F5344CB8AC3E}">
        <p14:creationId xmlns:p14="http://schemas.microsoft.com/office/powerpoint/2010/main" val="1902652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Steelmaking capacity</a:t>
            </a:r>
            <a:endParaRPr lang="en-GB" dirty="0"/>
          </a:p>
        </p:txBody>
      </p:sp>
      <p:pic>
        <p:nvPicPr>
          <p:cNvPr id="4098"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44500" y="1379467"/>
            <a:ext cx="8315650" cy="4091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10"/>
          <p:cNvSpPr txBox="1">
            <a:spLocks noChangeArrowheads="1"/>
          </p:cNvSpPr>
          <p:nvPr/>
        </p:nvSpPr>
        <p:spPr bwMode="auto">
          <a:xfrm>
            <a:off x="1181617" y="5473259"/>
            <a:ext cx="167481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b="1">
                <a:solidFill>
                  <a:srgbClr val="A70240"/>
                </a:solidFill>
                <a:latin typeface="Arial" charset="0"/>
                <a:cs typeface="Arial" charset="0"/>
              </a:defRPr>
            </a:lvl1pPr>
            <a:lvl2pPr marL="742950" indent="-285750" eaLnBrk="0" hangingPunct="0">
              <a:defRPr sz="4800" b="1">
                <a:solidFill>
                  <a:srgbClr val="A70240"/>
                </a:solidFill>
                <a:latin typeface="Arial" charset="0"/>
                <a:cs typeface="Arial" charset="0"/>
              </a:defRPr>
            </a:lvl2pPr>
            <a:lvl3pPr marL="1143000" indent="-228600" eaLnBrk="0" hangingPunct="0">
              <a:defRPr sz="4800" b="1">
                <a:solidFill>
                  <a:srgbClr val="A70240"/>
                </a:solidFill>
                <a:latin typeface="Arial" charset="0"/>
                <a:cs typeface="Arial" charset="0"/>
              </a:defRPr>
            </a:lvl3pPr>
            <a:lvl4pPr marL="1600200" indent="-228600" eaLnBrk="0" hangingPunct="0">
              <a:defRPr sz="4800" b="1">
                <a:solidFill>
                  <a:srgbClr val="A70240"/>
                </a:solidFill>
                <a:latin typeface="Arial" charset="0"/>
                <a:cs typeface="Arial" charset="0"/>
              </a:defRPr>
            </a:lvl4pPr>
            <a:lvl5pPr marL="2057400" indent="-228600" eaLnBrk="0" hangingPunct="0">
              <a:defRPr sz="4800" b="1">
                <a:solidFill>
                  <a:srgbClr val="A70240"/>
                </a:solidFill>
                <a:latin typeface="Arial" charset="0"/>
                <a:cs typeface="Arial" charset="0"/>
              </a:defRPr>
            </a:lvl5pPr>
            <a:lvl6pPr marL="2514600" indent="-228600" eaLnBrk="0" fontAlgn="base" hangingPunct="0">
              <a:spcBef>
                <a:spcPct val="0"/>
              </a:spcBef>
              <a:spcAft>
                <a:spcPct val="0"/>
              </a:spcAft>
              <a:defRPr sz="4800" b="1">
                <a:solidFill>
                  <a:srgbClr val="A70240"/>
                </a:solidFill>
                <a:latin typeface="Arial" charset="0"/>
                <a:cs typeface="Arial" charset="0"/>
              </a:defRPr>
            </a:lvl6pPr>
            <a:lvl7pPr marL="2971800" indent="-228600" eaLnBrk="0" fontAlgn="base" hangingPunct="0">
              <a:spcBef>
                <a:spcPct val="0"/>
              </a:spcBef>
              <a:spcAft>
                <a:spcPct val="0"/>
              </a:spcAft>
              <a:defRPr sz="4800" b="1">
                <a:solidFill>
                  <a:srgbClr val="A70240"/>
                </a:solidFill>
                <a:latin typeface="Arial" charset="0"/>
                <a:cs typeface="Arial" charset="0"/>
              </a:defRPr>
            </a:lvl7pPr>
            <a:lvl8pPr marL="3429000" indent="-228600" eaLnBrk="0" fontAlgn="base" hangingPunct="0">
              <a:spcBef>
                <a:spcPct val="0"/>
              </a:spcBef>
              <a:spcAft>
                <a:spcPct val="0"/>
              </a:spcAft>
              <a:defRPr sz="4800" b="1">
                <a:solidFill>
                  <a:srgbClr val="A70240"/>
                </a:solidFill>
                <a:latin typeface="Arial" charset="0"/>
                <a:cs typeface="Arial" charset="0"/>
              </a:defRPr>
            </a:lvl8pPr>
            <a:lvl9pPr marL="3886200" indent="-228600" eaLnBrk="0" fontAlgn="base" hangingPunct="0">
              <a:spcBef>
                <a:spcPct val="0"/>
              </a:spcBef>
              <a:spcAft>
                <a:spcPct val="0"/>
              </a:spcAft>
              <a:defRPr sz="4800" b="1">
                <a:solidFill>
                  <a:srgbClr val="A70240"/>
                </a:solidFill>
                <a:latin typeface="Arial" charset="0"/>
                <a:cs typeface="Arial" charset="0"/>
              </a:defRPr>
            </a:lvl9pPr>
          </a:lstStyle>
          <a:p>
            <a:pPr eaLnBrk="1" hangingPunct="1"/>
            <a:r>
              <a:rPr lang="en-US" sz="1000" i="1" dirty="0">
                <a:solidFill>
                  <a:schemeClr val="tx1"/>
                </a:solidFill>
              </a:rPr>
              <a:t>Source: </a:t>
            </a:r>
            <a:r>
              <a:rPr lang="en-US" sz="1000" i="1" dirty="0" smtClean="0">
                <a:solidFill>
                  <a:schemeClr val="tx1"/>
                </a:solidFill>
              </a:rPr>
              <a:t>OECD</a:t>
            </a:r>
            <a:endParaRPr lang="en-US" sz="1000" i="1" dirty="0">
              <a:solidFill>
                <a:schemeClr val="tx1"/>
              </a:solidFill>
            </a:endParaRPr>
          </a:p>
        </p:txBody>
      </p:sp>
      <p:sp>
        <p:nvSpPr>
          <p:cNvPr id="5" name="Slide Number Placeholder 1"/>
          <p:cNvSpPr txBox="1">
            <a:spLocks/>
          </p:cNvSpPr>
          <p:nvPr/>
        </p:nvSpPr>
        <p:spPr>
          <a:xfrm>
            <a:off x="6752255" y="6496315"/>
            <a:ext cx="2133600" cy="365125"/>
          </a:xfrm>
          <a:prstGeom prst="rect">
            <a:avLst/>
          </a:prstGeom>
          <a:noFill/>
        </p:spPr>
        <p:txBody>
          <a:bodyPr/>
          <a:lstStyle>
            <a:defPPr>
              <a:defRPr lang="en-GB"/>
            </a:defPPr>
            <a:lvl1pPr algn="l" rtl="0" eaLnBrk="0" fontAlgn="base" hangingPunct="0">
              <a:spcBef>
                <a:spcPct val="0"/>
              </a:spcBef>
              <a:spcAft>
                <a:spcPct val="0"/>
              </a:spcAft>
              <a:defRPr sz="4800" b="1" kern="1200">
                <a:solidFill>
                  <a:srgbClr val="A70240"/>
                </a:solidFill>
                <a:latin typeface="Arial" charset="0"/>
                <a:ea typeface="+mn-ea"/>
                <a:cs typeface="Arial" charset="0"/>
              </a:defRPr>
            </a:lvl1pPr>
            <a:lvl2pPr marL="742950" indent="-285750" algn="l" rtl="0" eaLnBrk="0" fontAlgn="base" hangingPunct="0">
              <a:spcBef>
                <a:spcPct val="0"/>
              </a:spcBef>
              <a:spcAft>
                <a:spcPct val="0"/>
              </a:spcAft>
              <a:defRPr sz="4800" b="1" kern="1200">
                <a:solidFill>
                  <a:srgbClr val="A70240"/>
                </a:solidFill>
                <a:latin typeface="Arial" charset="0"/>
                <a:ea typeface="+mn-ea"/>
                <a:cs typeface="Arial" charset="0"/>
              </a:defRPr>
            </a:lvl2pPr>
            <a:lvl3pPr marL="1143000" indent="-228600" algn="l" rtl="0" eaLnBrk="0" fontAlgn="base" hangingPunct="0">
              <a:spcBef>
                <a:spcPct val="0"/>
              </a:spcBef>
              <a:spcAft>
                <a:spcPct val="0"/>
              </a:spcAft>
              <a:defRPr sz="4800" b="1" kern="1200">
                <a:solidFill>
                  <a:srgbClr val="A70240"/>
                </a:solidFill>
                <a:latin typeface="Arial" charset="0"/>
                <a:ea typeface="+mn-ea"/>
                <a:cs typeface="Arial" charset="0"/>
              </a:defRPr>
            </a:lvl3pPr>
            <a:lvl4pPr marL="1600200" indent="-228600" algn="l" rtl="0" eaLnBrk="0" fontAlgn="base" hangingPunct="0">
              <a:spcBef>
                <a:spcPct val="0"/>
              </a:spcBef>
              <a:spcAft>
                <a:spcPct val="0"/>
              </a:spcAft>
              <a:defRPr sz="4800" b="1" kern="1200">
                <a:solidFill>
                  <a:srgbClr val="A70240"/>
                </a:solidFill>
                <a:latin typeface="Arial" charset="0"/>
                <a:ea typeface="+mn-ea"/>
                <a:cs typeface="Arial" charset="0"/>
              </a:defRPr>
            </a:lvl4pPr>
            <a:lvl5pPr marL="2057400" indent="-228600" algn="l" rtl="0" eaLnBrk="0" fontAlgn="base" hangingPunct="0">
              <a:spcBef>
                <a:spcPct val="0"/>
              </a:spcBef>
              <a:spcAft>
                <a:spcPct val="0"/>
              </a:spcAft>
              <a:defRPr sz="4800" b="1" kern="1200">
                <a:solidFill>
                  <a:srgbClr val="A70240"/>
                </a:solidFill>
                <a:latin typeface="Arial" charset="0"/>
                <a:ea typeface="+mn-ea"/>
                <a:cs typeface="Arial" charset="0"/>
              </a:defRPr>
            </a:lvl5pPr>
            <a:lvl6pPr marL="2514600" indent="-228600" algn="l" defTabSz="914400" rtl="0" eaLnBrk="0" fontAlgn="base" latinLnBrk="0" hangingPunct="0">
              <a:spcBef>
                <a:spcPct val="0"/>
              </a:spcBef>
              <a:spcAft>
                <a:spcPct val="0"/>
              </a:spcAft>
              <a:defRPr sz="4800" b="1" kern="1200">
                <a:solidFill>
                  <a:srgbClr val="A70240"/>
                </a:solidFill>
                <a:latin typeface="Arial" charset="0"/>
                <a:ea typeface="+mn-ea"/>
                <a:cs typeface="Arial" charset="0"/>
              </a:defRPr>
            </a:lvl6pPr>
            <a:lvl7pPr marL="2971800" indent="-228600" algn="l" defTabSz="914400" rtl="0" eaLnBrk="0" fontAlgn="base" latinLnBrk="0" hangingPunct="0">
              <a:spcBef>
                <a:spcPct val="0"/>
              </a:spcBef>
              <a:spcAft>
                <a:spcPct val="0"/>
              </a:spcAft>
              <a:defRPr sz="4800" b="1" kern="1200">
                <a:solidFill>
                  <a:srgbClr val="A70240"/>
                </a:solidFill>
                <a:latin typeface="Arial" charset="0"/>
                <a:ea typeface="+mn-ea"/>
                <a:cs typeface="Arial" charset="0"/>
              </a:defRPr>
            </a:lvl7pPr>
            <a:lvl8pPr marL="3429000" indent="-228600" algn="l" defTabSz="914400" rtl="0" eaLnBrk="0" fontAlgn="base" latinLnBrk="0" hangingPunct="0">
              <a:spcBef>
                <a:spcPct val="0"/>
              </a:spcBef>
              <a:spcAft>
                <a:spcPct val="0"/>
              </a:spcAft>
              <a:defRPr sz="4800" b="1" kern="1200">
                <a:solidFill>
                  <a:srgbClr val="A70240"/>
                </a:solidFill>
                <a:latin typeface="Arial" charset="0"/>
                <a:ea typeface="+mn-ea"/>
                <a:cs typeface="Arial" charset="0"/>
              </a:defRPr>
            </a:lvl8pPr>
            <a:lvl9pPr marL="3886200" indent="-228600" algn="l" defTabSz="914400" rtl="0" eaLnBrk="0" fontAlgn="base" latinLnBrk="0" hangingPunct="0">
              <a:spcBef>
                <a:spcPct val="0"/>
              </a:spcBef>
              <a:spcAft>
                <a:spcPct val="0"/>
              </a:spcAft>
              <a:defRPr sz="4800" b="1" kern="1200">
                <a:solidFill>
                  <a:srgbClr val="A70240"/>
                </a:solidFill>
                <a:latin typeface="Arial" charset="0"/>
                <a:ea typeface="+mn-ea"/>
                <a:cs typeface="Arial" charset="0"/>
              </a:defRPr>
            </a:lvl9pPr>
          </a:lstStyle>
          <a:p>
            <a:pPr algn="r" eaLnBrk="1" hangingPunct="1"/>
            <a:fld id="{C76A68DD-CF8E-4E1F-9186-6CC4F846B394}" type="slidenum">
              <a:rPr lang="en-US" sz="1200" smtClean="0">
                <a:solidFill>
                  <a:schemeClr val="bg1"/>
                </a:solidFill>
              </a:rPr>
              <a:pPr algn="r" eaLnBrk="1" hangingPunct="1"/>
              <a:t>17</a:t>
            </a:fld>
            <a:endParaRPr lang="en-US" sz="1200" dirty="0" smtClean="0">
              <a:solidFill>
                <a:schemeClr val="bg1"/>
              </a:solidFill>
            </a:endParaRPr>
          </a:p>
        </p:txBody>
      </p:sp>
    </p:spTree>
    <p:extLst>
      <p:ext uri="{BB962C8B-B14F-4D97-AF65-F5344CB8AC3E}">
        <p14:creationId xmlns:p14="http://schemas.microsoft.com/office/powerpoint/2010/main" val="737350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Changes in technology</a:t>
            </a:r>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832" y="1096132"/>
            <a:ext cx="3377530" cy="5058858"/>
          </a:xfrm>
          <a:prstGeom prst="rect">
            <a:avLst/>
          </a:prstGeom>
          <a:noFill/>
          <a:ln w="9525">
            <a:solidFill>
              <a:srgbClr val="5C7F9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44500" y="1096132"/>
            <a:ext cx="3634756" cy="2424632"/>
          </a:xfrm>
          <a:prstGeom prst="rect">
            <a:avLst/>
          </a:prstGeom>
          <a:noFill/>
          <a:ln w="9525">
            <a:solidFill>
              <a:srgbClr val="5C7F9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874" y="3694668"/>
            <a:ext cx="3612382" cy="2465026"/>
          </a:xfrm>
          <a:prstGeom prst="rect">
            <a:avLst/>
          </a:prstGeom>
          <a:noFill/>
          <a:ln w="9525">
            <a:solidFill>
              <a:srgbClr val="5C7F9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1"/>
          <p:cNvSpPr txBox="1">
            <a:spLocks/>
          </p:cNvSpPr>
          <p:nvPr/>
        </p:nvSpPr>
        <p:spPr>
          <a:xfrm>
            <a:off x="6752255" y="6496315"/>
            <a:ext cx="2133600" cy="365125"/>
          </a:xfrm>
          <a:prstGeom prst="rect">
            <a:avLst/>
          </a:prstGeom>
          <a:noFill/>
        </p:spPr>
        <p:txBody>
          <a:bodyPr/>
          <a:lstStyle>
            <a:defPPr>
              <a:defRPr lang="en-GB"/>
            </a:defPPr>
            <a:lvl1pPr algn="l" rtl="0" eaLnBrk="0" fontAlgn="base" hangingPunct="0">
              <a:spcBef>
                <a:spcPct val="0"/>
              </a:spcBef>
              <a:spcAft>
                <a:spcPct val="0"/>
              </a:spcAft>
              <a:defRPr sz="4800" b="1" kern="1200">
                <a:solidFill>
                  <a:srgbClr val="A70240"/>
                </a:solidFill>
                <a:latin typeface="Arial" charset="0"/>
                <a:ea typeface="+mn-ea"/>
                <a:cs typeface="Arial" charset="0"/>
              </a:defRPr>
            </a:lvl1pPr>
            <a:lvl2pPr marL="742950" indent="-285750" algn="l" rtl="0" eaLnBrk="0" fontAlgn="base" hangingPunct="0">
              <a:spcBef>
                <a:spcPct val="0"/>
              </a:spcBef>
              <a:spcAft>
                <a:spcPct val="0"/>
              </a:spcAft>
              <a:defRPr sz="4800" b="1" kern="1200">
                <a:solidFill>
                  <a:srgbClr val="A70240"/>
                </a:solidFill>
                <a:latin typeface="Arial" charset="0"/>
                <a:ea typeface="+mn-ea"/>
                <a:cs typeface="Arial" charset="0"/>
              </a:defRPr>
            </a:lvl2pPr>
            <a:lvl3pPr marL="1143000" indent="-228600" algn="l" rtl="0" eaLnBrk="0" fontAlgn="base" hangingPunct="0">
              <a:spcBef>
                <a:spcPct val="0"/>
              </a:spcBef>
              <a:spcAft>
                <a:spcPct val="0"/>
              </a:spcAft>
              <a:defRPr sz="4800" b="1" kern="1200">
                <a:solidFill>
                  <a:srgbClr val="A70240"/>
                </a:solidFill>
                <a:latin typeface="Arial" charset="0"/>
                <a:ea typeface="+mn-ea"/>
                <a:cs typeface="Arial" charset="0"/>
              </a:defRPr>
            </a:lvl3pPr>
            <a:lvl4pPr marL="1600200" indent="-228600" algn="l" rtl="0" eaLnBrk="0" fontAlgn="base" hangingPunct="0">
              <a:spcBef>
                <a:spcPct val="0"/>
              </a:spcBef>
              <a:spcAft>
                <a:spcPct val="0"/>
              </a:spcAft>
              <a:defRPr sz="4800" b="1" kern="1200">
                <a:solidFill>
                  <a:srgbClr val="A70240"/>
                </a:solidFill>
                <a:latin typeface="Arial" charset="0"/>
                <a:ea typeface="+mn-ea"/>
                <a:cs typeface="Arial" charset="0"/>
              </a:defRPr>
            </a:lvl4pPr>
            <a:lvl5pPr marL="2057400" indent="-228600" algn="l" rtl="0" eaLnBrk="0" fontAlgn="base" hangingPunct="0">
              <a:spcBef>
                <a:spcPct val="0"/>
              </a:spcBef>
              <a:spcAft>
                <a:spcPct val="0"/>
              </a:spcAft>
              <a:defRPr sz="4800" b="1" kern="1200">
                <a:solidFill>
                  <a:srgbClr val="A70240"/>
                </a:solidFill>
                <a:latin typeface="Arial" charset="0"/>
                <a:ea typeface="+mn-ea"/>
                <a:cs typeface="Arial" charset="0"/>
              </a:defRPr>
            </a:lvl5pPr>
            <a:lvl6pPr marL="2514600" indent="-228600" algn="l" defTabSz="914400" rtl="0" eaLnBrk="0" fontAlgn="base" latinLnBrk="0" hangingPunct="0">
              <a:spcBef>
                <a:spcPct val="0"/>
              </a:spcBef>
              <a:spcAft>
                <a:spcPct val="0"/>
              </a:spcAft>
              <a:defRPr sz="4800" b="1" kern="1200">
                <a:solidFill>
                  <a:srgbClr val="A70240"/>
                </a:solidFill>
                <a:latin typeface="Arial" charset="0"/>
                <a:ea typeface="+mn-ea"/>
                <a:cs typeface="Arial" charset="0"/>
              </a:defRPr>
            </a:lvl6pPr>
            <a:lvl7pPr marL="2971800" indent="-228600" algn="l" defTabSz="914400" rtl="0" eaLnBrk="0" fontAlgn="base" latinLnBrk="0" hangingPunct="0">
              <a:spcBef>
                <a:spcPct val="0"/>
              </a:spcBef>
              <a:spcAft>
                <a:spcPct val="0"/>
              </a:spcAft>
              <a:defRPr sz="4800" b="1" kern="1200">
                <a:solidFill>
                  <a:srgbClr val="A70240"/>
                </a:solidFill>
                <a:latin typeface="Arial" charset="0"/>
                <a:ea typeface="+mn-ea"/>
                <a:cs typeface="Arial" charset="0"/>
              </a:defRPr>
            </a:lvl7pPr>
            <a:lvl8pPr marL="3429000" indent="-228600" algn="l" defTabSz="914400" rtl="0" eaLnBrk="0" fontAlgn="base" latinLnBrk="0" hangingPunct="0">
              <a:spcBef>
                <a:spcPct val="0"/>
              </a:spcBef>
              <a:spcAft>
                <a:spcPct val="0"/>
              </a:spcAft>
              <a:defRPr sz="4800" b="1" kern="1200">
                <a:solidFill>
                  <a:srgbClr val="A70240"/>
                </a:solidFill>
                <a:latin typeface="Arial" charset="0"/>
                <a:ea typeface="+mn-ea"/>
                <a:cs typeface="Arial" charset="0"/>
              </a:defRPr>
            </a:lvl8pPr>
            <a:lvl9pPr marL="3886200" indent="-228600" algn="l" defTabSz="914400" rtl="0" eaLnBrk="0" fontAlgn="base" latinLnBrk="0" hangingPunct="0">
              <a:spcBef>
                <a:spcPct val="0"/>
              </a:spcBef>
              <a:spcAft>
                <a:spcPct val="0"/>
              </a:spcAft>
              <a:defRPr sz="4800" b="1" kern="1200">
                <a:solidFill>
                  <a:srgbClr val="A70240"/>
                </a:solidFill>
                <a:latin typeface="Arial" charset="0"/>
                <a:ea typeface="+mn-ea"/>
                <a:cs typeface="Arial" charset="0"/>
              </a:defRPr>
            </a:lvl9pPr>
          </a:lstStyle>
          <a:p>
            <a:pPr algn="r" eaLnBrk="1" hangingPunct="1"/>
            <a:fld id="{C76A68DD-CF8E-4E1F-9186-6CC4F846B394}" type="slidenum">
              <a:rPr lang="en-US" sz="1200" smtClean="0">
                <a:solidFill>
                  <a:schemeClr val="bg1"/>
                </a:solidFill>
              </a:rPr>
              <a:pPr algn="r" eaLnBrk="1" hangingPunct="1"/>
              <a:t>18</a:t>
            </a:fld>
            <a:endParaRPr lang="en-US" sz="1200" dirty="0" smtClean="0">
              <a:solidFill>
                <a:schemeClr val="bg1"/>
              </a:solidFill>
            </a:endParaRPr>
          </a:p>
        </p:txBody>
      </p:sp>
    </p:spTree>
    <p:extLst>
      <p:ext uri="{BB962C8B-B14F-4D97-AF65-F5344CB8AC3E}">
        <p14:creationId xmlns:p14="http://schemas.microsoft.com/office/powerpoint/2010/main" val="4225987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The future</a:t>
            </a:r>
            <a:endParaRPr lang="en-GB" dirty="0"/>
          </a:p>
        </p:txBody>
      </p:sp>
    </p:spTree>
    <p:extLst>
      <p:ext uri="{BB962C8B-B14F-4D97-AF65-F5344CB8AC3E}">
        <p14:creationId xmlns:p14="http://schemas.microsoft.com/office/powerpoint/2010/main" val="236374091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955987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8" descr="Low Carbon Materials Processing - Windows Internet Explorer"/>
          <p:cNvPicPr>
            <a:picLocks noChangeAspect="1"/>
          </p:cNvPicPr>
          <p:nvPr/>
        </p:nvPicPr>
        <p:blipFill>
          <a:blip r:embed="rId3">
            <a:extLst>
              <a:ext uri="{28A0092B-C50C-407E-A947-70E740481C1C}">
                <a14:useLocalDpi xmlns:a14="http://schemas.microsoft.com/office/drawing/2010/main" val="0"/>
              </a:ext>
            </a:extLst>
          </a:blip>
          <a:srcRect l="15044" t="28233" r="55658" b="23407"/>
          <a:stretch>
            <a:fillRect/>
          </a:stretch>
        </p:blipFill>
        <p:spPr bwMode="auto">
          <a:xfrm>
            <a:off x="2057400" y="188913"/>
            <a:ext cx="6324600"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itle 1"/>
          <p:cNvSpPr>
            <a:spLocks noGrp="1"/>
          </p:cNvSpPr>
          <p:nvPr>
            <p:ph type="title"/>
          </p:nvPr>
        </p:nvSpPr>
        <p:spPr/>
        <p:txBody>
          <a:bodyPr/>
          <a:lstStyle/>
          <a:p>
            <a:pPr eaLnBrk="1" hangingPunct="1"/>
            <a:r>
              <a:rPr lang="en-GB" dirty="0" smtClean="0"/>
              <a:t>Design requirements</a:t>
            </a:r>
          </a:p>
        </p:txBody>
      </p:sp>
      <p:pic>
        <p:nvPicPr>
          <p:cNvPr id="36868"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457200" y="4495800"/>
            <a:ext cx="1470025" cy="1733550"/>
          </a:xfrm>
        </p:spPr>
      </p:pic>
      <p:sp>
        <p:nvSpPr>
          <p:cNvPr id="36869" name="Slide Number Placeholder 1"/>
          <p:cNvSpPr>
            <a:spLocks noGrp="1"/>
          </p:cNvSpPr>
          <p:nvPr>
            <p:ph type="sldNum" sz="quarter" idx="4"/>
          </p:nvPr>
        </p:nvSpPr>
        <p:spPr>
          <a:noFill/>
        </p:spPr>
        <p:txBody>
          <a:bodyPr/>
          <a:lstStyle>
            <a:lvl1pPr eaLnBrk="0" hangingPunct="0">
              <a:defRPr sz="4800" b="1">
                <a:solidFill>
                  <a:srgbClr val="A70240"/>
                </a:solidFill>
                <a:latin typeface="Arial" charset="0"/>
                <a:cs typeface="Arial" charset="0"/>
              </a:defRPr>
            </a:lvl1pPr>
            <a:lvl2pPr marL="742950" indent="-285750" eaLnBrk="0" hangingPunct="0">
              <a:defRPr sz="4800" b="1">
                <a:solidFill>
                  <a:srgbClr val="A70240"/>
                </a:solidFill>
                <a:latin typeface="Arial" charset="0"/>
                <a:cs typeface="Arial" charset="0"/>
              </a:defRPr>
            </a:lvl2pPr>
            <a:lvl3pPr marL="1143000" indent="-228600" eaLnBrk="0" hangingPunct="0">
              <a:defRPr sz="4800" b="1">
                <a:solidFill>
                  <a:srgbClr val="A70240"/>
                </a:solidFill>
                <a:latin typeface="Arial" charset="0"/>
                <a:cs typeface="Arial" charset="0"/>
              </a:defRPr>
            </a:lvl3pPr>
            <a:lvl4pPr marL="1600200" indent="-228600" eaLnBrk="0" hangingPunct="0">
              <a:defRPr sz="4800" b="1">
                <a:solidFill>
                  <a:srgbClr val="A70240"/>
                </a:solidFill>
                <a:latin typeface="Arial" charset="0"/>
                <a:cs typeface="Arial" charset="0"/>
              </a:defRPr>
            </a:lvl4pPr>
            <a:lvl5pPr marL="2057400" indent="-228600" eaLnBrk="0" hangingPunct="0">
              <a:defRPr sz="4800" b="1">
                <a:solidFill>
                  <a:srgbClr val="A70240"/>
                </a:solidFill>
                <a:latin typeface="Arial" charset="0"/>
                <a:cs typeface="Arial" charset="0"/>
              </a:defRPr>
            </a:lvl5pPr>
            <a:lvl6pPr marL="2514600" indent="-228600" eaLnBrk="0" fontAlgn="base" hangingPunct="0">
              <a:spcBef>
                <a:spcPct val="0"/>
              </a:spcBef>
              <a:spcAft>
                <a:spcPct val="0"/>
              </a:spcAft>
              <a:defRPr sz="4800" b="1">
                <a:solidFill>
                  <a:srgbClr val="A70240"/>
                </a:solidFill>
                <a:latin typeface="Arial" charset="0"/>
                <a:cs typeface="Arial" charset="0"/>
              </a:defRPr>
            </a:lvl6pPr>
            <a:lvl7pPr marL="2971800" indent="-228600" eaLnBrk="0" fontAlgn="base" hangingPunct="0">
              <a:spcBef>
                <a:spcPct val="0"/>
              </a:spcBef>
              <a:spcAft>
                <a:spcPct val="0"/>
              </a:spcAft>
              <a:defRPr sz="4800" b="1">
                <a:solidFill>
                  <a:srgbClr val="A70240"/>
                </a:solidFill>
                <a:latin typeface="Arial" charset="0"/>
                <a:cs typeface="Arial" charset="0"/>
              </a:defRPr>
            </a:lvl7pPr>
            <a:lvl8pPr marL="3429000" indent="-228600" eaLnBrk="0" fontAlgn="base" hangingPunct="0">
              <a:spcBef>
                <a:spcPct val="0"/>
              </a:spcBef>
              <a:spcAft>
                <a:spcPct val="0"/>
              </a:spcAft>
              <a:defRPr sz="4800" b="1">
                <a:solidFill>
                  <a:srgbClr val="A70240"/>
                </a:solidFill>
                <a:latin typeface="Arial" charset="0"/>
                <a:cs typeface="Arial" charset="0"/>
              </a:defRPr>
            </a:lvl8pPr>
            <a:lvl9pPr marL="3886200" indent="-228600" eaLnBrk="0" fontAlgn="base" hangingPunct="0">
              <a:spcBef>
                <a:spcPct val="0"/>
              </a:spcBef>
              <a:spcAft>
                <a:spcPct val="0"/>
              </a:spcAft>
              <a:defRPr sz="4800" b="1">
                <a:solidFill>
                  <a:srgbClr val="A70240"/>
                </a:solidFill>
                <a:latin typeface="Arial" charset="0"/>
                <a:cs typeface="Arial" charset="0"/>
              </a:defRPr>
            </a:lvl9pPr>
          </a:lstStyle>
          <a:p>
            <a:pPr eaLnBrk="1" hangingPunct="1"/>
            <a:fld id="{BFEF1492-4720-4369-9D4D-BA1B8CBE4FD5}" type="slidenum">
              <a:rPr lang="en-US" sz="1200" smtClean="0">
                <a:solidFill>
                  <a:schemeClr val="bg1"/>
                </a:solidFill>
              </a:rPr>
              <a:pPr eaLnBrk="1" hangingPunct="1"/>
              <a:t>20</a:t>
            </a:fld>
            <a:endParaRPr lang="en-US" sz="1200" smtClean="0">
              <a:solidFill>
                <a:schemeClr val="bg1"/>
              </a:solidFill>
            </a:endParaRPr>
          </a:p>
        </p:txBody>
      </p:sp>
      <p:sp>
        <p:nvSpPr>
          <p:cNvPr id="36870" name="AutoShape 2" descr="data:image/jpeg;base64,/9j/4AAQSkZJRgABAQAAAQABAAD/2wCEAAkGBhQSERUUEhQWFBQVFxgWFRgYGBcYGBoYFxwYHBwVFxgYHCYeFxokHBgWHy8gIycpLCwsGB8xNTAqNSYrLCkBCQoKDgwOGg8PGjIkHyQsLykvLCw1LSwsLyw0LywvKSkpLCwsLCwpLDQtKSwsLCwsLCwsLCwsLCwpLCwsLCwsKf/AABEIAPIA0AMBIgACEQEDEQH/xAAbAAABBQEBAAAAAAAAAAAAAAAAAgMEBQYBB//EAEsQAAIBAgMDBwgHBAgGAgMAAAECAwARBBIhBTFBBhMiUVNhcRQVMnKBkZLRFiNCUqGxsjM0c/AHJGKCs8Hh8UNjdKKjwkSEFzWD/8QAGgEAAwEBAQEAAAAAAAAAAAAAAAECAwQFBv/EADkRAAICAAQDAwkHAwUAAAAAAAABAhEDEiExBEFRBWGBExVCcZGhscHRBhYyUlPh8BQiIyQzQ3Lx/9oADAMBAAIRAxEAPwCuwhhEUP1KkmKPUrGRmyDf0b79daiIm/oR7vuR939mpWzsC7Qwnm2P1cf2T9wWO/qptMA+v1b7vut3d9exGMaPJnKVj+y8Kh0eKJl+19XGTY3Fx0dD1d4rsGx4hnjeOM+iAciahlHSBt1kH2ml7OhZTqjL4qRxqYNVBtrHlB70IF/de/gRQ0rGm6MtJs1FJBjS4Nj0F+VJ8ij7NPhX5VcbYh1D9ejeI4+0Wquq6VbGbb6jHkUfZp8C/KjyKPs0+BflT1FKl0Fb6jPkUfZp8C/KjyKPs0+BflUiOMtooJO/QE6dfhSaKXQLYz5FH2afAvyo8ij7NPgX5U/RRS6Bb6jHkUfZp8C/KjyKPs0+BflT1WOH2QSAznIDu+8fZwp5V0C31KjyGPs0+BflR5FH2afAvyrRx4FNAiXNvtC5qNtWNFFgoDGxFtLDiTajKugZn1KXyKPs0+BflR5FH2afAvyp6ilS6Bb6jPkUfZp8C/KjyKPs0+BflT1FFLoFvqM+RR9mnwL8qPIo+zT4F+VPUUUugW+oz5FH2afAvyo8ij7NPgX5U9RRS6Bb6jPkUfZp8C/KkT4KPK31aei32V+6e6pNIn9BvVb9JpSSp6DjJ3uaLZ+KjWKH6+a/MR6dO3oLpoeu/uplcZv+vk3f8zjbvqTs/k4zQQGzfsIzoOtQerq/Kj6MsL793d1DuqYuNGk1K9h7Y+MF9ZWfTUNmsd9xqd9tKRl5uQgElDlKkj0kK2I92h8BXMPsdowWs3RBO4EaE76chk5xbA6rYpf1QSnt/MX409OQLamM7Rw/RI35lzL/AHb/APras8K1kq5ogd5R/blf5bqyjrYkdRIq4ETRPi2gmgKWHcAfz1p1VhfdluesZaqaKszPRNlwwYaEr0Wd9XCks9xeyr1Dv/Osni8CHdm1W5JtpYXI0qsixTLfKxBOh66tsDtCUKGFmAvZdx04366ziqLlK6Rb7B5IJ+0nzFfspa17cWN9Lfd99VG0tiqZmEBBX25QeNu6rPAuZVvJmVSdEFwGvxy8b+FSNpYFo7IFyiwNrgnho5GosTupLfcb22KrB7PSLXR3G88B4e2lyG1yT7T/ADpSsthfXx4DwpqXY8+IA5pCVOpY6LfvJq9EjPfQYh2/zUilRcA662uOIB8ONVOIkDOxF7Em1zc2voCeNE+HZGKsLMN4pul3j20CiiimIKKKKACiiigAooooAKRP6Deq36TS6RP6Deq36TUy2ZUd0aDZ2CQQw3nH7vGcv90Hr76jrh0u3T6uA6hUzAcni0EDc7HrBHvdL6qDqCeFH0c1P1sXD/iJ1etURarc2nF3sGxiEOZWuRc7hrvuD3f605NCEcOlubcqV45bAdE+GhHWLd9cwWxWW5VlbKGPRZSbC+tgdRTuCCnMjMpU5OIuDYWceB/M03V2JJ7E214y3BtGt131/GsfixZ28TW1w2GIikQkE2FuPSDLe3cRb8Kxu0R9bJ65/OnhvVhiLYjUuO1xmvbjbf8AjSKK1MSYsUJ+248QKs9n4dUFwc9zcbracaoaA1jcb6kDRYraiqemxYnXTj7flT0fLeyZDAjKAQlyRqd7PbU6ab6zc2JZ7ZtbcePtPGmqlpMak1sazCco4pEWN0WNhc53Ylb6bgdAPZV9gNoxrH9dKi2J10RjuNzm1Om42rzauu5NrkmwsO4d1JwTVFKbWpK2vMHnkZXLgsSGOhPvFQ67XKogKKKKYBRRRQAUUUUAFFFFABSJ/Qb1W/SaXSJ/Qb1W/SamWzHHdHouxORKthYGMzjNh4jYBdMyA6eF66f6PY7k88+tvsrWg5PQDyTDdIfu0PH/AJa1P8nH3hXw+J2jxqdRl8PofSrhMBq2viZvZHI1YWzLM9xf7K9dTJeTpuWWaQA5bgKlhYcNNx39xq5gituIOh0oTEEEjTgNw91Qu0uKr++e/cvoP+kwvRj8SvGwyYyDK54Xsu4kflasziv6P4y7HnX1JO5a3yvod1vD8Kq5fSPjS4jtLisNLJP3L6FYfCYM280fiZH/APHsfav8K/KuH+j2PtX9y/KtbQa432zxyX+4/Yvobeb+H/L8THfQKPtX9y0fQKPtX9y1qaK8n7wdo/qv2R+hp5u4b8nxMt9Ao+1f3LR9Ao+1f3LWpoo+8HaP6r9kfoHm7hvy/Ey30Cj7V/ctH0Cj7V/ctag1k8A0+KxeIIxLRLh5hGsShSCo3l76nNYjurpwO2O0cVSk8elFW3S60tosznwPDRaWTfvf1HPoFH2r/CtH0Cj7V/hWnMJtOQ4naClyViRTGNLKSjEkaddVEe2cRLh9nx88Y2xRfnJrDN0CbKOAJ/yWuqPH9qS/5+nJc4uX5eSRk+F4Veh731rqWf0Bj7V/ctH0Cj7V/ctJ5SYTEQYMyLi5c0KsScqXkuwtn00yg206qb2niJ8Ps+4xDyzTGMRswUFS4UlVsLbg2/rpQ7R7RmouHEXmllWnv/DtTT/cb4Thk3eHsr3/AHHvoFH2r+5aPoCnav8ACtJ21txzg8JNG5Uyy4cMRbUODmXduvSfP8i7UmgZjzbR2jGllkCB9O8jN7qUeP7VlFtY2yk6pei0ny7wfC8InWTp15+I59Ao+1f3LR9Ao+1f3LTOzduy+aDO7lpcsgDG18xconC2hI4UTbcl8ztMHInRcrNpfOkgRjutf2U3x/auavLen5PZb9fw7B/S8JV5OV8/qPfQKPtX9y0fQKPtX+FaZwG0Z45p4JJjMBhefjdgodTb0SVFjruqRg9pynZHPFyZeYZs+mbMC1jutwFKfaHaca/z2m4paL0laf4e4FwvCv0OvN8vET9Ao+1f3LUbafIlEglcSOcsUjWsutkY2q05K4abm45pcTLLzkSnIwQKpaxuLC+nfVhtz91n/gy/oasJdtcfDGWH5a9aei8d4o0XA8O4ZsleP7lpyeQ+R4b/AKaH/DSpWU9dROTqjyTDdL/40PD/AJa1Pyr978P9a6cWNyf1Kg9DmGNqezg3sBfTr10pECDrvoe6uZwpPR3W404f2xSe3t+oS1eg+kl1On+4NVsu8+NWRkGUkDWq2TefGs+Lekdf5qVgbsTXDXaK4GrOoYy1ynpN1M15ONhrDlSNE7CiiisRhWS5XYbyVhj4TldSiTL9mVCQLEfeHA/KtbVJieR8Ek5mfnGJYOULnmy4t0sm7gK7uBxYYWJmm9Oaq7XOO/PqY40XKNL/AMKvBH+ubU/hofZzbf7V3YGw0xWysPG9wcuZGHpI2ZrMPw8Qastr8kIcRIZGMiMwCvzblA4HBxYg07juTMMkUcV3jWLSPm3KkC1iL63uN967pcZhOMcsmncW3W2WLj11v4GCwpJu1e/vdmdm2nJNsbE86czx54mb72Rls/tB/CnNt49VfZyOGKqvPOEVnayxqq9FdT0mNaEcm4RhThVBWIixselqblsx4kjfTkWxY1mWYZs6RCFbtcBB3dffR/WYCbaTq5tLbdJL1fIPJTe/RL2MwSYjNs2BNfqcckeoINszMtwdQbN+FSuUEJOLxsi+lh/Jpx4Low+En3VqZuScDF75+nMuIYBtOcW+o00Guo491S/MsfOzS6lp1CSAno5QLCw4aVu+0sKMnOKetuvXKDa9zRHkJtU/5o/2MJDiwuzcHGbkSYm5CgsxSORnNlGp3LoK7JjQ2A2mihgFlMihlKsFlZW1U6jUfjWxwPJWGLmMuf8Aq+fmwWv+03ltNTrpXcbyXhlaZmzXnREks1haMjKRpoeiNafnHh8/Os2e+/Pe3/XnfcHkMSvCvd9TNYKHmMTiIbmTncGZS76yCy2yFuKdQsLaVLwH/wCi/wDrP/7Vc7N5KwQCTJnJlXI7O5ZstrZQTuFR8JyKhjRkV5yjRtHlMrFQrC2i2sD3+NZYnGYGJu3o4u63ypp89Co4U4+x+8ORuyubw8cnOStzkUd1dsyLoD0Ft0Rwqy25+6z/AMGX9DVG2PybjwxvG8zDLlCvIXUDuXcN3uqTt391n/gy/oauDFxFicUpp3bXKuZvGOXDaqtCx5PL/U8N/wBND/hrU7L4VG5Or/U8N6P7tD/hpU3mB1r769/Fw3m0OSMtBOHHXusadDLuN9LdX82ohww6xqDXMqD73CnGMoxV14g2mx0WVT1ezrqtl3nxq1QoVI1t31WT2zGwIF9xqOMilGLTRWA9WN0UUV5x1iZN1M1IIrlu6uXGwHiStMpOhiilONaTXnSWVtFhRRRSAKzE23HXay4fMebaH0dLZzdg3XewIrT153t+XJjMRiR/8aXBk+qVcMP+8V6nZuFHFnOLXotL1tpL3s5uIk4pNdfqy95JbcfEYjGKzFlSUCMaWVbsthYajo0xyf2zLinxkfOslzmw7AKSiZnS6g6HVAf71VHJuXyTnS2jeb45j693P5uK5yUxipicGqhwWwzRSZkZAXuZRlLAB9Ta4r1sbhYp40oR0qNOtqjbfTl7zljiP+1N9b8SdsyXEk4xmxcjDCmVApVLNZGIY2FwQbHTqqZsBcQcIMS+KkkzQO2QqmVWsbMCBe4tTGzPR2t/El/w2pXJnZWTZ/O87M2fDP0Ga8a6HVFtpu6+JrPHccstlrBfhXONtbaa62VBar1Pn3kbk7tfEh8EZZjMmMV8ysFujJezKVA03b+urPYe2n5nGySuWEE02W9tFRbhRpwqg5BQhZ4OduxfDZsMWJIQhmEiKNw3XpE+Iy4HHqL3lxrRC2p6RW9uvQN7634jh4TxpYait4q0kt5vb1LR96IhNxipX1+BebD21M+zZndzz8SygtpcFVzKd3Uwp+TbckeyRiL55eZVrnW7NYZiB43tVPhNoIx2msYYI8HOqGVkOkZRuiwv933VpeTMAfZ8CuAytCqkHcQRqPdXFxUIYTzyhpni620cbcfka4bctE+TXv3Dk5gpUQPLiWxHOIrDMFspOpKFfsm9rVL25+6z/wAGX9DVR8nVbC4uTBZi8XN89Df0kBNjGe6/+XXV5tz91n/gy/oauHHi1xUXdp000q0e2i2N4P8AxvxLDk9GPJMN/wBND/hrVgkQ1J4V53svP5PB9e/7vHYZ1H2B/avpup51mEYHPvcsSTzg4AAD0/H3190+wpN5s6954vnBJVlPQIhe9zvBpQtuJ6uvqrzvZkOIa4E7FirWvJ39zGknD4xbqzSA9ADpnU2tprxNNdhzWmde8T7QT1ys9IMYyHW4/HfUFmufbWYjxU8UL2dmccWe6g5l6Iueo6k1n25XYmOU5ZcwzGwYKy6E6DTT2VOJ2BiYtZZpV6xx7SjDeLPRa7Xl+O5Q4mZy7O66WsmZVAHUBUXzxP20nxt86z+7OL+ovYyvPEPynrVFeS+eJ+2l+NvnR54n7aX42+dH3Zxf1F7GHniH5WepvvpNeXLtSc7pZT4Mx/Kg7UnG+WUeLMP864JfZDFk2/Kr2MrzzD8jPUaK8u87TdtL8bVzztN20nxt86X3Pxf1V7GHnqH5GepVUz8mYnGIDZj5Vl5zX7mgy6dHcOusH52m7aT42+dPnEYoIj55sshKo2ZrMw0sNd9aYf2U4jCdxxkvB9bXvVifa+HLeBstock4ZiS2cZoVgOVgBzasGH2TrcAeFS8ZsZJDCWzAwMHjsbagAWOhuLCsMTjM0i5p80QvKMzdADi2ulSI9nbQYsqriSVtmALXFxcX10019tW/s1xOn+oWm2/NU+fTQS7Uw/02a6DYMaDEAZrYks0mvFgQcummhqJs3khFACEknKlGjytISoVupbWBHCsviIMdGHL+UKIwpcksMoYkKW10BINR8RisTGELvModcyEuwzL1jXUUL7NcVTS4ha+vktPcJ9qYXPDZtYuS8KrhguceSkmI3113htOkD1aUhOSUIIPT0n8ptmFucPXp6I6u+sthoMdJHzkYxDpr0lLkab91NbPbFztlhaaRgLkKzGw79bCn92+L1f8AUL39W/i2HnPC/TZtsbyejllaVs4ZoWgax0KPe9wRv131EwnI6KNWQSTlGjMeVpSQFNvRFrKRbQ99ZmHDY5pGjUYgyJ6agvdb7ri/GlTYPHoSGGIUhS5uWFkW1237hcUR+znFRjlXEKtOvgHnPDbvybNZsbk1FhizIXd3sGeRs7EDhfTSn9ufus/8GX9DVgXxWJWNZC8wjckK2ZspI3gG/CouK2pMY3BlkIKOCC7WsVOlS/svxEsTys8ZNrufIa7Ww0sqg0SdnwHmoul/wE4n7oqwmhPNJ0vv8T1rStnYGYwQkKCOYj3hfui3A8Kdnw8vNp0fvX9Hu7q+5T0R4bWrIezoTZulfotxPXU7ZWNkXOGJYKoNjZhcJwve2pvpTWzMPKAbK18rbsp4+FP4MyjncxkH1X2lYcBTlqEeQ+I1kw8g0QkW3Ercsu8aka9XuqkxCmOTm0tnByll9Itf0VNtFvoLeO7SrjBzPkN2O9dQd3TTr1FUAc3kY6kKdePSZVJ8bN+NOK3FJ6Iew+PlW8YxMtm0YJmcEHfvYH3ad9Q8fgjGdA+Q+izoY83XYEn8zTyw2GU7gqsRrYllLktbeAgsB1+JpULmRCgjXUgKxKrlPjbd3bqrYncraKVJGVJB3gkGpWBwx0kyhlBtYsFubcAb3HstVtkUSMNA8AEmaaGXhaJh0T9rPmGh8KZlxkhu/Ou/3rlr66dJSSCOHEeFKEudjcZGBG4WsLgXWw4XHR3WvXI0OdCd8gdW8RmQ+8WPiL1mX6hmVQyZwACCA4Gi67mUcL2II3XsdL1GqXgxeOb1EP8A5EqJTRLCtvyVw4nw2HS1+Zx6k+oylj7CVNYitbyH20kEeLDsAeazx3IF5EDgAdZ6Y0rPFvLoaYTWbUteUTBY8fOugxSYUL//AEF2/BWqY0rDb6qCQpQXAJANoTvG41m9ubXR9mYOIMC4uJBfUCEMq3HgxNW77Ui8+JLzic2EAL5hlvzRHpXtv0rnyuvB/JfI3zK/FfN/MhcnoTPg9oK0iqS0QzyuQosx3sb2HzqNy3g5uPAoGVsuHtmQ3U2YaqeIpnZWLQYHHqWUM7RZBfVrOScovram+VGJR4cCEYMUw2VgCDlN9x6jWqTz+PyM21k8PmabkhhZDhsC8ZyrFPO8tjqUANwFGr+AqqM9tnYyWK6c7jQulwcnpBdNRvOlSuTjxeTYNmxEUXk+IllcM1nym9gqjeToPA1Fw2NjxcWMgEiQtJiPKIecOVSL2IJ4Gw/Gs+bff8y/RS7vkS8ZMxxWypMxDSxwCQgkZrOB0rb9/GnNmAy47aaM9hzU6guxyqC4GpN8q7qgbR2jEMbgI0kVo8KII2kB6FwwLG/Vu1ruD2hGMVtNi6gSRThDcWYltApv0r0Vp4fML18fkN8pMFzOzcInORyWllOaNsym9zodL2vrWNn9BvVb9JrS7SxSHZmFQMpdZZiygi4BvYkX0v11mp/Qb1W/Sa2iqi77zGX4lXcaXZOzZGiiyoCOZiHpffRSPtd9Wx2M+VAy3H1pPSt6O4b+u1S+Ta2w8NytzDhuI+zGvfVoZVyantbbtbkX491ZZ3odPk0UmF2AyXuh3WAzdakn7Q+0ANCKkNgmhSRyWUZCB0mOug+8e+rtsanS0JsTuI149em8+6o+08TmhfNCSoUnU2B13b6WaTeo8kUtDOLtxhYZg4LIOkCd7L94ndWaD/tdALjcN3proKvp1EjRhYkisy3s1ybsN/u/GqoYMASa36PAqPtp1tXTGkcsrYiRxZvUT8ICKiy/sV7yfzNWMsOjbvQTivHDnv66iYjDkQR3tqx4jrPfVKiWiupcPpL4j86DGe73j50qFDmX1h+dWQTMQAMQ3db/ANaWrXeH1pfxcmlYwWxL37v/AFpSAGSH+JL+s1kaVqQsD+ym9RP8RKiVLwS3im7kQ/8AkQVEqiHyCn8FgXmfJEjO9r5VFzYcbUxWp/o2F8cAOyl7t6/6VM3li2OEc0kimxHJ/ERhi8EihVzNdbWXdmPdfSm4NjTOEKROwkzZLLfNk9LL1241otiCXD4xIcU2YYiIwt9YJBlkuAcwJt0wNO/vq72d9XtLCYUG/k2GZG/iOmZz77Vk8Rr2WarDT+BhZtg4hHVGhkV39BShu1t9hxprH7MlgbJNG0bEXswsbG+o6xofdWq2DzmFxwXFS5Wlikjjk5wSiNnsFa4Jy6g9X41m9t4SaKUx4gsXTQXYtdb3BUnep1I8T32uM23REoJKxOA2JPOCYYXkC7yq3seq/X3CkYPZE0xZYoncr6QVSSOGo4agitLjMY8Gz9nc0zJmeWVspIuyuLXtvFtLGtBiMAxxe1Uh0d4YytmCdJhe+bhrxqHitfzvotYSf87rPPYtiTtIYlhkMii7JlOYDrI6t3vrsuwp1Yq0MgZU5xgVIIQX6ZH3dN9ehxyc5jGjV1aZdmtHI4YW53T7fdff31V8io3gxWIGJOYrhhm6fODIXXTMCeBOlLyzq+4fkVdd5h5MG6oshQhHJCtbRiu8A8bVGn9BvVb9Jrbcrdn8xgcPCf8Ah4jEKO8XOX3qVrEz+g3qt+k1qpZot+szccskvUbrYMCmGJjKBeLDnKAOzUHXU1dSYFMqhb6Ca178Sup/241S8lR/VIv4WG/FVvVvicUqDpNb9sbcfsndXPrsdeharh99iqi53D86Z21hLwSDNvUi5Om+qDHcrwtxGNbmxOp3Zt3D21UHlE0nO3Yn6tra99Cw5XYpYsdh7zcqNHeZL5006X3h/O6qWKIES9Mar7umvWaawc5eaME73Xw3j30jCjozeoP8RK66aORtPkWhw4UNqCci66HfAdAL/nVZLiLKF16N94tbXU66376cnxP2uFowN+rLGqm/9kcevQVBzHrppCb6Bl8acitbiDcEG1+787U3mrlzVEltDd5CXKg26xobgbr8erhTxwgEkRDg9OWw/vnvqHs7aHNOJCoYejIp4jTXuOgN+tT11oMJttWMJ5i5JfXSwAY3B9oHurKVo1jTKDAwARTdNf2af4iVW1bJgjbEZUZQqA2OtsrJm6W47jVVVIiRytJ/R/iETGAu6ovNyi7MFFyugudKzddpSWZUKLyuy1fZfk08AaSFxnRiYnDqAHW+Y7h1+FabB7Qj8+SSGRBGS9nzLk1iA9K9t9YSuVLhe75UWp1sudl0/Jm0yxHEYb6wOQwlDICPsOQNCeFTOWWKQjCxCRZpIISksinMCSQQobjYA699Zmu0ZXabYs6ppI2GDijxmDwsZmiifDSOHEjZbxu2bMt/S6qk4vbsc0m1XDqBJCqRXIBfJp0QdTuvpWFrtT5PXf8Al2V5Xu/lUaTkLIglnV3SPPhpUUuyouZsoGp8af2LhFwpxaPNA2fBuFMcispJNsoOnS6N7DurKUVThd6iU6S0Nhys20mIwGDOYGUFudW4zBlXKWYcL5b+2sXP6Deq36TS6RP6Deq36TRlyxaXeJyzSTZc7M2y3MxIhsOaiU2NtVVd5/nwrmIxhMMZYk35z/uqswWNbmYwCR9Wgvf+yNB1VJxH7KP+9+dVGNJDlK2yO8pPd/tb21K2cNJe6JvzFQqm7N3S/wAJ/wDKrexC3EbL/bx+uv51yA6uNwIsx6hcG46zew9o66ZgchgV9IEW0vrwpzEPboi2+7Ebi3d/ZGoHvo5hyETS5j1AaAdQ/n8zTdFFMQV2uUUCFwvY67jofD58R32q32NtbmG5t9YyQ3HQ7wwtrY3qmp1ektuK3I714jxG8e2k1e5SdO0anAbcQxyAhAEQkWEu9mXQ3OovaqbamJilzSZrSWUZVBCmxAvru6N9KrUmIDAWswsfC9/ZrSKhRSKc21RyiiirszCiiikAUUUUUAUUUUAFFFFABSJ/Qb1W/SaXSJ/Qb1W/SamWzKjuiZyfwo5tGlsqc1YFtxYpYW0NyLg1YYjBoYY/rV+1b0vzyfjUPZeIiywFzJ0Vi+5lFgvVw0qw2m0DKpvJYs5FgltTfjSV6Gj5jGNwsLSMUlQKbZQM3UOGSlOEijK5hnZZAbXJIYJYHQWGn51xMVCkLBbl86kBgL6AjeOGpqvTW7vqB/3Hq8Ov/WqSJbo6pyC/2mGn9lTx8Tr7PGmK68hY3O860mrICinsJg3lbLGhc8bDd4ncB41a/RGfS+Rb7unf8UBH40syQ1FspKKvpeRmIUkdA232a9vHTSmJeSmJG5A/8Nlf8Ab/AIUsy6hlfQqKUjWII3incRgpI/2iOnrKy/mKYvVbiHZ03Ebm1HceI9n5GmqegN7qdzbu5hu9h3U0R17xSoDlFFFIQUUUUIAooroFUM5RUufZUqb0Ps194G6olIApZjNg1jYkgG2hI3gHiakYPZskhUiOQoWAuFYjU62NrVY8pMepYQpHzaw3T0ib2O8A+he1+s9dRetDrS2UdIn9BvVb9JpdIn9BvVb9JolswjuhGC/Zx+ov5CrPE/sYv71VmC/Zx+ov6RU95syoiqSQbDjcngAO+qWyG92MxR3Nvf3DiTUjyd3tkU5BoCdB4ljpc2rTbD2LBDriru+hMS2PgG16WvAfjuq9k5XK5CrGVXMFAsLD/Xh7aiU3dJFKKrVmLwvJWVxcWtxIDEe8D8qm4Dk/HE4M55y2oRdAerOSdOvKNe8Vr8dtWQNZFYA5cmmjaA6fdHD5UxtmFZCpf6tytyQNCbC469Dex6qjM3uXkS2KafGgdFYyqXFkQqq+1VBue83NT9iY2RpWKqqsoF9CQO8i9jp3U7gcLltksbak5l18dbgd1qs5QiAqGjQEdI7iTYgEf60pSVUkOMXdtkUMJ8TkXQaljqRYbwova/fT+2dnIoLxNZkIvmylTbfmuNKr8J9S+cTZ7nTKLjLxU30AqPtjlHnuqxr3k3b2W3Cllbkq2G5JRebcm7Q2nKZSpCiIENmUkDKwuLa2JseHUKqMXtFXBDrG419NRmt15lAsaaOMaVbP0iCAup48LDStTs/CpGAuQEnfpqSappQWqIi3N6Mx+L5HqyGSJ1trubMoNr5d1x1a1mpekM3Hc3jwb3fiK9H5RYWGOFpgCtuFgLlrgW69bHXqrzWCXKddQRZh3cfn7KvDlaJxI5XQ3RS5Y7G3uPWOukVqZhRRS4oizBRqSbCkBJwGGjfos5Riejuse7W2t++pz8mZAAwYdY0N9N26++rjZ+zkw4zgB2WxuBclvuj7qjXXjVhjcaR9YQCG1W5bUnUceHh1VDk70LyqtSobak8aMkmRZcueNrZnYL6VxqLZSTewN1rMSTFmLNqxNze2p/Kt3h8MskYkYgHNoCAb8L7u/eADrWN2vAEkIAsLA7rb+PV1e6iNBKyz2TtiaaVVkkbIA1raBbjeAthwA7qr9tt9aRxAAbxtu9gsKsMJfDwhlF5ZCMo4jq9vGrza/JZZYxMSIWtcgZQDc6A3ILMN1xvqW1FjyuSMHSJ/Qb1W/Sam4/ZrwmzjQ7iNQfA/zvqFP6Deq36TVS2ZC3FbOwxMUZPRGRdToPRG7rrTcnsMq9MasbhWO/TQ5Rwvuv49dZXCOTFHc36CAfCK2Gx5M0CFNCoy8d4P8n20/RRXNllgeT0spY3VTvJJzNr1KOPfUuXkewHpFzvGYkC/sN/bUOPbE67gtxuNiPboaRiNp4lx0pio6gbb/DWpqd7oayVsydFNi16BRQN19N3sol2QHOaWQ39gHs6qXsgDm7IS0jZiSTc2BI8dwpiGdnd1SMkhTZ2B1bhbgBvqNbdF6Ur1I2KwhhOlpFIsCdCpO46GmpZQd+8gEjv/AJt76s9oR5sMecK84i7wOBudeG/Ud9UTRqVDEgaXIvbRul+ZYVpF3uZyVbC1xuW9tfxpDQNI2vRvw6qiS7UjTQanqG751CxG3HOigKP5/nWr22M99y/Cog04G4ZjbX71h4Vax8usORle4NrEqDr3i3+deeSzs3pEmm6mWGpbmkZuOxe8p+UpxTBVuI13X3sbWzsPDQDhVFXa5TUa0RLdu2SIlzjL9oej3j7vjfUe2mCKKfE4bRxf+0PSFvzqhEerDYktpVsBck67z6J0HVfrqMcNfVSG7tx91IicowO4qb+7hQBp5Jyr6MRYKBbqsD1999a1EWHSTC53NjHfLfdcka94vasqriVQyHdpbwvZe5he3fT6OwjKc2dWvcXvoD0dxFuOlZyjmSoqMsrdkyDBFpQcwN9CbgixHAXvbwHAU5yg5PNYPGI5Cnpl1NhfW6kb+NwarHlSBS73zWIUBhfw3Wv+AqPieWEq5ggADaknpXDAH0TpSak3oWnFLUVs6TNibE5uaViT1sSASPAHSrXZcRnOXTNrxAsD42tY2rKbO2rzcpcqOlobDKADvso99X3Nm4ZNVbUW13/5VTRFiZcPnSSFuALL/ZK7wO7+eNY6f0G9Vv0mtk780jyPp0Sqg7yT+WunfWOn9BvVb9JoezBboRgv2cfqL+kVMwuKaM3U26xwPjUPBfso/UX9Ip6qWyFLdmihxqyDotlbipNvdfQ09FFfR8wvuNjvrL0tJ2G5iPaaZNGt2dtYQTBWNrC6nuYWI/AH21eHH5FLCcXPEkdEeHXXmruTvJPjrSaiUL1NFOtDTco+Uaupjhtr+0caZj3Cs40pOhJI8TwpFFUlWhLdu2FFFFMkKKKKACiiigAooooA6DTq4o8bN460zRQMlw4kKbrmRu43B7iDUzznIdFkU/3QPZutVRRSodkjErIxu92PXv8AdbSmpHJtfgAN3AfnXFkI3E075W3HXxpiGakYXaMkYsjEDq0I9xpJmU70Hs0/AUXjN/SH40gDE415Dd2LW3X4ewACos/oN6rfpNSjEvB/eKbxOH6DEEHoP+k0pbMpbmLTHyAACR9w+0eod9d84S9o/wATfOiiuC2d7SDzhL2j/E3zo84S9o/xN86KKLYqQecJe0f4m+dHnCXtH+JvnRRRbCkHnCXtH+JvnR5wl7R/ib50UUWwpB5wl7R/ib50ecJe0f4m+dFFFsKQecJe0f4m+dHnCXtH+JvnRRRbCkHnCXtH+JvnR5wl7R/ib50UUWwpB5wl7R/ib50ecJe0f4m+dFFFsKQecJe0f4m+dHnCXtH+JvnRRRbCkHnCXtH+JvnR5wl7R/ib50UUWwpB5wl7R/ib50ecJe0f4m+dFFFsKRwbRl7R/ib513zjL2j/ABN86KKE2OkHnCXtH+JvnXHx8lj9Y+4/abq8a7RRJuhpKz//2Q=="/>
          <p:cNvSpPr>
            <a:spLocks noChangeAspect="1" noChangeArrowheads="1"/>
          </p:cNvSpPr>
          <p:nvPr/>
        </p:nvSpPr>
        <p:spPr bwMode="auto">
          <a:xfrm>
            <a:off x="169863" y="-1117600"/>
            <a:ext cx="19812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6871"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5708650"/>
            <a:ext cx="21177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728827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Efficient and optimised production processes</a:t>
            </a:r>
            <a:endParaRPr lang="en-GB" dirty="0"/>
          </a:p>
        </p:txBody>
      </p:sp>
      <p:pic>
        <p:nvPicPr>
          <p:cNvPr id="6152" name="Picture 8" descr="http://img.timeinc.net/time/daily/2009/0903/360_auto_industry_03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 y="3571293"/>
            <a:ext cx="3886788" cy="2537210"/>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http://4.bp.blogspot.com/__7FfzQdvc2s/TAPfjfNlW9I/AAAAAAAAACI/erfc8a7BtnI/s1600/blank.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 y="903207"/>
            <a:ext cx="3067962" cy="2549890"/>
          </a:xfrm>
          <a:prstGeom prst="rect">
            <a:avLst/>
          </a:prstGeom>
          <a:noFill/>
          <a:extLst>
            <a:ext uri="{909E8E84-426E-40DD-AFC4-6F175D3DCCD1}">
              <a14:hiddenFill xmlns:a14="http://schemas.microsoft.com/office/drawing/2010/main">
                <a:solidFill>
                  <a:srgbClr val="FFFFFF"/>
                </a:solidFill>
              </a14:hiddenFill>
            </a:ext>
          </a:extLst>
        </p:spPr>
      </p:pic>
      <p:pic>
        <p:nvPicPr>
          <p:cNvPr id="6164" name="Picture 20" descr="http://www.keytometals.com/images/Articles/kts/Fig301_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5162" y="1104823"/>
            <a:ext cx="4163608" cy="2348274"/>
          </a:xfrm>
          <a:prstGeom prst="rect">
            <a:avLst/>
          </a:prstGeom>
          <a:noFill/>
          <a:extLst>
            <a:ext uri="{909E8E84-426E-40DD-AFC4-6F175D3DCCD1}">
              <a14:hiddenFill xmlns:a14="http://schemas.microsoft.com/office/drawing/2010/main">
                <a:solidFill>
                  <a:srgbClr val="FFFFFF"/>
                </a:solidFill>
              </a14:hiddenFill>
            </a:ext>
          </a:extLst>
        </p:spPr>
      </p:pic>
      <p:pic>
        <p:nvPicPr>
          <p:cNvPr id="6166" name="Picture 22" descr="http://stampingworld.com/photos/large/blankingdies_slide_031-copy%20copy.jp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4437936" y="5355955"/>
            <a:ext cx="4332062" cy="1006668"/>
          </a:xfrm>
          <a:prstGeom prst="rect">
            <a:avLst/>
          </a:prstGeom>
          <a:noFill/>
          <a:extLst>
            <a:ext uri="{909E8E84-426E-40DD-AFC4-6F175D3DCCD1}">
              <a14:hiddenFill xmlns:a14="http://schemas.microsoft.com/office/drawing/2010/main">
                <a:solidFill>
                  <a:srgbClr val="FFFFFF"/>
                </a:solidFill>
              </a14:hiddenFill>
            </a:ext>
          </a:extLst>
        </p:spPr>
      </p:pic>
      <p:pic>
        <p:nvPicPr>
          <p:cNvPr id="6170" name="Picture 26" descr="http://cdn.chicagoslitter.com/wp-content/uploads/2012/10/Coil-Fed-Laser-Blanking-Systems-Complete-Line.jpg"/>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4437936" y="3580755"/>
            <a:ext cx="4337712" cy="17752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1"/>
          <p:cNvSpPr txBox="1">
            <a:spLocks/>
          </p:cNvSpPr>
          <p:nvPr/>
        </p:nvSpPr>
        <p:spPr>
          <a:xfrm>
            <a:off x="6752255" y="6496315"/>
            <a:ext cx="2133600" cy="365125"/>
          </a:xfrm>
          <a:prstGeom prst="rect">
            <a:avLst/>
          </a:prstGeom>
          <a:noFill/>
        </p:spPr>
        <p:txBody>
          <a:bodyPr/>
          <a:lstStyle>
            <a:defPPr>
              <a:defRPr lang="en-GB"/>
            </a:defPPr>
            <a:lvl1pPr algn="l" rtl="0" eaLnBrk="0" fontAlgn="base" hangingPunct="0">
              <a:spcBef>
                <a:spcPct val="0"/>
              </a:spcBef>
              <a:spcAft>
                <a:spcPct val="0"/>
              </a:spcAft>
              <a:defRPr sz="4800" b="1" kern="1200">
                <a:solidFill>
                  <a:srgbClr val="A70240"/>
                </a:solidFill>
                <a:latin typeface="Arial" charset="0"/>
                <a:ea typeface="+mn-ea"/>
                <a:cs typeface="Arial" charset="0"/>
              </a:defRPr>
            </a:lvl1pPr>
            <a:lvl2pPr marL="742950" indent="-285750" algn="l" rtl="0" eaLnBrk="0" fontAlgn="base" hangingPunct="0">
              <a:spcBef>
                <a:spcPct val="0"/>
              </a:spcBef>
              <a:spcAft>
                <a:spcPct val="0"/>
              </a:spcAft>
              <a:defRPr sz="4800" b="1" kern="1200">
                <a:solidFill>
                  <a:srgbClr val="A70240"/>
                </a:solidFill>
                <a:latin typeface="Arial" charset="0"/>
                <a:ea typeface="+mn-ea"/>
                <a:cs typeface="Arial" charset="0"/>
              </a:defRPr>
            </a:lvl2pPr>
            <a:lvl3pPr marL="1143000" indent="-228600" algn="l" rtl="0" eaLnBrk="0" fontAlgn="base" hangingPunct="0">
              <a:spcBef>
                <a:spcPct val="0"/>
              </a:spcBef>
              <a:spcAft>
                <a:spcPct val="0"/>
              </a:spcAft>
              <a:defRPr sz="4800" b="1" kern="1200">
                <a:solidFill>
                  <a:srgbClr val="A70240"/>
                </a:solidFill>
                <a:latin typeface="Arial" charset="0"/>
                <a:ea typeface="+mn-ea"/>
                <a:cs typeface="Arial" charset="0"/>
              </a:defRPr>
            </a:lvl3pPr>
            <a:lvl4pPr marL="1600200" indent="-228600" algn="l" rtl="0" eaLnBrk="0" fontAlgn="base" hangingPunct="0">
              <a:spcBef>
                <a:spcPct val="0"/>
              </a:spcBef>
              <a:spcAft>
                <a:spcPct val="0"/>
              </a:spcAft>
              <a:defRPr sz="4800" b="1" kern="1200">
                <a:solidFill>
                  <a:srgbClr val="A70240"/>
                </a:solidFill>
                <a:latin typeface="Arial" charset="0"/>
                <a:ea typeface="+mn-ea"/>
                <a:cs typeface="Arial" charset="0"/>
              </a:defRPr>
            </a:lvl4pPr>
            <a:lvl5pPr marL="2057400" indent="-228600" algn="l" rtl="0" eaLnBrk="0" fontAlgn="base" hangingPunct="0">
              <a:spcBef>
                <a:spcPct val="0"/>
              </a:spcBef>
              <a:spcAft>
                <a:spcPct val="0"/>
              </a:spcAft>
              <a:defRPr sz="4800" b="1" kern="1200">
                <a:solidFill>
                  <a:srgbClr val="A70240"/>
                </a:solidFill>
                <a:latin typeface="Arial" charset="0"/>
                <a:ea typeface="+mn-ea"/>
                <a:cs typeface="Arial" charset="0"/>
              </a:defRPr>
            </a:lvl5pPr>
            <a:lvl6pPr marL="2514600" indent="-228600" algn="l" defTabSz="914400" rtl="0" eaLnBrk="0" fontAlgn="base" latinLnBrk="0" hangingPunct="0">
              <a:spcBef>
                <a:spcPct val="0"/>
              </a:spcBef>
              <a:spcAft>
                <a:spcPct val="0"/>
              </a:spcAft>
              <a:defRPr sz="4800" b="1" kern="1200">
                <a:solidFill>
                  <a:srgbClr val="A70240"/>
                </a:solidFill>
                <a:latin typeface="Arial" charset="0"/>
                <a:ea typeface="+mn-ea"/>
                <a:cs typeface="Arial" charset="0"/>
              </a:defRPr>
            </a:lvl6pPr>
            <a:lvl7pPr marL="2971800" indent="-228600" algn="l" defTabSz="914400" rtl="0" eaLnBrk="0" fontAlgn="base" latinLnBrk="0" hangingPunct="0">
              <a:spcBef>
                <a:spcPct val="0"/>
              </a:spcBef>
              <a:spcAft>
                <a:spcPct val="0"/>
              </a:spcAft>
              <a:defRPr sz="4800" b="1" kern="1200">
                <a:solidFill>
                  <a:srgbClr val="A70240"/>
                </a:solidFill>
                <a:latin typeface="Arial" charset="0"/>
                <a:ea typeface="+mn-ea"/>
                <a:cs typeface="Arial" charset="0"/>
              </a:defRPr>
            </a:lvl7pPr>
            <a:lvl8pPr marL="3429000" indent="-228600" algn="l" defTabSz="914400" rtl="0" eaLnBrk="0" fontAlgn="base" latinLnBrk="0" hangingPunct="0">
              <a:spcBef>
                <a:spcPct val="0"/>
              </a:spcBef>
              <a:spcAft>
                <a:spcPct val="0"/>
              </a:spcAft>
              <a:defRPr sz="4800" b="1" kern="1200">
                <a:solidFill>
                  <a:srgbClr val="A70240"/>
                </a:solidFill>
                <a:latin typeface="Arial" charset="0"/>
                <a:ea typeface="+mn-ea"/>
                <a:cs typeface="Arial" charset="0"/>
              </a:defRPr>
            </a:lvl8pPr>
            <a:lvl9pPr marL="3886200" indent="-228600" algn="l" defTabSz="914400" rtl="0" eaLnBrk="0" fontAlgn="base" latinLnBrk="0" hangingPunct="0">
              <a:spcBef>
                <a:spcPct val="0"/>
              </a:spcBef>
              <a:spcAft>
                <a:spcPct val="0"/>
              </a:spcAft>
              <a:defRPr sz="4800" b="1" kern="1200">
                <a:solidFill>
                  <a:srgbClr val="A70240"/>
                </a:solidFill>
                <a:latin typeface="Arial" charset="0"/>
                <a:ea typeface="+mn-ea"/>
                <a:cs typeface="Arial" charset="0"/>
              </a:defRPr>
            </a:lvl9pPr>
          </a:lstStyle>
          <a:p>
            <a:pPr algn="r" eaLnBrk="1" hangingPunct="1"/>
            <a:fld id="{C76A68DD-CF8E-4E1F-9186-6CC4F846B394}" type="slidenum">
              <a:rPr lang="en-US" sz="1200" smtClean="0">
                <a:solidFill>
                  <a:schemeClr val="bg1"/>
                </a:solidFill>
              </a:rPr>
              <a:pPr algn="r" eaLnBrk="1" hangingPunct="1"/>
              <a:t>21</a:t>
            </a:fld>
            <a:endParaRPr lang="en-US" sz="1200" dirty="0" smtClean="0">
              <a:solidFill>
                <a:schemeClr val="bg1"/>
              </a:solidFill>
            </a:endParaRPr>
          </a:p>
        </p:txBody>
      </p:sp>
    </p:spTree>
    <p:extLst>
      <p:ext uri="{BB962C8B-B14F-4D97-AF65-F5344CB8AC3E}">
        <p14:creationId xmlns:p14="http://schemas.microsoft.com/office/powerpoint/2010/main" val="2627502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85750"/>
            <a:ext cx="8518525" cy="647700"/>
          </a:xfrm>
          <a:extLst>
            <a:ext uri="{909E8E84-426E-40DD-AFC4-6F175D3DCCD1}">
              <a14:hiddenFill xmlns:a14="http://schemas.microsoft.com/office/drawing/2010/main">
                <a:solidFill>
                  <a:srgbClr val="87AFBF"/>
                </a:solidFill>
              </a14:hiddenFill>
            </a:ext>
          </a:extLst>
        </p:spPr>
        <p:txBody>
          <a:bodyPr/>
          <a:lstStyle/>
          <a:p>
            <a:pPr eaLnBrk="1" hangingPunct="1"/>
            <a:r>
              <a:rPr lang="en-US" dirty="0" smtClean="0">
                <a:latin typeface="+mn-lt"/>
              </a:rPr>
              <a:t>Sustainability must apply over the life cycle of steel</a:t>
            </a:r>
            <a:br>
              <a:rPr lang="en-US" dirty="0" smtClean="0">
                <a:latin typeface="+mn-lt"/>
              </a:rPr>
            </a:br>
            <a:r>
              <a:rPr lang="en-US" dirty="0" smtClean="0">
                <a:latin typeface="+mn-lt"/>
              </a:rPr>
              <a:t>- Not possible without supply chain collaboration</a:t>
            </a:r>
          </a:p>
        </p:txBody>
      </p:sp>
      <p:sp>
        <p:nvSpPr>
          <p:cNvPr id="33795" name="Slide Number Placeholder 1"/>
          <p:cNvSpPr>
            <a:spLocks noGrp="1"/>
          </p:cNvSpPr>
          <p:nvPr>
            <p:ph type="sldNum" sz="quarter" idx="4"/>
          </p:nvPr>
        </p:nvSpPr>
        <p:spPr>
          <a:noFill/>
        </p:spPr>
        <p:txBody>
          <a:bodyPr/>
          <a:lstStyle>
            <a:lvl1pPr eaLnBrk="0" hangingPunct="0">
              <a:defRPr sz="4800" b="1">
                <a:solidFill>
                  <a:srgbClr val="A70240"/>
                </a:solidFill>
                <a:latin typeface="Arial" charset="0"/>
                <a:cs typeface="Arial" charset="0"/>
              </a:defRPr>
            </a:lvl1pPr>
            <a:lvl2pPr marL="742950" indent="-285750" eaLnBrk="0" hangingPunct="0">
              <a:defRPr sz="4800" b="1">
                <a:solidFill>
                  <a:srgbClr val="A70240"/>
                </a:solidFill>
                <a:latin typeface="Arial" charset="0"/>
                <a:cs typeface="Arial" charset="0"/>
              </a:defRPr>
            </a:lvl2pPr>
            <a:lvl3pPr marL="1143000" indent="-228600" eaLnBrk="0" hangingPunct="0">
              <a:defRPr sz="4800" b="1">
                <a:solidFill>
                  <a:srgbClr val="A70240"/>
                </a:solidFill>
                <a:latin typeface="Arial" charset="0"/>
                <a:cs typeface="Arial" charset="0"/>
              </a:defRPr>
            </a:lvl3pPr>
            <a:lvl4pPr marL="1600200" indent="-228600" eaLnBrk="0" hangingPunct="0">
              <a:defRPr sz="4800" b="1">
                <a:solidFill>
                  <a:srgbClr val="A70240"/>
                </a:solidFill>
                <a:latin typeface="Arial" charset="0"/>
                <a:cs typeface="Arial" charset="0"/>
              </a:defRPr>
            </a:lvl4pPr>
            <a:lvl5pPr marL="2057400" indent="-228600" eaLnBrk="0" hangingPunct="0">
              <a:defRPr sz="4800" b="1">
                <a:solidFill>
                  <a:srgbClr val="A70240"/>
                </a:solidFill>
                <a:latin typeface="Arial" charset="0"/>
                <a:cs typeface="Arial" charset="0"/>
              </a:defRPr>
            </a:lvl5pPr>
            <a:lvl6pPr marL="2514600" indent="-228600" eaLnBrk="0" fontAlgn="base" hangingPunct="0">
              <a:spcBef>
                <a:spcPct val="0"/>
              </a:spcBef>
              <a:spcAft>
                <a:spcPct val="0"/>
              </a:spcAft>
              <a:defRPr sz="4800" b="1">
                <a:solidFill>
                  <a:srgbClr val="A70240"/>
                </a:solidFill>
                <a:latin typeface="Arial" charset="0"/>
                <a:cs typeface="Arial" charset="0"/>
              </a:defRPr>
            </a:lvl6pPr>
            <a:lvl7pPr marL="2971800" indent="-228600" eaLnBrk="0" fontAlgn="base" hangingPunct="0">
              <a:spcBef>
                <a:spcPct val="0"/>
              </a:spcBef>
              <a:spcAft>
                <a:spcPct val="0"/>
              </a:spcAft>
              <a:defRPr sz="4800" b="1">
                <a:solidFill>
                  <a:srgbClr val="A70240"/>
                </a:solidFill>
                <a:latin typeface="Arial" charset="0"/>
                <a:cs typeface="Arial" charset="0"/>
              </a:defRPr>
            </a:lvl7pPr>
            <a:lvl8pPr marL="3429000" indent="-228600" eaLnBrk="0" fontAlgn="base" hangingPunct="0">
              <a:spcBef>
                <a:spcPct val="0"/>
              </a:spcBef>
              <a:spcAft>
                <a:spcPct val="0"/>
              </a:spcAft>
              <a:defRPr sz="4800" b="1">
                <a:solidFill>
                  <a:srgbClr val="A70240"/>
                </a:solidFill>
                <a:latin typeface="Arial" charset="0"/>
                <a:cs typeface="Arial" charset="0"/>
              </a:defRPr>
            </a:lvl8pPr>
            <a:lvl9pPr marL="3886200" indent="-228600" eaLnBrk="0" fontAlgn="base" hangingPunct="0">
              <a:spcBef>
                <a:spcPct val="0"/>
              </a:spcBef>
              <a:spcAft>
                <a:spcPct val="0"/>
              </a:spcAft>
              <a:defRPr sz="4800" b="1">
                <a:solidFill>
                  <a:srgbClr val="A70240"/>
                </a:solidFill>
                <a:latin typeface="Arial" charset="0"/>
                <a:cs typeface="Arial" charset="0"/>
              </a:defRPr>
            </a:lvl9pPr>
          </a:lstStyle>
          <a:p>
            <a:pPr eaLnBrk="1" hangingPunct="1"/>
            <a:fld id="{C76A68DD-CF8E-4E1F-9186-6CC4F846B394}" type="slidenum">
              <a:rPr lang="en-US" sz="1200" smtClean="0">
                <a:solidFill>
                  <a:schemeClr val="bg1"/>
                </a:solidFill>
              </a:rPr>
              <a:pPr eaLnBrk="1" hangingPunct="1"/>
              <a:t>22</a:t>
            </a:fld>
            <a:endParaRPr lang="en-US" sz="1200" dirty="0" smtClean="0">
              <a:solidFill>
                <a:schemeClr val="bg1"/>
              </a:solidFill>
            </a:endParaRPr>
          </a:p>
        </p:txBody>
      </p:sp>
      <p:pic>
        <p:nvPicPr>
          <p:cNvPr id="33796" name="Picture 9"/>
          <p:cNvPicPr>
            <a:picLocks noChangeAspect="1" noChangeArrowheads="1"/>
          </p:cNvPicPr>
          <p:nvPr/>
        </p:nvPicPr>
        <p:blipFill>
          <a:blip r:embed="rId3">
            <a:extLst>
              <a:ext uri="{28A0092B-C50C-407E-A947-70E740481C1C}">
                <a14:useLocalDpi xmlns:a14="http://schemas.microsoft.com/office/drawing/2010/main" val="0"/>
              </a:ext>
            </a:extLst>
          </a:blip>
          <a:srcRect l="21207" t="12283" r="19180" b="6250"/>
          <a:stretch>
            <a:fillRect/>
          </a:stretch>
        </p:blipFill>
        <p:spPr bwMode="auto">
          <a:xfrm>
            <a:off x="1377562" y="1324542"/>
            <a:ext cx="6418068" cy="493216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602062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41488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07099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084814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Environmental impact: use phase often dominates</a:t>
            </a:r>
          </a:p>
        </p:txBody>
      </p:sp>
      <p:sp>
        <p:nvSpPr>
          <p:cNvPr id="3" name="Content Placeholder 2"/>
          <p:cNvSpPr>
            <a:spLocks noGrp="1"/>
          </p:cNvSpPr>
          <p:nvPr>
            <p:ph idx="1"/>
          </p:nvPr>
        </p:nvSpPr>
        <p:spPr>
          <a:xfrm>
            <a:off x="444500" y="910157"/>
            <a:ext cx="8489302" cy="5034219"/>
          </a:xfrm>
        </p:spPr>
        <p:txBody>
          <a:bodyPr/>
          <a:lstStyle/>
          <a:p>
            <a:pPr marL="0" indent="0">
              <a:buNone/>
            </a:pPr>
            <a:r>
              <a:rPr lang="en-GB" dirty="0">
                <a:solidFill>
                  <a:srgbClr val="D0202E"/>
                </a:solidFill>
              </a:rPr>
              <a:t>% contribution of each life cycle phase</a:t>
            </a:r>
          </a:p>
          <a:p>
            <a:endParaRPr lang="en-GB" dirty="0"/>
          </a:p>
        </p:txBody>
      </p:sp>
      <p:sp>
        <p:nvSpPr>
          <p:cNvPr id="4" name="Slide Number Placeholder 3"/>
          <p:cNvSpPr>
            <a:spLocks noGrp="1"/>
          </p:cNvSpPr>
          <p:nvPr>
            <p:ph type="sldNum" sz="quarter" idx="4"/>
          </p:nvPr>
        </p:nvSpPr>
        <p:spPr/>
        <p:txBody>
          <a:bodyPr/>
          <a:lstStyle/>
          <a:p>
            <a:pPr fontAlgn="auto">
              <a:spcBef>
                <a:spcPts val="0"/>
              </a:spcBef>
              <a:spcAft>
                <a:spcPts val="0"/>
              </a:spcAft>
            </a:pPr>
            <a:fld id="{33D6E5A2-EC83-451F-A719-9AC1370DD5CF}" type="slidenum">
              <a:rPr lang="en-US" kern="0" smtClean="0"/>
              <a:pPr fontAlgn="auto">
                <a:spcBef>
                  <a:spcPts val="0"/>
                </a:spcBef>
                <a:spcAft>
                  <a:spcPts val="0"/>
                </a:spcAft>
              </a:pPr>
              <a:t>6</a:t>
            </a:fld>
            <a:endParaRPr lang="en-US" kern="0" dirty="0" smtClean="0"/>
          </a:p>
        </p:txBody>
      </p:sp>
      <p:graphicFrame>
        <p:nvGraphicFramePr>
          <p:cNvPr id="5" name="Object 4"/>
          <p:cNvGraphicFramePr>
            <a:graphicFrameLocks noChangeAspect="1"/>
          </p:cNvGraphicFramePr>
          <p:nvPr>
            <p:extLst>
              <p:ext uri="{D42A27DB-BD31-4B8C-83A1-F6EECF244321}">
                <p14:modId xmlns:p14="http://schemas.microsoft.com/office/powerpoint/2010/main" val="4249676657"/>
              </p:ext>
            </p:extLst>
          </p:nvPr>
        </p:nvGraphicFramePr>
        <p:xfrm>
          <a:off x="789683" y="548401"/>
          <a:ext cx="7561263" cy="4038600"/>
        </p:xfrm>
        <a:graphic>
          <a:graphicData uri="http://schemas.openxmlformats.org/presentationml/2006/ole">
            <mc:AlternateContent xmlns:mc="http://schemas.openxmlformats.org/markup-compatibility/2006">
              <mc:Choice xmlns:v="urn:schemas-microsoft-com:vml" Requires="v">
                <p:oleObj spid="_x0000_s5127" name="Chart" r:id="rId4" imgW="8839232" imgH="4714924" progId="MSGraph.Chart.8">
                  <p:embed followColorScheme="full"/>
                </p:oleObj>
              </mc:Choice>
              <mc:Fallback>
                <p:oleObj name="Chart" r:id="rId4" imgW="8839232" imgH="4714924"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789683" y="548401"/>
                        <a:ext cx="756126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p:cNvSpPr/>
          <p:nvPr/>
        </p:nvSpPr>
        <p:spPr>
          <a:xfrm>
            <a:off x="444500" y="4417095"/>
            <a:ext cx="8251631" cy="1837426"/>
          </a:xfrm>
          <a:prstGeom prst="rect">
            <a:avLst/>
          </a:prstGeom>
        </p:spPr>
        <p:txBody>
          <a:bodyPr wrap="square">
            <a:spAutoFit/>
          </a:bodyPr>
          <a:lstStyle/>
          <a:p>
            <a:pPr lvl="0">
              <a:lnSpc>
                <a:spcPct val="110000"/>
              </a:lnSpc>
              <a:spcBef>
                <a:spcPct val="20000"/>
              </a:spcBef>
              <a:buClr>
                <a:srgbClr val="D0202E"/>
              </a:buClr>
              <a:buFont typeface="Wingdings" pitchFamily="2" charset="2"/>
              <a:buChar char="§"/>
              <a:tabLst>
                <a:tab pos="269875" algn="l"/>
              </a:tabLst>
            </a:pPr>
            <a:r>
              <a:rPr lang="en-GB" sz="1800" b="0" dirty="0" smtClean="0">
                <a:solidFill>
                  <a:prstClr val="black"/>
                </a:solidFill>
              </a:rPr>
              <a:t> 	The </a:t>
            </a:r>
            <a:r>
              <a:rPr lang="en-GB" sz="1800" b="0" dirty="0">
                <a:solidFill>
                  <a:prstClr val="black"/>
                </a:solidFill>
              </a:rPr>
              <a:t>use phase of products often has the greatest environmental impact</a:t>
            </a:r>
          </a:p>
          <a:p>
            <a:pPr lvl="0">
              <a:lnSpc>
                <a:spcPct val="110000"/>
              </a:lnSpc>
              <a:spcBef>
                <a:spcPct val="20000"/>
              </a:spcBef>
              <a:buClr>
                <a:srgbClr val="D0202E"/>
              </a:buClr>
              <a:buFont typeface="Wingdings" pitchFamily="2" charset="2"/>
              <a:buChar char="§"/>
              <a:tabLst>
                <a:tab pos="269875" algn="l"/>
              </a:tabLst>
            </a:pPr>
            <a:r>
              <a:rPr lang="en-GB" sz="1800" b="0" dirty="0" smtClean="0">
                <a:solidFill>
                  <a:srgbClr val="000000"/>
                </a:solidFill>
              </a:rPr>
              <a:t> 	Aim </a:t>
            </a:r>
            <a:r>
              <a:rPr lang="en-GB" sz="1800" b="0" dirty="0">
                <a:solidFill>
                  <a:srgbClr val="000000"/>
                </a:solidFill>
              </a:rPr>
              <a:t>of regulations: to reduce use phase impacts</a:t>
            </a:r>
          </a:p>
          <a:p>
            <a:pPr lvl="0">
              <a:lnSpc>
                <a:spcPct val="110000"/>
              </a:lnSpc>
              <a:spcBef>
                <a:spcPct val="20000"/>
              </a:spcBef>
              <a:buClr>
                <a:srgbClr val="D0202E"/>
              </a:buClr>
              <a:buFont typeface="Wingdings" pitchFamily="2" charset="2"/>
              <a:buChar char="§"/>
              <a:tabLst>
                <a:tab pos="269875" algn="l"/>
              </a:tabLst>
            </a:pPr>
            <a:r>
              <a:rPr lang="en-GB" sz="1800" b="0" dirty="0" smtClean="0">
                <a:solidFill>
                  <a:srgbClr val="000000"/>
                </a:solidFill>
              </a:rPr>
              <a:t> 	Steel </a:t>
            </a:r>
            <a:r>
              <a:rPr lang="en-GB" sz="1800" b="0" dirty="0">
                <a:solidFill>
                  <a:srgbClr val="000000"/>
                </a:solidFill>
              </a:rPr>
              <a:t>industry involvement to improve use phase</a:t>
            </a:r>
          </a:p>
          <a:p>
            <a:pPr lvl="0">
              <a:lnSpc>
                <a:spcPct val="110000"/>
              </a:lnSpc>
              <a:spcBef>
                <a:spcPct val="20000"/>
              </a:spcBef>
              <a:buClr>
                <a:srgbClr val="D0202E"/>
              </a:buClr>
              <a:buFont typeface="Wingdings" pitchFamily="2" charset="2"/>
              <a:buChar char="§"/>
              <a:tabLst>
                <a:tab pos="269875" algn="l"/>
              </a:tabLst>
            </a:pPr>
            <a:r>
              <a:rPr lang="en-GB" sz="1800" b="0" dirty="0" smtClean="0">
                <a:solidFill>
                  <a:prstClr val="black"/>
                </a:solidFill>
              </a:rPr>
              <a:t> 	Material </a:t>
            </a:r>
            <a:r>
              <a:rPr lang="en-GB" sz="1800" b="0" dirty="0">
                <a:solidFill>
                  <a:prstClr val="black"/>
                </a:solidFill>
              </a:rPr>
              <a:t>production and end-of-life become more important</a:t>
            </a:r>
          </a:p>
          <a:p>
            <a:pPr lvl="0">
              <a:lnSpc>
                <a:spcPct val="110000"/>
              </a:lnSpc>
              <a:spcBef>
                <a:spcPct val="20000"/>
              </a:spcBef>
              <a:buClr>
                <a:srgbClr val="D0202E"/>
              </a:buClr>
              <a:buFont typeface="Wingdings" pitchFamily="2" charset="2"/>
              <a:buChar char="§"/>
              <a:tabLst>
                <a:tab pos="269875" algn="l"/>
              </a:tabLst>
            </a:pPr>
            <a:r>
              <a:rPr lang="en-GB" sz="1800" b="0" dirty="0" smtClean="0">
                <a:solidFill>
                  <a:prstClr val="black"/>
                </a:solidFill>
              </a:rPr>
              <a:t> 	Move </a:t>
            </a:r>
            <a:r>
              <a:rPr lang="en-GB" sz="1800" b="0" dirty="0">
                <a:solidFill>
                  <a:prstClr val="black"/>
                </a:solidFill>
              </a:rPr>
              <a:t>to lighter weight, higher strength steels</a:t>
            </a:r>
          </a:p>
        </p:txBody>
      </p:sp>
    </p:spTree>
    <p:extLst>
      <p:ext uri="{BB962C8B-B14F-4D97-AF65-F5344CB8AC3E}">
        <p14:creationId xmlns:p14="http://schemas.microsoft.com/office/powerpoint/2010/main" val="154416681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Environmental impact: use phase often dominates</a:t>
            </a:r>
          </a:p>
        </p:txBody>
      </p:sp>
      <p:sp>
        <p:nvSpPr>
          <p:cNvPr id="3" name="Content Placeholder 2"/>
          <p:cNvSpPr>
            <a:spLocks noGrp="1"/>
          </p:cNvSpPr>
          <p:nvPr>
            <p:ph idx="1"/>
          </p:nvPr>
        </p:nvSpPr>
        <p:spPr>
          <a:xfrm>
            <a:off x="444500" y="910157"/>
            <a:ext cx="8489302" cy="5034219"/>
          </a:xfrm>
        </p:spPr>
        <p:txBody>
          <a:bodyPr/>
          <a:lstStyle/>
          <a:p>
            <a:pPr marL="0" indent="0">
              <a:buNone/>
            </a:pPr>
            <a:r>
              <a:rPr lang="en-GB" dirty="0">
                <a:solidFill>
                  <a:srgbClr val="D0202E"/>
                </a:solidFill>
              </a:rPr>
              <a:t>% contribution of each life cycle phase</a:t>
            </a:r>
          </a:p>
          <a:p>
            <a:endParaRPr lang="en-GB" dirty="0"/>
          </a:p>
        </p:txBody>
      </p:sp>
      <p:sp>
        <p:nvSpPr>
          <p:cNvPr id="4" name="Slide Number Placeholder 3"/>
          <p:cNvSpPr>
            <a:spLocks noGrp="1"/>
          </p:cNvSpPr>
          <p:nvPr>
            <p:ph type="sldNum" sz="quarter" idx="4"/>
          </p:nvPr>
        </p:nvSpPr>
        <p:spPr/>
        <p:txBody>
          <a:bodyPr/>
          <a:lstStyle/>
          <a:p>
            <a:pPr fontAlgn="auto">
              <a:spcBef>
                <a:spcPts val="0"/>
              </a:spcBef>
              <a:spcAft>
                <a:spcPts val="0"/>
              </a:spcAft>
            </a:pPr>
            <a:fld id="{33D6E5A2-EC83-451F-A719-9AC1370DD5CF}" type="slidenum">
              <a:rPr lang="en-US" kern="0" smtClean="0"/>
              <a:pPr fontAlgn="auto">
                <a:spcBef>
                  <a:spcPts val="0"/>
                </a:spcBef>
                <a:spcAft>
                  <a:spcPts val="0"/>
                </a:spcAft>
              </a:pPr>
              <a:t>7</a:t>
            </a:fld>
            <a:endParaRPr lang="en-US" kern="0" dirty="0" smtClean="0"/>
          </a:p>
        </p:txBody>
      </p:sp>
      <p:sp>
        <p:nvSpPr>
          <p:cNvPr id="9" name="Rectangle 8"/>
          <p:cNvSpPr/>
          <p:nvPr/>
        </p:nvSpPr>
        <p:spPr>
          <a:xfrm>
            <a:off x="444500" y="4417095"/>
            <a:ext cx="8251631" cy="1837426"/>
          </a:xfrm>
          <a:prstGeom prst="rect">
            <a:avLst/>
          </a:prstGeom>
        </p:spPr>
        <p:txBody>
          <a:bodyPr wrap="square">
            <a:spAutoFit/>
          </a:bodyPr>
          <a:lstStyle/>
          <a:p>
            <a:pPr lvl="0">
              <a:lnSpc>
                <a:spcPct val="110000"/>
              </a:lnSpc>
              <a:spcBef>
                <a:spcPct val="20000"/>
              </a:spcBef>
              <a:buClr>
                <a:srgbClr val="D0202E"/>
              </a:buClr>
              <a:buFont typeface="Wingdings" pitchFamily="2" charset="2"/>
              <a:buChar char="§"/>
              <a:tabLst>
                <a:tab pos="269875" algn="l"/>
              </a:tabLst>
            </a:pPr>
            <a:r>
              <a:rPr lang="en-GB" sz="1800" b="0" dirty="0" smtClean="0">
                <a:solidFill>
                  <a:prstClr val="black"/>
                </a:solidFill>
              </a:rPr>
              <a:t> 	The </a:t>
            </a:r>
            <a:r>
              <a:rPr lang="en-GB" sz="1800" b="0" dirty="0">
                <a:solidFill>
                  <a:prstClr val="black"/>
                </a:solidFill>
              </a:rPr>
              <a:t>use phase of products often has the greatest environmental impact</a:t>
            </a:r>
          </a:p>
          <a:p>
            <a:pPr lvl="0">
              <a:lnSpc>
                <a:spcPct val="110000"/>
              </a:lnSpc>
              <a:spcBef>
                <a:spcPct val="20000"/>
              </a:spcBef>
              <a:buClr>
                <a:srgbClr val="D0202E"/>
              </a:buClr>
              <a:buFont typeface="Wingdings" pitchFamily="2" charset="2"/>
              <a:buChar char="§"/>
              <a:tabLst>
                <a:tab pos="269875" algn="l"/>
              </a:tabLst>
            </a:pPr>
            <a:r>
              <a:rPr lang="en-GB" sz="1800" b="0" dirty="0" smtClean="0">
                <a:solidFill>
                  <a:srgbClr val="000000"/>
                </a:solidFill>
              </a:rPr>
              <a:t> 	Aim </a:t>
            </a:r>
            <a:r>
              <a:rPr lang="en-GB" sz="1800" b="0" dirty="0">
                <a:solidFill>
                  <a:srgbClr val="000000"/>
                </a:solidFill>
              </a:rPr>
              <a:t>of regulations: to reduce use phase impacts</a:t>
            </a:r>
          </a:p>
          <a:p>
            <a:pPr lvl="0">
              <a:lnSpc>
                <a:spcPct val="110000"/>
              </a:lnSpc>
              <a:spcBef>
                <a:spcPct val="20000"/>
              </a:spcBef>
              <a:buClr>
                <a:srgbClr val="D0202E"/>
              </a:buClr>
              <a:buFont typeface="Wingdings" pitchFamily="2" charset="2"/>
              <a:buChar char="§"/>
              <a:tabLst>
                <a:tab pos="269875" algn="l"/>
              </a:tabLst>
            </a:pPr>
            <a:r>
              <a:rPr lang="en-GB" sz="1800" b="0" dirty="0" smtClean="0">
                <a:solidFill>
                  <a:srgbClr val="000000"/>
                </a:solidFill>
              </a:rPr>
              <a:t> 	Steel </a:t>
            </a:r>
            <a:r>
              <a:rPr lang="en-GB" sz="1800" b="0" dirty="0">
                <a:solidFill>
                  <a:srgbClr val="000000"/>
                </a:solidFill>
              </a:rPr>
              <a:t>industry involvement to improve use phase</a:t>
            </a:r>
          </a:p>
          <a:p>
            <a:pPr lvl="0">
              <a:lnSpc>
                <a:spcPct val="110000"/>
              </a:lnSpc>
              <a:spcBef>
                <a:spcPct val="20000"/>
              </a:spcBef>
              <a:buClr>
                <a:srgbClr val="D0202E"/>
              </a:buClr>
              <a:buFont typeface="Wingdings" pitchFamily="2" charset="2"/>
              <a:buChar char="§"/>
              <a:tabLst>
                <a:tab pos="269875" algn="l"/>
              </a:tabLst>
            </a:pPr>
            <a:r>
              <a:rPr lang="en-GB" sz="1800" b="0" dirty="0" smtClean="0">
                <a:solidFill>
                  <a:prstClr val="black"/>
                </a:solidFill>
              </a:rPr>
              <a:t> 	Material </a:t>
            </a:r>
            <a:r>
              <a:rPr lang="en-GB" sz="1800" b="0" dirty="0">
                <a:solidFill>
                  <a:prstClr val="black"/>
                </a:solidFill>
              </a:rPr>
              <a:t>production and end-of-life become more important</a:t>
            </a:r>
          </a:p>
          <a:p>
            <a:pPr lvl="0">
              <a:lnSpc>
                <a:spcPct val="110000"/>
              </a:lnSpc>
              <a:spcBef>
                <a:spcPct val="20000"/>
              </a:spcBef>
              <a:buClr>
                <a:srgbClr val="D0202E"/>
              </a:buClr>
              <a:buFont typeface="Wingdings" pitchFamily="2" charset="2"/>
              <a:buChar char="§"/>
              <a:tabLst>
                <a:tab pos="269875" algn="l"/>
              </a:tabLst>
            </a:pPr>
            <a:r>
              <a:rPr lang="en-GB" sz="1800" b="0" dirty="0" smtClean="0">
                <a:solidFill>
                  <a:prstClr val="black"/>
                </a:solidFill>
              </a:rPr>
              <a:t> 	Move </a:t>
            </a:r>
            <a:r>
              <a:rPr lang="en-GB" sz="1800" b="0" dirty="0">
                <a:solidFill>
                  <a:prstClr val="black"/>
                </a:solidFill>
              </a:rPr>
              <a:t>to lighter weight, higher strength steels</a:t>
            </a:r>
          </a:p>
        </p:txBody>
      </p:sp>
      <p:graphicFrame>
        <p:nvGraphicFramePr>
          <p:cNvPr id="6" name="Object 5"/>
          <p:cNvGraphicFramePr>
            <a:graphicFrameLocks noChangeAspect="1"/>
          </p:cNvGraphicFramePr>
          <p:nvPr>
            <p:extLst>
              <p:ext uri="{D42A27DB-BD31-4B8C-83A1-F6EECF244321}">
                <p14:modId xmlns:p14="http://schemas.microsoft.com/office/powerpoint/2010/main" val="474201080"/>
              </p:ext>
            </p:extLst>
          </p:nvPr>
        </p:nvGraphicFramePr>
        <p:xfrm>
          <a:off x="609600" y="1328738"/>
          <a:ext cx="7620000" cy="3317875"/>
        </p:xfrm>
        <a:graphic>
          <a:graphicData uri="http://schemas.openxmlformats.org/presentationml/2006/ole">
            <mc:AlternateContent xmlns:mc="http://schemas.openxmlformats.org/markup-compatibility/2006">
              <mc:Choice xmlns:v="urn:schemas-microsoft-com:vml" Requires="v">
                <p:oleObj spid="_x0000_s6149" name="Chart" r:id="rId4" imgW="8839232" imgH="4714924" progId="MSGraph.Chart.8">
                  <p:embed followColorScheme="full"/>
                </p:oleObj>
              </mc:Choice>
              <mc:Fallback>
                <p:oleObj name="Chart" r:id="rId4" imgW="8839232" imgH="4714924" progId="MSGraph.Chart.8">
                  <p:embed followColorScheme="full"/>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609600" y="1328738"/>
                        <a:ext cx="76200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Down Arrow 3"/>
          <p:cNvSpPr>
            <a:spLocks noChangeArrowheads="1"/>
          </p:cNvSpPr>
          <p:nvPr/>
        </p:nvSpPr>
        <p:spPr bwMode="auto">
          <a:xfrm>
            <a:off x="5548603" y="1893225"/>
            <a:ext cx="581608" cy="1371600"/>
          </a:xfrm>
          <a:prstGeom prst="downArrow">
            <a:avLst>
              <a:gd name="adj1" fmla="val 50000"/>
              <a:gd name="adj2" fmla="val 50000"/>
            </a:avLst>
          </a:prstGeom>
          <a:solidFill>
            <a:srgbClr val="BE004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339725" indent="-339725">
              <a:spcBef>
                <a:spcPct val="60000"/>
              </a:spcBef>
              <a:buClr>
                <a:srgbClr val="A70240"/>
              </a:buClr>
              <a:buSzPct val="80000"/>
              <a:buFont typeface="Wingdings" pitchFamily="2" charset="2"/>
              <a:buChar char="§"/>
              <a:tabLst>
                <a:tab pos="339725" algn="r"/>
              </a:tabLst>
            </a:pPr>
            <a:endParaRPr lang="en-US"/>
          </a:p>
        </p:txBody>
      </p:sp>
    </p:spTree>
    <p:extLst>
      <p:ext uri="{BB962C8B-B14F-4D97-AF65-F5344CB8AC3E}">
        <p14:creationId xmlns:p14="http://schemas.microsoft.com/office/powerpoint/2010/main" val="181103432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Global economic trends</a:t>
            </a:r>
            <a:endParaRPr lang="en-GB" dirty="0"/>
          </a:p>
        </p:txBody>
      </p:sp>
    </p:spTree>
    <p:extLst>
      <p:ext uri="{BB962C8B-B14F-4D97-AF65-F5344CB8AC3E}">
        <p14:creationId xmlns:p14="http://schemas.microsoft.com/office/powerpoint/2010/main" val="126804005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p:nvPr>
        </p:nvSpPr>
        <p:spPr>
          <a:xfrm>
            <a:off x="457200" y="304800"/>
            <a:ext cx="8518525" cy="647700"/>
          </a:xfrm>
        </p:spPr>
        <p:txBody>
          <a:bodyPr/>
          <a:lstStyle/>
          <a:p>
            <a:pPr eaLnBrk="1" hangingPunct="1"/>
            <a:r>
              <a:rPr lang="en-US" dirty="0" smtClean="0">
                <a:latin typeface="+mn-lt"/>
              </a:rPr>
              <a:t>Global growth expected flat in 2013 but developing economies outlook improving </a:t>
            </a:r>
          </a:p>
        </p:txBody>
      </p:sp>
      <p:sp>
        <p:nvSpPr>
          <p:cNvPr id="25604" name="Slide Number Placeholder 1"/>
          <p:cNvSpPr>
            <a:spLocks noGrp="1"/>
          </p:cNvSpPr>
          <p:nvPr>
            <p:ph type="sldNum" sz="quarter" idx="4"/>
          </p:nvPr>
        </p:nvSpPr>
        <p:spPr>
          <a:noFill/>
        </p:spPr>
        <p:txBody>
          <a:bodyPr/>
          <a:lstStyle>
            <a:lvl1pPr eaLnBrk="0" hangingPunct="0">
              <a:defRPr sz="4800" b="1">
                <a:solidFill>
                  <a:srgbClr val="A70240"/>
                </a:solidFill>
                <a:latin typeface="Arial" charset="0"/>
                <a:cs typeface="Arial" charset="0"/>
              </a:defRPr>
            </a:lvl1pPr>
            <a:lvl2pPr marL="742950" indent="-285750" eaLnBrk="0" hangingPunct="0">
              <a:defRPr sz="4800" b="1">
                <a:solidFill>
                  <a:srgbClr val="A70240"/>
                </a:solidFill>
                <a:latin typeface="Arial" charset="0"/>
                <a:cs typeface="Arial" charset="0"/>
              </a:defRPr>
            </a:lvl2pPr>
            <a:lvl3pPr marL="1143000" indent="-228600" eaLnBrk="0" hangingPunct="0">
              <a:defRPr sz="4800" b="1">
                <a:solidFill>
                  <a:srgbClr val="A70240"/>
                </a:solidFill>
                <a:latin typeface="Arial" charset="0"/>
                <a:cs typeface="Arial" charset="0"/>
              </a:defRPr>
            </a:lvl3pPr>
            <a:lvl4pPr marL="1600200" indent="-228600" eaLnBrk="0" hangingPunct="0">
              <a:defRPr sz="4800" b="1">
                <a:solidFill>
                  <a:srgbClr val="A70240"/>
                </a:solidFill>
                <a:latin typeface="Arial" charset="0"/>
                <a:cs typeface="Arial" charset="0"/>
              </a:defRPr>
            </a:lvl4pPr>
            <a:lvl5pPr marL="2057400" indent="-228600" eaLnBrk="0" hangingPunct="0">
              <a:defRPr sz="4800" b="1">
                <a:solidFill>
                  <a:srgbClr val="A70240"/>
                </a:solidFill>
                <a:latin typeface="Arial" charset="0"/>
                <a:cs typeface="Arial" charset="0"/>
              </a:defRPr>
            </a:lvl5pPr>
            <a:lvl6pPr marL="2514600" indent="-228600" eaLnBrk="0" fontAlgn="base" hangingPunct="0">
              <a:spcBef>
                <a:spcPct val="0"/>
              </a:spcBef>
              <a:spcAft>
                <a:spcPct val="0"/>
              </a:spcAft>
              <a:defRPr sz="4800" b="1">
                <a:solidFill>
                  <a:srgbClr val="A70240"/>
                </a:solidFill>
                <a:latin typeface="Arial" charset="0"/>
                <a:cs typeface="Arial" charset="0"/>
              </a:defRPr>
            </a:lvl6pPr>
            <a:lvl7pPr marL="2971800" indent="-228600" eaLnBrk="0" fontAlgn="base" hangingPunct="0">
              <a:spcBef>
                <a:spcPct val="0"/>
              </a:spcBef>
              <a:spcAft>
                <a:spcPct val="0"/>
              </a:spcAft>
              <a:defRPr sz="4800" b="1">
                <a:solidFill>
                  <a:srgbClr val="A70240"/>
                </a:solidFill>
                <a:latin typeface="Arial" charset="0"/>
                <a:cs typeface="Arial" charset="0"/>
              </a:defRPr>
            </a:lvl7pPr>
            <a:lvl8pPr marL="3429000" indent="-228600" eaLnBrk="0" fontAlgn="base" hangingPunct="0">
              <a:spcBef>
                <a:spcPct val="0"/>
              </a:spcBef>
              <a:spcAft>
                <a:spcPct val="0"/>
              </a:spcAft>
              <a:defRPr sz="4800" b="1">
                <a:solidFill>
                  <a:srgbClr val="A70240"/>
                </a:solidFill>
                <a:latin typeface="Arial" charset="0"/>
                <a:cs typeface="Arial" charset="0"/>
              </a:defRPr>
            </a:lvl8pPr>
            <a:lvl9pPr marL="3886200" indent="-228600" eaLnBrk="0" fontAlgn="base" hangingPunct="0">
              <a:spcBef>
                <a:spcPct val="0"/>
              </a:spcBef>
              <a:spcAft>
                <a:spcPct val="0"/>
              </a:spcAft>
              <a:defRPr sz="4800" b="1">
                <a:solidFill>
                  <a:srgbClr val="A70240"/>
                </a:solidFill>
                <a:latin typeface="Arial" charset="0"/>
                <a:cs typeface="Arial" charset="0"/>
              </a:defRPr>
            </a:lvl9pPr>
          </a:lstStyle>
          <a:p>
            <a:pPr eaLnBrk="1" hangingPunct="1"/>
            <a:fld id="{E26C1660-8906-4180-8EE2-1038327EFC55}" type="slidenum">
              <a:rPr lang="en-US" sz="1200" smtClean="0">
                <a:solidFill>
                  <a:schemeClr val="bg1"/>
                </a:solidFill>
              </a:rPr>
              <a:pPr eaLnBrk="1" hangingPunct="1"/>
              <a:t>9</a:t>
            </a:fld>
            <a:endParaRPr lang="en-US" sz="1200" smtClean="0">
              <a:solidFill>
                <a:schemeClr val="bg1"/>
              </a:solidFill>
            </a:endParaRPr>
          </a:p>
        </p:txBody>
      </p:sp>
      <p:sp>
        <p:nvSpPr>
          <p:cNvPr id="25605" name="TextBox 10"/>
          <p:cNvSpPr txBox="1">
            <a:spLocks noChangeArrowheads="1"/>
          </p:cNvSpPr>
          <p:nvPr/>
        </p:nvSpPr>
        <p:spPr bwMode="auto">
          <a:xfrm>
            <a:off x="369855" y="4680007"/>
            <a:ext cx="49926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800" b="1">
                <a:solidFill>
                  <a:srgbClr val="A70240"/>
                </a:solidFill>
                <a:latin typeface="Arial" charset="0"/>
                <a:cs typeface="Arial" charset="0"/>
              </a:defRPr>
            </a:lvl1pPr>
            <a:lvl2pPr marL="742950" indent="-285750" eaLnBrk="0" hangingPunct="0">
              <a:defRPr sz="4800" b="1">
                <a:solidFill>
                  <a:srgbClr val="A70240"/>
                </a:solidFill>
                <a:latin typeface="Arial" charset="0"/>
                <a:cs typeface="Arial" charset="0"/>
              </a:defRPr>
            </a:lvl2pPr>
            <a:lvl3pPr marL="1143000" indent="-228600" eaLnBrk="0" hangingPunct="0">
              <a:defRPr sz="4800" b="1">
                <a:solidFill>
                  <a:srgbClr val="A70240"/>
                </a:solidFill>
                <a:latin typeface="Arial" charset="0"/>
                <a:cs typeface="Arial" charset="0"/>
              </a:defRPr>
            </a:lvl3pPr>
            <a:lvl4pPr marL="1600200" indent="-228600" eaLnBrk="0" hangingPunct="0">
              <a:defRPr sz="4800" b="1">
                <a:solidFill>
                  <a:srgbClr val="A70240"/>
                </a:solidFill>
                <a:latin typeface="Arial" charset="0"/>
                <a:cs typeface="Arial" charset="0"/>
              </a:defRPr>
            </a:lvl4pPr>
            <a:lvl5pPr marL="2057400" indent="-228600" eaLnBrk="0" hangingPunct="0">
              <a:defRPr sz="4800" b="1">
                <a:solidFill>
                  <a:srgbClr val="A70240"/>
                </a:solidFill>
                <a:latin typeface="Arial" charset="0"/>
                <a:cs typeface="Arial" charset="0"/>
              </a:defRPr>
            </a:lvl5pPr>
            <a:lvl6pPr marL="2514600" indent="-228600" eaLnBrk="0" fontAlgn="base" hangingPunct="0">
              <a:spcBef>
                <a:spcPct val="0"/>
              </a:spcBef>
              <a:spcAft>
                <a:spcPct val="0"/>
              </a:spcAft>
              <a:defRPr sz="4800" b="1">
                <a:solidFill>
                  <a:srgbClr val="A70240"/>
                </a:solidFill>
                <a:latin typeface="Arial" charset="0"/>
                <a:cs typeface="Arial" charset="0"/>
              </a:defRPr>
            </a:lvl6pPr>
            <a:lvl7pPr marL="2971800" indent="-228600" eaLnBrk="0" fontAlgn="base" hangingPunct="0">
              <a:spcBef>
                <a:spcPct val="0"/>
              </a:spcBef>
              <a:spcAft>
                <a:spcPct val="0"/>
              </a:spcAft>
              <a:defRPr sz="4800" b="1">
                <a:solidFill>
                  <a:srgbClr val="A70240"/>
                </a:solidFill>
                <a:latin typeface="Arial" charset="0"/>
                <a:cs typeface="Arial" charset="0"/>
              </a:defRPr>
            </a:lvl7pPr>
            <a:lvl8pPr marL="3429000" indent="-228600" eaLnBrk="0" fontAlgn="base" hangingPunct="0">
              <a:spcBef>
                <a:spcPct val="0"/>
              </a:spcBef>
              <a:spcAft>
                <a:spcPct val="0"/>
              </a:spcAft>
              <a:defRPr sz="4800" b="1">
                <a:solidFill>
                  <a:srgbClr val="A70240"/>
                </a:solidFill>
                <a:latin typeface="Arial" charset="0"/>
                <a:cs typeface="Arial" charset="0"/>
              </a:defRPr>
            </a:lvl8pPr>
            <a:lvl9pPr marL="3886200" indent="-228600" eaLnBrk="0" fontAlgn="base" hangingPunct="0">
              <a:spcBef>
                <a:spcPct val="0"/>
              </a:spcBef>
              <a:spcAft>
                <a:spcPct val="0"/>
              </a:spcAft>
              <a:defRPr sz="4800" b="1">
                <a:solidFill>
                  <a:srgbClr val="A70240"/>
                </a:solidFill>
                <a:latin typeface="Arial" charset="0"/>
                <a:cs typeface="Arial" charset="0"/>
              </a:defRPr>
            </a:lvl9pPr>
          </a:lstStyle>
          <a:p>
            <a:pPr eaLnBrk="1" hangingPunct="1"/>
            <a:r>
              <a:rPr lang="en-US" sz="1000" i="1" dirty="0">
                <a:solidFill>
                  <a:schemeClr val="tx1"/>
                </a:solidFill>
              </a:rPr>
              <a:t>Source: Global </a:t>
            </a:r>
            <a:r>
              <a:rPr lang="en-US" sz="1000" i="1" dirty="0" smtClean="0">
                <a:solidFill>
                  <a:schemeClr val="tx1"/>
                </a:solidFill>
              </a:rPr>
              <a:t>Insight </a:t>
            </a:r>
            <a:r>
              <a:rPr lang="en-US" sz="1000" i="1" dirty="0">
                <a:solidFill>
                  <a:schemeClr val="tx1"/>
                </a:solidFill>
              </a:rPr>
              <a:t>(January 15, 2013</a:t>
            </a:r>
            <a:r>
              <a:rPr lang="en-US" sz="1000" i="1" dirty="0" smtClean="0">
                <a:solidFill>
                  <a:schemeClr val="tx1"/>
                </a:solidFill>
              </a:rPr>
              <a:t>), </a:t>
            </a:r>
            <a:r>
              <a:rPr lang="en-US" sz="1000" i="1" dirty="0" err="1" smtClean="0">
                <a:solidFill>
                  <a:schemeClr val="tx1"/>
                </a:solidFill>
              </a:rPr>
              <a:t>worldsteel</a:t>
            </a:r>
            <a:endParaRPr lang="en-US" sz="1000" i="1"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649156795"/>
              </p:ext>
            </p:extLst>
          </p:nvPr>
        </p:nvGraphicFramePr>
        <p:xfrm>
          <a:off x="444500" y="1780592"/>
          <a:ext cx="8077202" cy="2886072"/>
        </p:xfrm>
        <a:graphic>
          <a:graphicData uri="http://schemas.openxmlformats.org/drawingml/2006/table">
            <a:tbl>
              <a:tblPr/>
              <a:tblGrid>
                <a:gridCol w="1837834"/>
                <a:gridCol w="1559842"/>
                <a:gridCol w="1559842"/>
                <a:gridCol w="1559842"/>
                <a:gridCol w="1559842"/>
              </a:tblGrid>
              <a:tr h="379938">
                <a:tc gridSpan="5">
                  <a:txBody>
                    <a:bodyPr/>
                    <a:lstStyle/>
                    <a:p>
                      <a:pPr algn="l" fontAlgn="b"/>
                      <a:r>
                        <a:rPr lang="en-US" sz="1600" b="1" i="0" u="none" strike="noStrike" dirty="0">
                          <a:solidFill>
                            <a:srgbClr val="FFFFFF"/>
                          </a:solidFill>
                          <a:effectLst/>
                          <a:latin typeface="Arial"/>
                        </a:rPr>
                        <a:t>Global GDP developments (%, Real 2005 USD billions</a:t>
                      </a:r>
                      <a:r>
                        <a:rPr lang="en-US" sz="1600" b="1" i="0" u="none" strike="noStrike" dirty="0" smtClean="0">
                          <a:solidFill>
                            <a:srgbClr val="FFFFFF"/>
                          </a:solidFill>
                          <a:effectLst/>
                          <a:latin typeface="Arial"/>
                        </a:rPr>
                        <a:t>)</a:t>
                      </a:r>
                      <a:endParaRPr lang="en-US" sz="1600" b="1" i="0" u="none" strike="noStrike" dirty="0">
                        <a:solidFill>
                          <a:srgbClr val="FFFFFF"/>
                        </a:solidFill>
                        <a:effectLst/>
                        <a:latin typeface="Arial"/>
                      </a:endParaRPr>
                    </a:p>
                  </a:txBody>
                  <a:tcPr marL="15414" marR="15414" marT="15418" marB="0" anchor="b">
                    <a:lnL>
                      <a:noFill/>
                    </a:lnL>
                    <a:lnR>
                      <a:noFill/>
                    </a:lnR>
                    <a:lnT>
                      <a:noFill/>
                    </a:lnT>
                    <a:lnB>
                      <a:noFill/>
                    </a:lnB>
                    <a:solidFill>
                      <a:srgbClr val="5C7F9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90766">
                <a:tc>
                  <a:txBody>
                    <a:bodyPr/>
                    <a:lstStyle/>
                    <a:p>
                      <a:pPr algn="l" fontAlgn="b"/>
                      <a:r>
                        <a:rPr lang="en-GB" sz="1700" b="0" i="0" u="none" strike="noStrike">
                          <a:effectLst/>
                          <a:latin typeface="Arial"/>
                        </a:rPr>
                        <a:t> </a:t>
                      </a:r>
                    </a:p>
                  </a:txBody>
                  <a:tcPr marL="15414" marR="15414" marT="15418" marB="0" anchor="b">
                    <a:lnL>
                      <a:noFill/>
                    </a:lnL>
                    <a:lnR>
                      <a:noFill/>
                    </a:lnR>
                    <a:lnT>
                      <a:noFill/>
                    </a:lnT>
                    <a:lnB>
                      <a:noFill/>
                    </a:lnB>
                    <a:solidFill>
                      <a:srgbClr val="99ADB7"/>
                    </a:solidFill>
                  </a:tcPr>
                </a:tc>
                <a:tc>
                  <a:txBody>
                    <a:bodyPr/>
                    <a:lstStyle/>
                    <a:p>
                      <a:pPr algn="r" fontAlgn="b"/>
                      <a:r>
                        <a:rPr lang="en-GB" sz="1400" b="1" i="0" u="none" strike="noStrike" dirty="0">
                          <a:effectLst/>
                          <a:latin typeface="Arial"/>
                        </a:rPr>
                        <a:t>2009</a:t>
                      </a:r>
                    </a:p>
                  </a:txBody>
                  <a:tcPr marL="15414" marR="15414" marT="15418" marB="0" anchor="b">
                    <a:lnL>
                      <a:noFill/>
                    </a:lnL>
                    <a:lnR>
                      <a:noFill/>
                    </a:lnR>
                    <a:lnT>
                      <a:noFill/>
                    </a:lnT>
                    <a:lnB>
                      <a:noFill/>
                    </a:lnB>
                    <a:solidFill>
                      <a:srgbClr val="99ADB7"/>
                    </a:solidFill>
                  </a:tcPr>
                </a:tc>
                <a:tc>
                  <a:txBody>
                    <a:bodyPr/>
                    <a:lstStyle/>
                    <a:p>
                      <a:pPr algn="r" fontAlgn="b"/>
                      <a:r>
                        <a:rPr lang="en-GB" sz="1400" b="1" i="0" u="none" strike="noStrike" dirty="0">
                          <a:effectLst/>
                          <a:latin typeface="Arial"/>
                        </a:rPr>
                        <a:t>2010</a:t>
                      </a:r>
                    </a:p>
                  </a:txBody>
                  <a:tcPr marL="15414" marR="15414" marT="15418" marB="0" anchor="b">
                    <a:lnL>
                      <a:noFill/>
                    </a:lnL>
                    <a:lnR>
                      <a:noFill/>
                    </a:lnR>
                    <a:lnT>
                      <a:noFill/>
                    </a:lnT>
                    <a:lnB>
                      <a:noFill/>
                    </a:lnB>
                    <a:solidFill>
                      <a:srgbClr val="99ADB7"/>
                    </a:solidFill>
                  </a:tcPr>
                </a:tc>
                <a:tc>
                  <a:txBody>
                    <a:bodyPr/>
                    <a:lstStyle/>
                    <a:p>
                      <a:pPr algn="r" fontAlgn="b"/>
                      <a:r>
                        <a:rPr lang="en-GB" sz="1400" b="1" i="0" u="none" strike="noStrike" dirty="0">
                          <a:effectLst/>
                          <a:latin typeface="Arial"/>
                        </a:rPr>
                        <a:t>2012</a:t>
                      </a:r>
                    </a:p>
                  </a:txBody>
                  <a:tcPr marL="15414" marR="15414" marT="15418" marB="0" anchor="b">
                    <a:lnL>
                      <a:noFill/>
                    </a:lnL>
                    <a:lnR>
                      <a:noFill/>
                    </a:lnR>
                    <a:lnT>
                      <a:noFill/>
                    </a:lnT>
                    <a:lnB>
                      <a:noFill/>
                    </a:lnB>
                    <a:solidFill>
                      <a:srgbClr val="99ADB7"/>
                    </a:solidFill>
                  </a:tcPr>
                </a:tc>
                <a:tc>
                  <a:txBody>
                    <a:bodyPr/>
                    <a:lstStyle/>
                    <a:p>
                      <a:pPr algn="r" fontAlgn="b"/>
                      <a:r>
                        <a:rPr lang="en-GB" sz="1400" b="1" i="0" u="none" strike="noStrike" dirty="0">
                          <a:effectLst/>
                          <a:latin typeface="Arial"/>
                        </a:rPr>
                        <a:t>2013</a:t>
                      </a:r>
                    </a:p>
                  </a:txBody>
                  <a:tcPr marL="15414" marR="15414" marT="15418" marB="0" anchor="b">
                    <a:lnL>
                      <a:noFill/>
                    </a:lnL>
                    <a:lnR>
                      <a:noFill/>
                    </a:lnR>
                    <a:lnT>
                      <a:noFill/>
                    </a:lnT>
                    <a:lnB>
                      <a:noFill/>
                    </a:lnB>
                    <a:solidFill>
                      <a:srgbClr val="99ADB7"/>
                    </a:solidFill>
                  </a:tcPr>
                </a:tc>
              </a:tr>
              <a:tr h="276921">
                <a:tc>
                  <a:txBody>
                    <a:bodyPr/>
                    <a:lstStyle/>
                    <a:p>
                      <a:pPr algn="l" fontAlgn="b"/>
                      <a:r>
                        <a:rPr lang="en-GB" sz="1600" b="0" i="0" u="none" strike="noStrike" dirty="0">
                          <a:effectLst/>
                          <a:latin typeface="Arial"/>
                        </a:rPr>
                        <a:t>EU27</a:t>
                      </a:r>
                    </a:p>
                  </a:txBody>
                  <a:tcPr marL="15414" marR="15414" marT="15418" marB="0" anchor="b">
                    <a:lnL>
                      <a:noFill/>
                    </a:lnL>
                    <a:lnR>
                      <a:noFill/>
                    </a:lnR>
                    <a:lnT>
                      <a:noFill/>
                    </a:lnT>
                    <a:lnB>
                      <a:noFill/>
                    </a:lnB>
                    <a:solidFill>
                      <a:srgbClr val="FFFFFF"/>
                    </a:solidFill>
                  </a:tcPr>
                </a:tc>
                <a:tc>
                  <a:txBody>
                    <a:bodyPr/>
                    <a:lstStyle/>
                    <a:p>
                      <a:pPr algn="r" fontAlgn="b"/>
                      <a:r>
                        <a:rPr lang="en-GB" sz="1600" b="1" i="0" u="none" strike="noStrike" dirty="0">
                          <a:solidFill>
                            <a:srgbClr val="D0202E"/>
                          </a:solidFill>
                          <a:effectLst/>
                          <a:latin typeface="Arial"/>
                        </a:rPr>
                        <a:t>-4.3</a:t>
                      </a:r>
                    </a:p>
                  </a:txBody>
                  <a:tcPr marL="15414" marR="15414" marT="15418" marB="0" anchor="b">
                    <a:lnL>
                      <a:noFill/>
                    </a:lnL>
                    <a:lnR>
                      <a:noFill/>
                    </a:lnR>
                    <a:lnT>
                      <a:noFill/>
                    </a:lnT>
                    <a:lnB>
                      <a:noFill/>
                    </a:lnB>
                    <a:solidFill>
                      <a:srgbClr val="FFFFFF"/>
                    </a:solidFill>
                  </a:tcPr>
                </a:tc>
                <a:tc>
                  <a:txBody>
                    <a:bodyPr/>
                    <a:lstStyle/>
                    <a:p>
                      <a:pPr algn="r" fontAlgn="b"/>
                      <a:r>
                        <a:rPr lang="en-GB" sz="1600" b="0" i="0" u="none" strike="noStrike" dirty="0">
                          <a:effectLst/>
                          <a:latin typeface="Arial"/>
                        </a:rPr>
                        <a:t>2.0</a:t>
                      </a:r>
                    </a:p>
                  </a:txBody>
                  <a:tcPr marL="15414" marR="15414" marT="15418" marB="0" anchor="b">
                    <a:lnL>
                      <a:noFill/>
                    </a:lnL>
                    <a:lnR>
                      <a:noFill/>
                    </a:lnR>
                    <a:lnT>
                      <a:noFill/>
                    </a:lnT>
                    <a:lnB>
                      <a:noFill/>
                    </a:lnB>
                    <a:solidFill>
                      <a:srgbClr val="FFFFFF"/>
                    </a:solidFill>
                  </a:tcPr>
                </a:tc>
                <a:tc>
                  <a:txBody>
                    <a:bodyPr/>
                    <a:lstStyle/>
                    <a:p>
                      <a:pPr algn="r" fontAlgn="b"/>
                      <a:r>
                        <a:rPr lang="en-GB" sz="1600" b="1" i="0" u="none" strike="noStrike" dirty="0">
                          <a:solidFill>
                            <a:srgbClr val="D0202E"/>
                          </a:solidFill>
                          <a:effectLst/>
                          <a:latin typeface="Arial"/>
                        </a:rPr>
                        <a:t>-0.2</a:t>
                      </a:r>
                    </a:p>
                  </a:txBody>
                  <a:tcPr marL="15414" marR="15414" marT="15418" marB="0" anchor="b">
                    <a:lnL>
                      <a:noFill/>
                    </a:lnL>
                    <a:lnR>
                      <a:noFill/>
                    </a:lnR>
                    <a:lnT>
                      <a:noFill/>
                    </a:lnT>
                    <a:lnB>
                      <a:noFill/>
                    </a:lnB>
                    <a:solidFill>
                      <a:srgbClr val="FFFFFF"/>
                    </a:solidFill>
                  </a:tcPr>
                </a:tc>
                <a:tc>
                  <a:txBody>
                    <a:bodyPr/>
                    <a:lstStyle/>
                    <a:p>
                      <a:pPr algn="r" fontAlgn="b"/>
                      <a:r>
                        <a:rPr lang="en-GB" sz="1600" b="0" i="0" u="none" strike="noStrike">
                          <a:effectLst/>
                          <a:latin typeface="Arial"/>
                        </a:rPr>
                        <a:t>0.1</a:t>
                      </a:r>
                    </a:p>
                  </a:txBody>
                  <a:tcPr marL="15414" marR="15414" marT="15418" marB="0" anchor="b">
                    <a:lnL>
                      <a:noFill/>
                    </a:lnL>
                    <a:lnR>
                      <a:noFill/>
                    </a:lnR>
                    <a:lnT>
                      <a:noFill/>
                    </a:lnT>
                    <a:lnB>
                      <a:noFill/>
                    </a:lnB>
                    <a:solidFill>
                      <a:srgbClr val="FFFFFF"/>
                    </a:solidFill>
                  </a:tcPr>
                </a:tc>
              </a:tr>
              <a:tr h="276921">
                <a:tc>
                  <a:txBody>
                    <a:bodyPr/>
                    <a:lstStyle/>
                    <a:p>
                      <a:pPr algn="l" fontAlgn="b"/>
                      <a:r>
                        <a:rPr lang="en-GB" sz="1600" b="0" i="0" u="none" strike="noStrike" dirty="0">
                          <a:effectLst/>
                          <a:latin typeface="Arial"/>
                        </a:rPr>
                        <a:t>NAFTA</a:t>
                      </a:r>
                    </a:p>
                  </a:txBody>
                  <a:tcPr marL="15414" marR="15414" marT="15418" marB="0" anchor="b">
                    <a:lnL>
                      <a:noFill/>
                    </a:lnL>
                    <a:lnR>
                      <a:noFill/>
                    </a:lnR>
                    <a:lnT>
                      <a:noFill/>
                    </a:lnT>
                    <a:lnB>
                      <a:noFill/>
                    </a:lnB>
                    <a:solidFill>
                      <a:srgbClr val="CCD6DD"/>
                    </a:solidFill>
                  </a:tcPr>
                </a:tc>
                <a:tc>
                  <a:txBody>
                    <a:bodyPr/>
                    <a:lstStyle/>
                    <a:p>
                      <a:pPr algn="r" fontAlgn="b"/>
                      <a:r>
                        <a:rPr lang="en-GB" sz="1600" b="1" i="0" u="none" strike="noStrike" dirty="0">
                          <a:solidFill>
                            <a:srgbClr val="D0202E"/>
                          </a:solidFill>
                          <a:effectLst/>
                          <a:latin typeface="Arial"/>
                        </a:rPr>
                        <a:t>-3.2</a:t>
                      </a:r>
                    </a:p>
                  </a:txBody>
                  <a:tcPr marL="15414" marR="15414" marT="15418" marB="0" anchor="b">
                    <a:lnL>
                      <a:noFill/>
                    </a:lnL>
                    <a:lnR>
                      <a:noFill/>
                    </a:lnR>
                    <a:lnT>
                      <a:noFill/>
                    </a:lnT>
                    <a:lnB>
                      <a:noFill/>
                    </a:lnB>
                    <a:solidFill>
                      <a:srgbClr val="CCD6DD"/>
                    </a:solidFill>
                  </a:tcPr>
                </a:tc>
                <a:tc>
                  <a:txBody>
                    <a:bodyPr/>
                    <a:lstStyle/>
                    <a:p>
                      <a:pPr algn="r" fontAlgn="b"/>
                      <a:r>
                        <a:rPr lang="en-GB" sz="1600" b="0" i="0" u="none" strike="noStrike" dirty="0">
                          <a:effectLst/>
                          <a:latin typeface="Arial"/>
                        </a:rPr>
                        <a:t>2.6</a:t>
                      </a:r>
                    </a:p>
                  </a:txBody>
                  <a:tcPr marL="15414" marR="15414" marT="15418" marB="0" anchor="b">
                    <a:lnL>
                      <a:noFill/>
                    </a:lnL>
                    <a:lnR>
                      <a:noFill/>
                    </a:lnR>
                    <a:lnT>
                      <a:noFill/>
                    </a:lnT>
                    <a:lnB>
                      <a:noFill/>
                    </a:lnB>
                    <a:solidFill>
                      <a:srgbClr val="CCD6DD"/>
                    </a:solidFill>
                  </a:tcPr>
                </a:tc>
                <a:tc>
                  <a:txBody>
                    <a:bodyPr/>
                    <a:lstStyle/>
                    <a:p>
                      <a:pPr algn="r" fontAlgn="b"/>
                      <a:r>
                        <a:rPr lang="en-GB" sz="1600" b="0" i="0" u="none" strike="noStrike" dirty="0">
                          <a:effectLst/>
                          <a:latin typeface="Arial"/>
                        </a:rPr>
                        <a:t>2.3</a:t>
                      </a:r>
                    </a:p>
                  </a:txBody>
                  <a:tcPr marL="15414" marR="15414" marT="15418" marB="0" anchor="b">
                    <a:lnL>
                      <a:noFill/>
                    </a:lnL>
                    <a:lnR>
                      <a:noFill/>
                    </a:lnR>
                    <a:lnT>
                      <a:noFill/>
                    </a:lnT>
                    <a:lnB>
                      <a:noFill/>
                    </a:lnB>
                    <a:solidFill>
                      <a:srgbClr val="CCD6DD"/>
                    </a:solidFill>
                  </a:tcPr>
                </a:tc>
                <a:tc>
                  <a:txBody>
                    <a:bodyPr/>
                    <a:lstStyle/>
                    <a:p>
                      <a:pPr algn="r" fontAlgn="b"/>
                      <a:r>
                        <a:rPr lang="en-GB" sz="1600" b="0" i="0" u="none" strike="noStrike">
                          <a:effectLst/>
                          <a:latin typeface="Arial"/>
                        </a:rPr>
                        <a:t>1.9</a:t>
                      </a:r>
                    </a:p>
                  </a:txBody>
                  <a:tcPr marL="15414" marR="15414" marT="15418" marB="0" anchor="b">
                    <a:lnL>
                      <a:noFill/>
                    </a:lnL>
                    <a:lnR>
                      <a:noFill/>
                    </a:lnR>
                    <a:lnT>
                      <a:noFill/>
                    </a:lnT>
                    <a:lnB>
                      <a:noFill/>
                    </a:lnB>
                    <a:solidFill>
                      <a:srgbClr val="CCD6DD"/>
                    </a:solidFill>
                  </a:tcPr>
                </a:tc>
              </a:tr>
              <a:tr h="276921">
                <a:tc>
                  <a:txBody>
                    <a:bodyPr/>
                    <a:lstStyle/>
                    <a:p>
                      <a:pPr algn="l" fontAlgn="b"/>
                      <a:r>
                        <a:rPr lang="en-GB" sz="1600" b="0" i="0" u="none" strike="noStrike">
                          <a:effectLst/>
                          <a:latin typeface="Arial"/>
                        </a:rPr>
                        <a:t>S.America</a:t>
                      </a:r>
                    </a:p>
                  </a:txBody>
                  <a:tcPr marL="15414" marR="15414" marT="15418" marB="0" anchor="b">
                    <a:lnL>
                      <a:noFill/>
                    </a:lnL>
                    <a:lnR>
                      <a:noFill/>
                    </a:lnR>
                    <a:lnT>
                      <a:noFill/>
                    </a:lnT>
                    <a:lnB>
                      <a:noFill/>
                    </a:lnB>
                    <a:solidFill>
                      <a:srgbClr val="FFFFFF"/>
                    </a:solidFill>
                  </a:tcPr>
                </a:tc>
                <a:tc>
                  <a:txBody>
                    <a:bodyPr/>
                    <a:lstStyle/>
                    <a:p>
                      <a:pPr algn="r" fontAlgn="b"/>
                      <a:r>
                        <a:rPr lang="en-GB" sz="1600" b="1" i="0" u="none" strike="noStrike" dirty="0">
                          <a:solidFill>
                            <a:srgbClr val="D0202E"/>
                          </a:solidFill>
                          <a:effectLst/>
                          <a:latin typeface="Arial"/>
                        </a:rPr>
                        <a:t>-0.3</a:t>
                      </a:r>
                    </a:p>
                  </a:txBody>
                  <a:tcPr marL="15414" marR="15414" marT="15418" marB="0" anchor="b">
                    <a:lnL>
                      <a:noFill/>
                    </a:lnL>
                    <a:lnR>
                      <a:noFill/>
                    </a:lnR>
                    <a:lnT>
                      <a:noFill/>
                    </a:lnT>
                    <a:lnB>
                      <a:noFill/>
                    </a:lnB>
                    <a:solidFill>
                      <a:srgbClr val="FFFFFF"/>
                    </a:solidFill>
                  </a:tcPr>
                </a:tc>
                <a:tc>
                  <a:txBody>
                    <a:bodyPr/>
                    <a:lstStyle/>
                    <a:p>
                      <a:pPr algn="r" fontAlgn="b"/>
                      <a:r>
                        <a:rPr lang="en-GB" sz="1600" b="0" i="0" u="none" strike="noStrike">
                          <a:effectLst/>
                          <a:latin typeface="Arial"/>
                        </a:rPr>
                        <a:t>6.0</a:t>
                      </a:r>
                    </a:p>
                  </a:txBody>
                  <a:tcPr marL="15414" marR="15414" marT="15418" marB="0" anchor="b">
                    <a:lnL>
                      <a:noFill/>
                    </a:lnL>
                    <a:lnR>
                      <a:noFill/>
                    </a:lnR>
                    <a:lnT>
                      <a:noFill/>
                    </a:lnT>
                    <a:lnB>
                      <a:noFill/>
                    </a:lnB>
                    <a:solidFill>
                      <a:srgbClr val="FFFFFF"/>
                    </a:solidFill>
                  </a:tcPr>
                </a:tc>
                <a:tc>
                  <a:txBody>
                    <a:bodyPr/>
                    <a:lstStyle/>
                    <a:p>
                      <a:pPr algn="r" fontAlgn="b"/>
                      <a:r>
                        <a:rPr lang="en-GB" sz="1600" b="0" i="0" u="none" strike="noStrike" dirty="0">
                          <a:effectLst/>
                          <a:latin typeface="Arial"/>
                        </a:rPr>
                        <a:t>2.3</a:t>
                      </a:r>
                    </a:p>
                  </a:txBody>
                  <a:tcPr marL="15414" marR="15414" marT="15418" marB="0" anchor="b">
                    <a:lnL>
                      <a:noFill/>
                    </a:lnL>
                    <a:lnR>
                      <a:noFill/>
                    </a:lnR>
                    <a:lnT>
                      <a:noFill/>
                    </a:lnT>
                    <a:lnB>
                      <a:noFill/>
                    </a:lnB>
                    <a:solidFill>
                      <a:srgbClr val="FFFFFF"/>
                    </a:solidFill>
                  </a:tcPr>
                </a:tc>
                <a:tc>
                  <a:txBody>
                    <a:bodyPr/>
                    <a:lstStyle/>
                    <a:p>
                      <a:pPr algn="r" fontAlgn="b"/>
                      <a:r>
                        <a:rPr lang="en-GB" sz="1600" b="0" i="0" u="none" strike="noStrike">
                          <a:effectLst/>
                          <a:latin typeface="Arial"/>
                        </a:rPr>
                        <a:t>3.3</a:t>
                      </a:r>
                    </a:p>
                  </a:txBody>
                  <a:tcPr marL="15414" marR="15414" marT="15418" marB="0" anchor="b">
                    <a:lnL>
                      <a:noFill/>
                    </a:lnL>
                    <a:lnR>
                      <a:noFill/>
                    </a:lnR>
                    <a:lnT>
                      <a:noFill/>
                    </a:lnT>
                    <a:lnB>
                      <a:noFill/>
                    </a:lnB>
                    <a:solidFill>
                      <a:srgbClr val="FFFFFF"/>
                    </a:solidFill>
                  </a:tcPr>
                </a:tc>
              </a:tr>
              <a:tr h="276921">
                <a:tc>
                  <a:txBody>
                    <a:bodyPr/>
                    <a:lstStyle/>
                    <a:p>
                      <a:pPr algn="l" fontAlgn="b"/>
                      <a:r>
                        <a:rPr lang="en-GB" sz="1600" b="0" i="0" u="none" strike="noStrike" dirty="0">
                          <a:effectLst/>
                          <a:latin typeface="Arial"/>
                        </a:rPr>
                        <a:t>CIS</a:t>
                      </a:r>
                    </a:p>
                  </a:txBody>
                  <a:tcPr marL="15414" marR="15414" marT="15418" marB="0" anchor="b">
                    <a:lnL>
                      <a:noFill/>
                    </a:lnL>
                    <a:lnR>
                      <a:noFill/>
                    </a:lnR>
                    <a:lnT>
                      <a:noFill/>
                    </a:lnT>
                    <a:lnB>
                      <a:noFill/>
                    </a:lnB>
                    <a:solidFill>
                      <a:srgbClr val="CCD6DD"/>
                    </a:solidFill>
                  </a:tcPr>
                </a:tc>
                <a:tc>
                  <a:txBody>
                    <a:bodyPr/>
                    <a:lstStyle/>
                    <a:p>
                      <a:pPr algn="r" fontAlgn="b"/>
                      <a:r>
                        <a:rPr lang="en-GB" sz="1600" b="1" i="0" u="none" strike="noStrike" dirty="0">
                          <a:solidFill>
                            <a:srgbClr val="D0202E"/>
                          </a:solidFill>
                          <a:effectLst/>
                          <a:latin typeface="Arial"/>
                        </a:rPr>
                        <a:t>-6.8</a:t>
                      </a:r>
                    </a:p>
                  </a:txBody>
                  <a:tcPr marL="15414" marR="15414" marT="15418" marB="0" anchor="b">
                    <a:lnL>
                      <a:noFill/>
                    </a:lnL>
                    <a:lnR>
                      <a:noFill/>
                    </a:lnR>
                    <a:lnT>
                      <a:noFill/>
                    </a:lnT>
                    <a:lnB>
                      <a:noFill/>
                    </a:lnB>
                    <a:solidFill>
                      <a:srgbClr val="CCD6DD"/>
                    </a:solidFill>
                  </a:tcPr>
                </a:tc>
                <a:tc>
                  <a:txBody>
                    <a:bodyPr/>
                    <a:lstStyle/>
                    <a:p>
                      <a:pPr algn="r" fontAlgn="b"/>
                      <a:r>
                        <a:rPr lang="en-GB" sz="1600" b="0" i="0" u="none" strike="noStrike">
                          <a:effectLst/>
                          <a:latin typeface="Arial"/>
                        </a:rPr>
                        <a:t>4.9</a:t>
                      </a:r>
                    </a:p>
                  </a:txBody>
                  <a:tcPr marL="15414" marR="15414" marT="15418" marB="0" anchor="b">
                    <a:lnL>
                      <a:noFill/>
                    </a:lnL>
                    <a:lnR>
                      <a:noFill/>
                    </a:lnR>
                    <a:lnT>
                      <a:noFill/>
                    </a:lnT>
                    <a:lnB>
                      <a:noFill/>
                    </a:lnB>
                    <a:solidFill>
                      <a:srgbClr val="CCD6DD"/>
                    </a:solidFill>
                  </a:tcPr>
                </a:tc>
                <a:tc>
                  <a:txBody>
                    <a:bodyPr/>
                    <a:lstStyle/>
                    <a:p>
                      <a:pPr algn="r" fontAlgn="b"/>
                      <a:r>
                        <a:rPr lang="en-GB" sz="1600" b="0" i="0" u="none" strike="noStrike" dirty="0">
                          <a:effectLst/>
                          <a:latin typeface="Arial"/>
                        </a:rPr>
                        <a:t>3.6</a:t>
                      </a:r>
                    </a:p>
                  </a:txBody>
                  <a:tcPr marL="15414" marR="15414" marT="15418" marB="0" anchor="b">
                    <a:lnL>
                      <a:noFill/>
                    </a:lnL>
                    <a:lnR>
                      <a:noFill/>
                    </a:lnR>
                    <a:lnT>
                      <a:noFill/>
                    </a:lnT>
                    <a:lnB>
                      <a:noFill/>
                    </a:lnB>
                    <a:solidFill>
                      <a:srgbClr val="CCD6DD"/>
                    </a:solidFill>
                  </a:tcPr>
                </a:tc>
                <a:tc>
                  <a:txBody>
                    <a:bodyPr/>
                    <a:lstStyle/>
                    <a:p>
                      <a:pPr algn="r" fontAlgn="b"/>
                      <a:r>
                        <a:rPr lang="en-GB" sz="1600" b="0" i="0" u="none" strike="noStrike" dirty="0">
                          <a:effectLst/>
                          <a:latin typeface="Arial"/>
                        </a:rPr>
                        <a:t>3.6</a:t>
                      </a:r>
                    </a:p>
                  </a:txBody>
                  <a:tcPr marL="15414" marR="15414" marT="15418" marB="0" anchor="b">
                    <a:lnL>
                      <a:noFill/>
                    </a:lnL>
                    <a:lnR>
                      <a:noFill/>
                    </a:lnR>
                    <a:lnT>
                      <a:noFill/>
                    </a:lnT>
                    <a:lnB>
                      <a:noFill/>
                    </a:lnB>
                    <a:solidFill>
                      <a:srgbClr val="CCD6DD"/>
                    </a:solidFill>
                  </a:tcPr>
                </a:tc>
              </a:tr>
              <a:tr h="276921">
                <a:tc>
                  <a:txBody>
                    <a:bodyPr/>
                    <a:lstStyle/>
                    <a:p>
                      <a:pPr algn="l" fontAlgn="b"/>
                      <a:r>
                        <a:rPr lang="en-GB" sz="1600" b="0" i="0" u="none" strike="noStrike">
                          <a:effectLst/>
                          <a:latin typeface="Arial"/>
                        </a:rPr>
                        <a:t>Africa</a:t>
                      </a:r>
                    </a:p>
                  </a:txBody>
                  <a:tcPr marL="15414" marR="15414" marT="15418" marB="0" anchor="b">
                    <a:lnL>
                      <a:noFill/>
                    </a:lnL>
                    <a:lnR>
                      <a:noFill/>
                    </a:lnR>
                    <a:lnT>
                      <a:noFill/>
                    </a:lnT>
                    <a:lnB>
                      <a:noFill/>
                    </a:lnB>
                    <a:solidFill>
                      <a:srgbClr val="FFFFFF"/>
                    </a:solidFill>
                  </a:tcPr>
                </a:tc>
                <a:tc>
                  <a:txBody>
                    <a:bodyPr/>
                    <a:lstStyle/>
                    <a:p>
                      <a:pPr algn="r" fontAlgn="b"/>
                      <a:r>
                        <a:rPr lang="en-GB" sz="1600" b="0" i="0" u="none" strike="noStrike">
                          <a:effectLst/>
                          <a:latin typeface="Arial"/>
                        </a:rPr>
                        <a:t>2.7</a:t>
                      </a:r>
                    </a:p>
                  </a:txBody>
                  <a:tcPr marL="15414" marR="15414" marT="15418" marB="0" anchor="b">
                    <a:lnL>
                      <a:noFill/>
                    </a:lnL>
                    <a:lnR>
                      <a:noFill/>
                    </a:lnR>
                    <a:lnT>
                      <a:noFill/>
                    </a:lnT>
                    <a:lnB>
                      <a:noFill/>
                    </a:lnB>
                    <a:solidFill>
                      <a:srgbClr val="FFFFFF"/>
                    </a:solidFill>
                  </a:tcPr>
                </a:tc>
                <a:tc>
                  <a:txBody>
                    <a:bodyPr/>
                    <a:lstStyle/>
                    <a:p>
                      <a:pPr algn="r" fontAlgn="b"/>
                      <a:r>
                        <a:rPr lang="en-GB" sz="1600" b="0" i="0" u="none" strike="noStrike">
                          <a:effectLst/>
                          <a:latin typeface="Arial"/>
                        </a:rPr>
                        <a:t>4.7</a:t>
                      </a:r>
                    </a:p>
                  </a:txBody>
                  <a:tcPr marL="15414" marR="15414" marT="15418" marB="0" anchor="b">
                    <a:lnL>
                      <a:noFill/>
                    </a:lnL>
                    <a:lnR>
                      <a:noFill/>
                    </a:lnR>
                    <a:lnT>
                      <a:noFill/>
                    </a:lnT>
                    <a:lnB>
                      <a:noFill/>
                    </a:lnB>
                    <a:solidFill>
                      <a:srgbClr val="FFFFFF"/>
                    </a:solidFill>
                  </a:tcPr>
                </a:tc>
                <a:tc>
                  <a:txBody>
                    <a:bodyPr/>
                    <a:lstStyle/>
                    <a:p>
                      <a:pPr algn="r" fontAlgn="b"/>
                      <a:r>
                        <a:rPr lang="en-GB" sz="1600" b="0" i="0" u="none" strike="noStrike">
                          <a:effectLst/>
                          <a:latin typeface="Arial"/>
                        </a:rPr>
                        <a:t>5.0</a:t>
                      </a:r>
                    </a:p>
                  </a:txBody>
                  <a:tcPr marL="15414" marR="15414" marT="15418" marB="0" anchor="b">
                    <a:lnL>
                      <a:noFill/>
                    </a:lnL>
                    <a:lnR>
                      <a:noFill/>
                    </a:lnR>
                    <a:lnT>
                      <a:noFill/>
                    </a:lnT>
                    <a:lnB>
                      <a:noFill/>
                    </a:lnB>
                    <a:solidFill>
                      <a:srgbClr val="FFFFFF"/>
                    </a:solidFill>
                  </a:tcPr>
                </a:tc>
                <a:tc>
                  <a:txBody>
                    <a:bodyPr/>
                    <a:lstStyle/>
                    <a:p>
                      <a:pPr algn="r" fontAlgn="b"/>
                      <a:r>
                        <a:rPr lang="en-GB" sz="1600" b="0" i="0" u="none" strike="noStrike" dirty="0">
                          <a:effectLst/>
                          <a:latin typeface="Arial"/>
                        </a:rPr>
                        <a:t>4.4</a:t>
                      </a:r>
                    </a:p>
                  </a:txBody>
                  <a:tcPr marL="15414" marR="15414" marT="15418" marB="0" anchor="b">
                    <a:lnL>
                      <a:noFill/>
                    </a:lnL>
                    <a:lnR>
                      <a:noFill/>
                    </a:lnR>
                    <a:lnT>
                      <a:noFill/>
                    </a:lnT>
                    <a:lnB>
                      <a:noFill/>
                    </a:lnB>
                    <a:solidFill>
                      <a:srgbClr val="FFFFFF"/>
                    </a:solidFill>
                  </a:tcPr>
                </a:tc>
              </a:tr>
              <a:tr h="276921">
                <a:tc>
                  <a:txBody>
                    <a:bodyPr/>
                    <a:lstStyle/>
                    <a:p>
                      <a:pPr algn="l" fontAlgn="b"/>
                      <a:r>
                        <a:rPr lang="en-GB" sz="1600" b="0" i="0" u="none" strike="noStrike">
                          <a:effectLst/>
                          <a:latin typeface="Arial"/>
                        </a:rPr>
                        <a:t>Middle East</a:t>
                      </a:r>
                    </a:p>
                  </a:txBody>
                  <a:tcPr marL="15414" marR="15414" marT="15418" marB="0" anchor="b">
                    <a:lnL>
                      <a:noFill/>
                    </a:lnL>
                    <a:lnR>
                      <a:noFill/>
                    </a:lnR>
                    <a:lnT>
                      <a:noFill/>
                    </a:lnT>
                    <a:lnB>
                      <a:noFill/>
                    </a:lnB>
                    <a:solidFill>
                      <a:srgbClr val="CCD6DD"/>
                    </a:solidFill>
                  </a:tcPr>
                </a:tc>
                <a:tc>
                  <a:txBody>
                    <a:bodyPr/>
                    <a:lstStyle/>
                    <a:p>
                      <a:pPr algn="r" fontAlgn="b"/>
                      <a:r>
                        <a:rPr lang="en-GB" sz="1600" b="0" i="0" u="none" strike="noStrike">
                          <a:effectLst/>
                          <a:latin typeface="Arial"/>
                        </a:rPr>
                        <a:t>1.3</a:t>
                      </a:r>
                    </a:p>
                  </a:txBody>
                  <a:tcPr marL="15414" marR="15414" marT="15418" marB="0" anchor="b">
                    <a:lnL>
                      <a:noFill/>
                    </a:lnL>
                    <a:lnR>
                      <a:noFill/>
                    </a:lnR>
                    <a:lnT>
                      <a:noFill/>
                    </a:lnT>
                    <a:lnB>
                      <a:noFill/>
                    </a:lnB>
                    <a:solidFill>
                      <a:srgbClr val="CCD6DD"/>
                    </a:solidFill>
                  </a:tcPr>
                </a:tc>
                <a:tc>
                  <a:txBody>
                    <a:bodyPr/>
                    <a:lstStyle/>
                    <a:p>
                      <a:pPr algn="r" fontAlgn="b"/>
                      <a:r>
                        <a:rPr lang="en-GB" sz="1600" b="0" i="0" u="none" strike="noStrike">
                          <a:effectLst/>
                          <a:latin typeface="Arial"/>
                        </a:rPr>
                        <a:t>5.9</a:t>
                      </a:r>
                    </a:p>
                  </a:txBody>
                  <a:tcPr marL="15414" marR="15414" marT="15418" marB="0" anchor="b">
                    <a:lnL>
                      <a:noFill/>
                    </a:lnL>
                    <a:lnR>
                      <a:noFill/>
                    </a:lnR>
                    <a:lnT>
                      <a:noFill/>
                    </a:lnT>
                    <a:lnB>
                      <a:noFill/>
                    </a:lnB>
                    <a:solidFill>
                      <a:srgbClr val="CCD6DD"/>
                    </a:solidFill>
                  </a:tcPr>
                </a:tc>
                <a:tc>
                  <a:txBody>
                    <a:bodyPr/>
                    <a:lstStyle/>
                    <a:p>
                      <a:pPr algn="r" fontAlgn="b"/>
                      <a:r>
                        <a:rPr lang="en-GB" sz="1600" b="0" i="0" u="none" strike="noStrike">
                          <a:effectLst/>
                          <a:latin typeface="Arial"/>
                        </a:rPr>
                        <a:t>3.3</a:t>
                      </a:r>
                    </a:p>
                  </a:txBody>
                  <a:tcPr marL="15414" marR="15414" marT="15418" marB="0" anchor="b">
                    <a:lnL>
                      <a:noFill/>
                    </a:lnL>
                    <a:lnR>
                      <a:noFill/>
                    </a:lnR>
                    <a:lnT>
                      <a:noFill/>
                    </a:lnT>
                    <a:lnB>
                      <a:noFill/>
                    </a:lnB>
                    <a:solidFill>
                      <a:srgbClr val="CCD6DD"/>
                    </a:solidFill>
                  </a:tcPr>
                </a:tc>
                <a:tc>
                  <a:txBody>
                    <a:bodyPr/>
                    <a:lstStyle/>
                    <a:p>
                      <a:pPr algn="r" fontAlgn="b"/>
                      <a:r>
                        <a:rPr lang="en-GB" sz="1600" b="0" i="0" u="none" strike="noStrike" dirty="0">
                          <a:effectLst/>
                          <a:latin typeface="Arial"/>
                        </a:rPr>
                        <a:t>2.2</a:t>
                      </a:r>
                    </a:p>
                  </a:txBody>
                  <a:tcPr marL="15414" marR="15414" marT="15418" marB="0" anchor="b">
                    <a:lnL>
                      <a:noFill/>
                    </a:lnL>
                    <a:lnR>
                      <a:noFill/>
                    </a:lnR>
                    <a:lnT>
                      <a:noFill/>
                    </a:lnT>
                    <a:lnB>
                      <a:noFill/>
                    </a:lnB>
                    <a:solidFill>
                      <a:srgbClr val="CCD6DD"/>
                    </a:solidFill>
                  </a:tcPr>
                </a:tc>
              </a:tr>
              <a:tr h="276921">
                <a:tc>
                  <a:txBody>
                    <a:bodyPr/>
                    <a:lstStyle/>
                    <a:p>
                      <a:pPr algn="l" fontAlgn="b"/>
                      <a:r>
                        <a:rPr lang="en-GB" sz="1600" b="0" i="0" u="none" strike="noStrike" dirty="0">
                          <a:effectLst/>
                          <a:latin typeface="Arial"/>
                        </a:rPr>
                        <a:t>Asia</a:t>
                      </a:r>
                    </a:p>
                  </a:txBody>
                  <a:tcPr marL="15414" marR="15414" marT="15418" marB="0" anchor="b">
                    <a:lnL>
                      <a:noFill/>
                    </a:lnL>
                    <a:lnR>
                      <a:noFill/>
                    </a:lnR>
                    <a:lnT>
                      <a:noFill/>
                    </a:lnT>
                    <a:lnB>
                      <a:noFill/>
                    </a:lnB>
                    <a:solidFill>
                      <a:srgbClr val="FFFFFF"/>
                    </a:solidFill>
                  </a:tcPr>
                </a:tc>
                <a:tc>
                  <a:txBody>
                    <a:bodyPr/>
                    <a:lstStyle/>
                    <a:p>
                      <a:pPr algn="r" fontAlgn="b"/>
                      <a:r>
                        <a:rPr lang="en-GB" sz="1600" b="0" i="0" u="none" strike="noStrike">
                          <a:effectLst/>
                          <a:latin typeface="Arial"/>
                        </a:rPr>
                        <a:t>1.8</a:t>
                      </a:r>
                    </a:p>
                  </a:txBody>
                  <a:tcPr marL="15414" marR="15414" marT="15418" marB="0" anchor="b">
                    <a:lnL>
                      <a:noFill/>
                    </a:lnL>
                    <a:lnR>
                      <a:noFill/>
                    </a:lnR>
                    <a:lnT>
                      <a:noFill/>
                    </a:lnT>
                    <a:lnB>
                      <a:noFill/>
                    </a:lnB>
                    <a:solidFill>
                      <a:srgbClr val="FFFFFF"/>
                    </a:solidFill>
                  </a:tcPr>
                </a:tc>
                <a:tc>
                  <a:txBody>
                    <a:bodyPr/>
                    <a:lstStyle/>
                    <a:p>
                      <a:pPr algn="r" fontAlgn="b"/>
                      <a:r>
                        <a:rPr lang="en-GB" sz="1600" b="0" i="0" u="none" strike="noStrike">
                          <a:effectLst/>
                          <a:latin typeface="Arial"/>
                        </a:rPr>
                        <a:t>7.7</a:t>
                      </a:r>
                    </a:p>
                  </a:txBody>
                  <a:tcPr marL="15414" marR="15414" marT="15418" marB="0" anchor="b">
                    <a:lnL>
                      <a:noFill/>
                    </a:lnL>
                    <a:lnR>
                      <a:noFill/>
                    </a:lnR>
                    <a:lnT>
                      <a:noFill/>
                    </a:lnT>
                    <a:lnB>
                      <a:noFill/>
                    </a:lnB>
                    <a:solidFill>
                      <a:srgbClr val="FFFFFF"/>
                    </a:solidFill>
                  </a:tcPr>
                </a:tc>
                <a:tc>
                  <a:txBody>
                    <a:bodyPr/>
                    <a:lstStyle/>
                    <a:p>
                      <a:pPr algn="r" fontAlgn="b"/>
                      <a:r>
                        <a:rPr lang="en-GB" sz="1600" b="0" i="0" u="none" strike="noStrike">
                          <a:effectLst/>
                          <a:latin typeface="Arial"/>
                        </a:rPr>
                        <a:t>4.9</a:t>
                      </a:r>
                    </a:p>
                  </a:txBody>
                  <a:tcPr marL="15414" marR="15414" marT="15418" marB="0" anchor="b">
                    <a:lnL>
                      <a:noFill/>
                    </a:lnL>
                    <a:lnR>
                      <a:noFill/>
                    </a:lnR>
                    <a:lnT>
                      <a:noFill/>
                    </a:lnT>
                    <a:lnB>
                      <a:noFill/>
                    </a:lnB>
                    <a:solidFill>
                      <a:srgbClr val="FFFFFF"/>
                    </a:solidFill>
                  </a:tcPr>
                </a:tc>
                <a:tc>
                  <a:txBody>
                    <a:bodyPr/>
                    <a:lstStyle/>
                    <a:p>
                      <a:pPr algn="r" fontAlgn="b"/>
                      <a:r>
                        <a:rPr lang="en-GB" sz="1600" b="0" i="0" u="none" strike="noStrike" dirty="0">
                          <a:effectLst/>
                          <a:latin typeface="Arial"/>
                        </a:rPr>
                        <a:t>4.7</a:t>
                      </a:r>
                    </a:p>
                  </a:txBody>
                  <a:tcPr marL="15414" marR="15414" marT="15418" marB="0" anchor="b">
                    <a:lnL>
                      <a:noFill/>
                    </a:lnL>
                    <a:lnR>
                      <a:noFill/>
                    </a:lnR>
                    <a:lnT>
                      <a:noFill/>
                    </a:lnT>
                    <a:lnB>
                      <a:noFill/>
                    </a:lnB>
                    <a:solidFill>
                      <a:srgbClr val="FFFFFF"/>
                    </a:solidFill>
                  </a:tcPr>
                </a:tc>
              </a:tr>
              <a:tr h="276921">
                <a:tc>
                  <a:txBody>
                    <a:bodyPr/>
                    <a:lstStyle/>
                    <a:p>
                      <a:pPr algn="l" fontAlgn="b"/>
                      <a:r>
                        <a:rPr lang="en-GB" sz="1700" b="1" i="0" u="none" strike="noStrike" dirty="0">
                          <a:solidFill>
                            <a:schemeClr val="bg2"/>
                          </a:solidFill>
                          <a:effectLst/>
                          <a:latin typeface="Arial"/>
                        </a:rPr>
                        <a:t>Global</a:t>
                      </a:r>
                    </a:p>
                  </a:txBody>
                  <a:tcPr marL="15414" marR="15414" marT="15418" marB="0" anchor="b">
                    <a:lnL>
                      <a:noFill/>
                    </a:lnL>
                    <a:lnR>
                      <a:noFill/>
                    </a:lnR>
                    <a:lnT>
                      <a:noFill/>
                    </a:lnT>
                    <a:lnB>
                      <a:noFill/>
                    </a:lnB>
                    <a:solidFill>
                      <a:schemeClr val="accent1"/>
                    </a:solidFill>
                  </a:tcPr>
                </a:tc>
                <a:tc>
                  <a:txBody>
                    <a:bodyPr/>
                    <a:lstStyle/>
                    <a:p>
                      <a:pPr algn="r" fontAlgn="b"/>
                      <a:r>
                        <a:rPr lang="en-GB" sz="1600" b="1" i="0" u="none" strike="noStrike" dirty="0">
                          <a:solidFill>
                            <a:srgbClr val="D0202E"/>
                          </a:solidFill>
                          <a:effectLst/>
                          <a:latin typeface="Arial"/>
                        </a:rPr>
                        <a:t>-1.9</a:t>
                      </a:r>
                    </a:p>
                  </a:txBody>
                  <a:tcPr marL="15414" marR="15414" marT="15418" marB="0" anchor="b">
                    <a:lnL>
                      <a:noFill/>
                    </a:lnL>
                    <a:lnR>
                      <a:noFill/>
                    </a:lnR>
                    <a:lnT>
                      <a:noFill/>
                    </a:lnT>
                    <a:lnB>
                      <a:noFill/>
                    </a:lnB>
                    <a:solidFill>
                      <a:schemeClr val="accent1"/>
                    </a:solidFill>
                  </a:tcPr>
                </a:tc>
                <a:tc>
                  <a:txBody>
                    <a:bodyPr/>
                    <a:lstStyle/>
                    <a:p>
                      <a:pPr algn="r" fontAlgn="b"/>
                      <a:r>
                        <a:rPr lang="en-GB" sz="1600" b="1" i="0" u="none" strike="noStrike" dirty="0">
                          <a:solidFill>
                            <a:srgbClr val="FFFFFF"/>
                          </a:solidFill>
                          <a:effectLst/>
                          <a:latin typeface="Arial"/>
                        </a:rPr>
                        <a:t>4.2</a:t>
                      </a:r>
                    </a:p>
                  </a:txBody>
                  <a:tcPr marL="15414" marR="15414" marT="15418" marB="0" anchor="b">
                    <a:lnL>
                      <a:noFill/>
                    </a:lnL>
                    <a:lnR>
                      <a:noFill/>
                    </a:lnR>
                    <a:lnT>
                      <a:noFill/>
                    </a:lnT>
                    <a:lnB>
                      <a:noFill/>
                    </a:lnB>
                    <a:solidFill>
                      <a:schemeClr val="accent1"/>
                    </a:solidFill>
                  </a:tcPr>
                </a:tc>
                <a:tc>
                  <a:txBody>
                    <a:bodyPr/>
                    <a:lstStyle/>
                    <a:p>
                      <a:pPr algn="r" fontAlgn="b"/>
                      <a:r>
                        <a:rPr lang="en-GB" sz="1600" b="1" i="0" u="none" strike="noStrike" dirty="0">
                          <a:solidFill>
                            <a:srgbClr val="FFFFFF"/>
                          </a:solidFill>
                          <a:effectLst/>
                          <a:latin typeface="Arial"/>
                        </a:rPr>
                        <a:t>2.6</a:t>
                      </a:r>
                    </a:p>
                  </a:txBody>
                  <a:tcPr marL="15414" marR="15414" marT="15418" marB="0" anchor="b">
                    <a:lnL>
                      <a:noFill/>
                    </a:lnL>
                    <a:lnR>
                      <a:noFill/>
                    </a:lnR>
                    <a:lnT>
                      <a:noFill/>
                    </a:lnT>
                    <a:lnB>
                      <a:noFill/>
                    </a:lnB>
                    <a:solidFill>
                      <a:schemeClr val="accent1"/>
                    </a:solidFill>
                  </a:tcPr>
                </a:tc>
                <a:tc>
                  <a:txBody>
                    <a:bodyPr/>
                    <a:lstStyle/>
                    <a:p>
                      <a:pPr algn="r" fontAlgn="b"/>
                      <a:r>
                        <a:rPr lang="en-GB" sz="1600" b="1" i="0" u="none" strike="noStrike" dirty="0">
                          <a:solidFill>
                            <a:srgbClr val="FFFFFF"/>
                          </a:solidFill>
                          <a:effectLst/>
                          <a:latin typeface="Arial"/>
                        </a:rPr>
                        <a:t>2.5</a:t>
                      </a:r>
                    </a:p>
                  </a:txBody>
                  <a:tcPr marL="15414" marR="15414" marT="15418" marB="0" anchor="b">
                    <a:lnL>
                      <a:noFill/>
                    </a:lnL>
                    <a:lnR>
                      <a:noFill/>
                    </a:lnR>
                    <a:lnT>
                      <a:noFill/>
                    </a:lnT>
                    <a:lnB>
                      <a:noFill/>
                    </a:lnB>
                    <a:solidFill>
                      <a:schemeClr val="accent1"/>
                    </a:solidFill>
                  </a:tcPr>
                </a:tc>
              </a:tr>
            </a:tbl>
          </a:graphicData>
        </a:graphic>
      </p:graphicFrame>
    </p:spTree>
    <p:extLst>
      <p:ext uri="{BB962C8B-B14F-4D97-AF65-F5344CB8AC3E}">
        <p14:creationId xmlns:p14="http://schemas.microsoft.com/office/powerpoint/2010/main" val="408428514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hank You">
  <a:themeElements>
    <a:clrScheme name="Thank Yo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ank Yo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339725" marR="0" indent="-339725" algn="l" defTabSz="914400" rtl="0" eaLnBrk="1" fontAlgn="base" latinLnBrk="0" hangingPunct="1">
          <a:lnSpc>
            <a:spcPct val="100000"/>
          </a:lnSpc>
          <a:spcBef>
            <a:spcPct val="60000"/>
          </a:spcBef>
          <a:spcAft>
            <a:spcPct val="0"/>
          </a:spcAft>
          <a:buClr>
            <a:srgbClr val="A70240"/>
          </a:buClr>
          <a:buSzPct val="80000"/>
          <a:buFont typeface="Wingdings" pitchFamily="2" charset="2"/>
          <a:buChar char="§"/>
          <a:tabLst>
            <a:tab pos="339725" algn="r"/>
          </a:tabLst>
          <a:defRPr kumimoji="0" lang="en-GB" sz="4800" b="1" i="0" u="none" strike="noStrike" cap="none" normalizeH="0" baseline="0" smtClean="0">
            <a:ln>
              <a:noFill/>
            </a:ln>
            <a:solidFill>
              <a:srgbClr val="A70240"/>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339725" marR="0" indent="-339725" algn="l" defTabSz="914400" rtl="0" eaLnBrk="1" fontAlgn="base" latinLnBrk="0" hangingPunct="1">
          <a:lnSpc>
            <a:spcPct val="100000"/>
          </a:lnSpc>
          <a:spcBef>
            <a:spcPct val="60000"/>
          </a:spcBef>
          <a:spcAft>
            <a:spcPct val="0"/>
          </a:spcAft>
          <a:buClr>
            <a:srgbClr val="A70240"/>
          </a:buClr>
          <a:buSzPct val="80000"/>
          <a:buFont typeface="Wingdings" pitchFamily="2" charset="2"/>
          <a:buChar char="§"/>
          <a:tabLst>
            <a:tab pos="339725" algn="r"/>
          </a:tabLst>
          <a:defRPr kumimoji="0" lang="en-GB" sz="4800" b="1" i="0" u="none" strike="noStrike" cap="none" normalizeH="0" baseline="0" smtClean="0">
            <a:ln>
              <a:noFill/>
            </a:ln>
            <a:solidFill>
              <a:srgbClr val="A70240"/>
            </a:solidFill>
            <a:effectLst/>
            <a:latin typeface="Arial" charset="0"/>
            <a:cs typeface="Arial" charset="0"/>
          </a:defRPr>
        </a:defPPr>
      </a:lstStyle>
    </a:lnDef>
  </a:objectDefaults>
  <a:extraClrSchemeLst>
    <a:extraClrScheme>
      <a:clrScheme name="Thank Yo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ank Yo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ank Yo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ank Yo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ank Yo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ank Yo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ank Yo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ank Yo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ank Yo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ank Yo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ank Yo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ank Yo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xt with bullet points">
  <a:themeElements>
    <a:clrScheme name="worldsteel">
      <a:dk1>
        <a:sysClr val="windowText" lastClr="000000"/>
      </a:dk1>
      <a:lt1>
        <a:srgbClr val="FFFFFF"/>
      </a:lt1>
      <a:dk2>
        <a:srgbClr val="FFFFFF"/>
      </a:dk2>
      <a:lt2>
        <a:srgbClr val="FFFFFF"/>
      </a:lt2>
      <a:accent1>
        <a:srgbClr val="5C7F92"/>
      </a:accent1>
      <a:accent2>
        <a:srgbClr val="CCD6DD"/>
      </a:accent2>
      <a:accent3>
        <a:srgbClr val="76A519"/>
      </a:accent3>
      <a:accent4>
        <a:srgbClr val="F68620"/>
      </a:accent4>
      <a:accent5>
        <a:srgbClr val="BE004A"/>
      </a:accent5>
      <a:accent6>
        <a:srgbClr val="F4C000"/>
      </a:accent6>
      <a:hlink>
        <a:srgbClr val="A17AAA"/>
      </a:hlink>
      <a:folHlink>
        <a:srgbClr val="00AAE7"/>
      </a:folHlink>
    </a:clrScheme>
    <a:fontScheme name="1_worldsteel template 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339725" marR="0" indent="-339725" algn="l" defTabSz="914400" rtl="0" eaLnBrk="1" fontAlgn="base" latinLnBrk="0" hangingPunct="1">
          <a:lnSpc>
            <a:spcPct val="100000"/>
          </a:lnSpc>
          <a:spcBef>
            <a:spcPct val="60000"/>
          </a:spcBef>
          <a:spcAft>
            <a:spcPct val="0"/>
          </a:spcAft>
          <a:buClr>
            <a:srgbClr val="A70240"/>
          </a:buClr>
          <a:buSzPct val="80000"/>
          <a:buFont typeface="Wingdings" pitchFamily="2" charset="2"/>
          <a:buChar char="§"/>
          <a:tabLst>
            <a:tab pos="339725" algn="r"/>
          </a:tabLst>
          <a:defRPr kumimoji="0" lang="en-GB" sz="4800" b="1" i="0" u="none" strike="noStrike" cap="none" normalizeH="0" baseline="0" smtClean="0">
            <a:ln>
              <a:noFill/>
            </a:ln>
            <a:solidFill>
              <a:srgbClr val="A70240"/>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339725" marR="0" indent="-339725" algn="l" defTabSz="914400" rtl="0" eaLnBrk="1" fontAlgn="base" latinLnBrk="0" hangingPunct="1">
          <a:lnSpc>
            <a:spcPct val="100000"/>
          </a:lnSpc>
          <a:spcBef>
            <a:spcPct val="60000"/>
          </a:spcBef>
          <a:spcAft>
            <a:spcPct val="0"/>
          </a:spcAft>
          <a:buClr>
            <a:srgbClr val="A70240"/>
          </a:buClr>
          <a:buSzPct val="80000"/>
          <a:buFont typeface="Wingdings" pitchFamily="2" charset="2"/>
          <a:buChar char="§"/>
          <a:tabLst>
            <a:tab pos="339725" algn="r"/>
          </a:tabLst>
          <a:defRPr kumimoji="0" lang="en-GB" sz="4800" b="1" i="0" u="none" strike="noStrike" cap="none" normalizeH="0" baseline="0" smtClean="0">
            <a:ln>
              <a:noFill/>
            </a:ln>
            <a:solidFill>
              <a:srgbClr val="A70240"/>
            </a:solidFill>
            <a:effectLst/>
            <a:latin typeface="Arial" charset="0"/>
            <a:cs typeface="Arial" charset="0"/>
          </a:defRPr>
        </a:defPPr>
      </a:lstStyle>
    </a:lnDef>
  </a:objectDefaults>
  <a:extraClrSchemeLst>
    <a:extraClrScheme>
      <a:clrScheme name="1_worldsteel template 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orldsteel template 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orldsteel template 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orldsteel template 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orldsteel template 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orldsteel template 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orldsteel template 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orldsteel template 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orldsteel template 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orldsteel template 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orldsteel template 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orldsteel template 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worldsteel">
    <a:dk1>
      <a:sysClr val="windowText" lastClr="000000"/>
    </a:dk1>
    <a:lt1>
      <a:srgbClr val="FFFFFF"/>
    </a:lt1>
    <a:dk2>
      <a:srgbClr val="FFFFFF"/>
    </a:dk2>
    <a:lt2>
      <a:srgbClr val="FFFFFF"/>
    </a:lt2>
    <a:accent1>
      <a:srgbClr val="5C7F92"/>
    </a:accent1>
    <a:accent2>
      <a:srgbClr val="CCD6DD"/>
    </a:accent2>
    <a:accent3>
      <a:srgbClr val="76A519"/>
    </a:accent3>
    <a:accent4>
      <a:srgbClr val="F68620"/>
    </a:accent4>
    <a:accent5>
      <a:srgbClr val="BE004A"/>
    </a:accent5>
    <a:accent6>
      <a:srgbClr val="F4C000"/>
    </a:accent6>
    <a:hlink>
      <a:srgbClr val="A17AAA"/>
    </a:hlink>
    <a:folHlink>
      <a:srgbClr val="00AAE7"/>
    </a:folHlink>
  </a:clrScheme>
  <a:fontScheme name="1_worldsteel template 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worldsteel">
    <a:dk1>
      <a:sysClr val="windowText" lastClr="000000"/>
    </a:dk1>
    <a:lt1>
      <a:srgbClr val="FFFFFF"/>
    </a:lt1>
    <a:dk2>
      <a:srgbClr val="FFFFFF"/>
    </a:dk2>
    <a:lt2>
      <a:srgbClr val="FFFFFF"/>
    </a:lt2>
    <a:accent1>
      <a:srgbClr val="5C7F92"/>
    </a:accent1>
    <a:accent2>
      <a:srgbClr val="CCD6DD"/>
    </a:accent2>
    <a:accent3>
      <a:srgbClr val="76A519"/>
    </a:accent3>
    <a:accent4>
      <a:srgbClr val="F68620"/>
    </a:accent4>
    <a:accent5>
      <a:srgbClr val="BE004A"/>
    </a:accent5>
    <a:accent6>
      <a:srgbClr val="F4C000"/>
    </a:accent6>
    <a:hlink>
      <a:srgbClr val="A17AAA"/>
    </a:hlink>
    <a:folHlink>
      <a:srgbClr val="00AAE7"/>
    </a:folHlink>
  </a:clrScheme>
  <a:fontScheme name="1_worldsteel template 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2293</TotalTime>
  <Words>2728</Words>
  <Application>Microsoft Office PowerPoint</Application>
  <PresentationFormat>On-screen Show (4:3)</PresentationFormat>
  <Paragraphs>235</Paragraphs>
  <Slides>23</Slides>
  <Notes>23</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26" baseType="lpstr">
      <vt:lpstr>Thank You</vt:lpstr>
      <vt:lpstr>Text with bullet points</vt:lpstr>
      <vt:lpstr>Chart</vt:lpstr>
      <vt:lpstr>Steel - the road forward</vt:lpstr>
      <vt:lpstr>PowerPoint Presentation</vt:lpstr>
      <vt:lpstr>PowerPoint Presentation</vt:lpstr>
      <vt:lpstr>PowerPoint Presentation</vt:lpstr>
      <vt:lpstr>PowerPoint Presentation</vt:lpstr>
      <vt:lpstr>Environmental impact: use phase often dominates</vt:lpstr>
      <vt:lpstr>Environmental impact: use phase often dominates</vt:lpstr>
      <vt:lpstr>Global economic trends</vt:lpstr>
      <vt:lpstr>Global growth expected flat in 2013 but developing economies outlook improving </vt:lpstr>
      <vt:lpstr>PowerPoint Presentation</vt:lpstr>
      <vt:lpstr>Other key trends shaping the industry</vt:lpstr>
      <vt:lpstr>Demographics and its impact on demand</vt:lpstr>
      <vt:lpstr>Urbanisation trends indicate concentration to larger cities</vt:lpstr>
      <vt:lpstr>PowerPoint Presentation</vt:lpstr>
      <vt:lpstr>What future for the Chinese automotive sector?</vt:lpstr>
      <vt:lpstr>Volatility of raw materials</vt:lpstr>
      <vt:lpstr>Steelmaking capacity</vt:lpstr>
      <vt:lpstr>Changes in technology</vt:lpstr>
      <vt:lpstr>The future</vt:lpstr>
      <vt:lpstr>Design requirements</vt:lpstr>
      <vt:lpstr>Efficient and optimised production processes</vt:lpstr>
      <vt:lpstr>Sustainability must apply over the life cycle of steel - Not possible without supply chain collaboration</vt:lpstr>
      <vt:lpstr>PowerPoint Presentation</vt:lpstr>
    </vt:vector>
  </TitlesOfParts>
  <Company>worldsteel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Global Sectoral Steel Approach</dc:title>
  <dc:creator>Ian Christmas</dc:creator>
  <cp:lastModifiedBy>Nicholas Walters</cp:lastModifiedBy>
  <cp:revision>268</cp:revision>
  <cp:lastPrinted>2013-05-30T09:45:08Z</cp:lastPrinted>
  <dcterms:created xsi:type="dcterms:W3CDTF">2008-10-14T10:07:36Z</dcterms:created>
  <dcterms:modified xsi:type="dcterms:W3CDTF">2013-09-05T14:08:08Z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Carolyn Thomson</vt:lpwstr>
  </property>
  <property fmtid="{D5CDD505-2E9C-101B-9397-08002B2CF9AE}" pid="4" name="Category0">
    <vt:lpwstr>General</vt:lpwstr>
  </property>
  <property fmtid="{D5CDD505-2E9C-101B-9397-08002B2CF9AE}" pid="5" name="Valid as from:">
    <vt:lpwstr>6 October 2008</vt:lpwstr>
  </property>
  <property fmtid="{D5CDD505-2E9C-101B-9397-08002B2CF9AE}" pid="6" name="Status">
    <vt:lpwstr/>
  </property>
</Properties>
</file>